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1" r:id="rId4"/>
    <p:sldMasterId id="2147483711" r:id="rId5"/>
  </p:sldMasterIdLst>
  <p:notesMasterIdLst>
    <p:notesMasterId r:id="rId61"/>
  </p:notesMasterIdLst>
  <p:sldIdLst>
    <p:sldId id="256" r:id="rId6"/>
    <p:sldId id="755" r:id="rId7"/>
    <p:sldId id="752" r:id="rId8"/>
    <p:sldId id="418" r:id="rId9"/>
    <p:sldId id="412" r:id="rId10"/>
    <p:sldId id="426" r:id="rId11"/>
    <p:sldId id="427" r:id="rId12"/>
    <p:sldId id="428" r:id="rId13"/>
    <p:sldId id="531" r:id="rId14"/>
    <p:sldId id="384" r:id="rId15"/>
    <p:sldId id="508" r:id="rId16"/>
    <p:sldId id="509" r:id="rId17"/>
    <p:sldId id="510" r:id="rId18"/>
    <p:sldId id="511" r:id="rId19"/>
    <p:sldId id="1868" r:id="rId20"/>
    <p:sldId id="2094" r:id="rId21"/>
    <p:sldId id="416" r:id="rId22"/>
    <p:sldId id="1871" r:id="rId23"/>
    <p:sldId id="1994" r:id="rId24"/>
    <p:sldId id="1872" r:id="rId25"/>
    <p:sldId id="1566" r:id="rId26"/>
    <p:sldId id="1503" r:id="rId27"/>
    <p:sldId id="1504" r:id="rId28"/>
    <p:sldId id="467" r:id="rId29"/>
    <p:sldId id="1804" r:id="rId30"/>
    <p:sldId id="1551" r:id="rId31"/>
    <p:sldId id="468" r:id="rId32"/>
    <p:sldId id="298" r:id="rId33"/>
    <p:sldId id="2106" r:id="rId34"/>
    <p:sldId id="302" r:id="rId35"/>
    <p:sldId id="303" r:id="rId36"/>
    <p:sldId id="296" r:id="rId37"/>
    <p:sldId id="528" r:id="rId38"/>
    <p:sldId id="2053" r:id="rId39"/>
    <p:sldId id="2096" r:id="rId40"/>
    <p:sldId id="1917" r:id="rId41"/>
    <p:sldId id="1918" r:id="rId42"/>
    <p:sldId id="629" r:id="rId43"/>
    <p:sldId id="515" r:id="rId44"/>
    <p:sldId id="514" r:id="rId45"/>
    <p:sldId id="1764" r:id="rId46"/>
    <p:sldId id="521" r:id="rId47"/>
    <p:sldId id="477" r:id="rId48"/>
    <p:sldId id="1269" r:id="rId49"/>
    <p:sldId id="638" r:id="rId50"/>
    <p:sldId id="639" r:id="rId51"/>
    <p:sldId id="482" r:id="rId52"/>
    <p:sldId id="483" r:id="rId53"/>
    <p:sldId id="484" r:id="rId54"/>
    <p:sldId id="485" r:id="rId55"/>
    <p:sldId id="486" r:id="rId56"/>
    <p:sldId id="487" r:id="rId57"/>
    <p:sldId id="488" r:id="rId58"/>
    <p:sldId id="519" r:id="rId59"/>
    <p:sldId id="257" r:id="rId6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to Amazon Cloud &amp; EC2 Overview" id="{615452A5-FCA9-4ADF-8D90-2D21140D5AF9}">
          <p14:sldIdLst>
            <p14:sldId id="256"/>
            <p14:sldId id="755"/>
            <p14:sldId id="752"/>
            <p14:sldId id="418"/>
            <p14:sldId id="412"/>
            <p14:sldId id="426"/>
            <p14:sldId id="427"/>
            <p14:sldId id="428"/>
            <p14:sldId id="531"/>
            <p14:sldId id="384"/>
            <p14:sldId id="508"/>
            <p14:sldId id="509"/>
            <p14:sldId id="510"/>
            <p14:sldId id="511"/>
            <p14:sldId id="1868"/>
            <p14:sldId id="2094"/>
            <p14:sldId id="416"/>
            <p14:sldId id="1871"/>
            <p14:sldId id="1994"/>
            <p14:sldId id="1872"/>
            <p14:sldId id="1566"/>
            <p14:sldId id="1503"/>
            <p14:sldId id="1504"/>
            <p14:sldId id="467"/>
            <p14:sldId id="1804"/>
            <p14:sldId id="1551"/>
            <p14:sldId id="468"/>
            <p14:sldId id="298"/>
            <p14:sldId id="2106"/>
            <p14:sldId id="302"/>
            <p14:sldId id="303"/>
            <p14:sldId id="296"/>
            <p14:sldId id="528"/>
            <p14:sldId id="2053"/>
            <p14:sldId id="2096"/>
            <p14:sldId id="1917"/>
            <p14:sldId id="1918"/>
            <p14:sldId id="629"/>
            <p14:sldId id="515"/>
            <p14:sldId id="514"/>
            <p14:sldId id="1764"/>
            <p14:sldId id="521"/>
            <p14:sldId id="477"/>
            <p14:sldId id="1269"/>
            <p14:sldId id="638"/>
            <p14:sldId id="639"/>
            <p14:sldId id="482"/>
            <p14:sldId id="483"/>
            <p14:sldId id="484"/>
            <p14:sldId id="485"/>
            <p14:sldId id="486"/>
            <p14:sldId id="487"/>
            <p14:sldId id="488"/>
            <p14:sldId id="519"/>
            <p14:sldId id="257"/>
          </p14:sldIdLst>
        </p14:section>
      </p14:sectionLst>
    </p:ex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2235"/>
    <a:srgbClr val="595A5D"/>
    <a:srgbClr val="BC1FFB"/>
    <a:srgbClr val="DCDCDC"/>
    <a:srgbClr val="414042"/>
    <a:srgbClr val="FCB64C"/>
    <a:srgbClr val="FEC46F"/>
    <a:srgbClr val="4F81BD"/>
    <a:srgbClr val="0C9B2E"/>
    <a:srgbClr val="FFFAD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74" autoAdjust="0"/>
    <p:restoredTop sz="70580" autoAdjust="0"/>
  </p:normalViewPr>
  <p:slideViewPr>
    <p:cSldViewPr snapToGrid="0" showGuides="1">
      <p:cViewPr varScale="1">
        <p:scale>
          <a:sx n="116" d="100"/>
          <a:sy n="116" d="100"/>
        </p:scale>
        <p:origin x="1128" y="176"/>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notesMaster" Target="notesMasters/notesMaster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4363488736256908"/>
          <c:y val="0.28258440459904555"/>
          <c:w val="0.49057840795763902"/>
          <c:h val="0.60248229998331815"/>
        </c:manualLayout>
      </c:layout>
      <c:pieChart>
        <c:varyColors val="1"/>
        <c:ser>
          <c:idx val="0"/>
          <c:order val="0"/>
          <c:tx>
            <c:strRef>
              <c:f>Sheet1!$A$2</c:f>
              <c:strCache>
                <c:ptCount val="1"/>
                <c:pt idx="0">
                  <c:v>Worldwide Server Operating Environment Market Share</c:v>
                </c:pt>
              </c:strCache>
            </c:strRef>
          </c:tx>
          <c:spPr>
            <a:ln w="31750">
              <a:noFill/>
            </a:ln>
          </c:spPr>
          <c:dPt>
            <c:idx val="0"/>
            <c:bubble3D val="0"/>
            <c:explosion val="7"/>
            <c:spPr>
              <a:solidFill>
                <a:srgbClr val="D232AA"/>
              </a:solidFill>
              <a:ln w="31750">
                <a:noFill/>
              </a:ln>
            </c:spPr>
            <c:extLst>
              <c:ext xmlns:c16="http://schemas.microsoft.com/office/drawing/2014/chart" uri="{C3380CC4-5D6E-409C-BE32-E72D297353CC}">
                <c16:uniqueId val="{00000001-2F7D-444E-A40D-48AFF5A0DBF6}"/>
              </c:ext>
            </c:extLst>
          </c:dPt>
          <c:dPt>
            <c:idx val="1"/>
            <c:bubble3D val="0"/>
            <c:spPr>
              <a:solidFill>
                <a:srgbClr val="007DBC"/>
              </a:solidFill>
              <a:ln w="31750">
                <a:noFill/>
              </a:ln>
            </c:spPr>
            <c:extLst>
              <c:ext xmlns:c16="http://schemas.microsoft.com/office/drawing/2014/chart" uri="{C3380CC4-5D6E-409C-BE32-E72D297353CC}">
                <c16:uniqueId val="{00000003-2F7D-444E-A40D-48AFF5A0DBF6}"/>
              </c:ext>
            </c:extLst>
          </c:dPt>
          <c:dPt>
            <c:idx val="2"/>
            <c:bubble3D val="0"/>
            <c:spPr>
              <a:solidFill>
                <a:srgbClr val="282828">
                  <a:lumMod val="75000"/>
                  <a:lumOff val="25000"/>
                </a:srgbClr>
              </a:solidFill>
              <a:ln w="31750">
                <a:noFill/>
              </a:ln>
            </c:spPr>
            <c:extLst>
              <c:ext xmlns:c16="http://schemas.microsoft.com/office/drawing/2014/chart" uri="{C3380CC4-5D6E-409C-BE32-E72D297353CC}">
                <c16:uniqueId val="{00000005-2F7D-444E-A40D-48AFF5A0DBF6}"/>
              </c:ext>
            </c:extLst>
          </c:dPt>
          <c:dLbls>
            <c:dLbl>
              <c:idx val="0"/>
              <c:layout>
                <c:manualLayout>
                  <c:x val="1.8385564300863869E-2"/>
                  <c:y val="-9.573950513721001E-2"/>
                </c:manualLayout>
              </c:layout>
              <c:tx>
                <c:rich>
                  <a:bodyPr rot="0" vert="horz" anchorCtr="0"/>
                  <a:lstStyle/>
                  <a:p>
                    <a:pPr algn="l">
                      <a:defRPr sz="1200">
                        <a:gradFill>
                          <a:gsLst>
                            <a:gs pos="1961">
                              <a:schemeClr val="bg1"/>
                            </a:gs>
                            <a:gs pos="100000">
                              <a:schemeClr val="bg1"/>
                            </a:gs>
                          </a:gsLst>
                          <a:lin ang="5400000" scaled="0"/>
                        </a:gradFill>
                      </a:defRPr>
                    </a:pPr>
                    <a:fld id="{44E96330-944C-45A9-B09E-DD3C1D762FC2}" type="PERCENTAGE">
                      <a:rPr lang="en-US" b="1" baseline="0" smtClean="0">
                        <a:gradFill>
                          <a:gsLst>
                            <a:gs pos="1961">
                              <a:schemeClr val="bg1"/>
                            </a:gs>
                            <a:gs pos="100000">
                              <a:schemeClr val="bg1"/>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pPr algn="l">
                        <a:defRPr sz="1200">
                          <a:gradFill>
                            <a:gsLst>
                              <a:gs pos="1961">
                                <a:schemeClr val="bg1"/>
                              </a:gs>
                              <a:gs pos="100000">
                                <a:schemeClr val="bg1"/>
                              </a:gs>
                            </a:gsLst>
                            <a:lin ang="5400000" scaled="0"/>
                          </a:gradFill>
                        </a:defRPr>
                      </a:pPr>
                      <a:t>[PERCENTAGE]</a:t>
                    </a:fld>
                    <a:endParaRPr lang="en-US"/>
                  </a:p>
                </c:rich>
              </c:tx>
              <c:numFmt formatCode="0.0%" sourceLinked="0"/>
              <c:spPr>
                <a:noFill/>
                <a:ln>
                  <a:noFill/>
                </a:ln>
                <a:effectLst/>
              </c:spPr>
              <c:dLblPos val="bestFit"/>
              <c:showLegendKey val="0"/>
              <c:showVal val="0"/>
              <c:showCatName val="1"/>
              <c:showSerName val="0"/>
              <c:showPercent val="1"/>
              <c:showBubbleSize val="0"/>
              <c:extLst>
                <c:ext xmlns:c15="http://schemas.microsoft.com/office/drawing/2012/chart" uri="{CE6537A1-D6FC-4f65-9D91-7224C49458BB}">
                  <c15:layout>
                    <c:manualLayout>
                      <c:w val="0.1541695357033093"/>
                      <c:h val="0.25467804216238782"/>
                    </c:manualLayout>
                  </c15:layout>
                  <c15:dlblFieldTable/>
                  <c15:showDataLabelsRange val="0"/>
                </c:ext>
                <c:ext xmlns:c16="http://schemas.microsoft.com/office/drawing/2014/chart" uri="{C3380CC4-5D6E-409C-BE32-E72D297353CC}">
                  <c16:uniqueId val="{00000001-2F7D-444E-A40D-48AFF5A0DBF6}"/>
                </c:ext>
              </c:extLst>
            </c:dLbl>
            <c:dLbl>
              <c:idx val="1"/>
              <c:layout>
                <c:manualLayout>
                  <c:x val="-2.0901448716348693E-3"/>
                  <c:y val="-2.3986983725198106E-2"/>
                </c:manualLayout>
              </c:layout>
              <c:tx>
                <c:rich>
                  <a:bodyPr anchorCtr="0"/>
                  <a:lstStyle/>
                  <a:p>
                    <a:pPr algn="r">
                      <a:defRPr sz="1200">
                        <a:solidFill>
                          <a:schemeClr val="bg1"/>
                        </a:solidFill>
                      </a:defRPr>
                    </a:pPr>
                    <a:r>
                      <a:rPr lang="en-US" baseline="0" dirty="0"/>
                      <a:t>
</a:t>
                    </a:r>
                    <a:fld id="{87F9C8DA-6B0C-485D-B1C5-15B77F0158BD}" type="PERCENTAGE">
                      <a:rPr lang="en-US" b="1" baseline="0">
                        <a:latin typeface="Amazon Ember" panose="020B0603020204020204" pitchFamily="34" charset="0"/>
                        <a:ea typeface="Amazon Ember" panose="020B0603020204020204" pitchFamily="34" charset="0"/>
                        <a:cs typeface="Amazon Ember" panose="020B0603020204020204" pitchFamily="34" charset="0"/>
                      </a:rPr>
                      <a:pPr algn="r">
                        <a:defRPr sz="1200">
                          <a:solidFill>
                            <a:schemeClr val="bg1"/>
                          </a:solidFill>
                        </a:defRPr>
                      </a:pPr>
                      <a:t>[PERCENTAGE]</a:t>
                    </a:fld>
                    <a:endParaRPr lang="en-US" baseline="0" dirty="0"/>
                  </a:p>
                </c:rich>
              </c:tx>
              <c:numFmt formatCode="0.0%" sourceLinked="0"/>
              <c:spPr>
                <a:noFill/>
                <a:ln>
                  <a:noFill/>
                </a:ln>
                <a:effectLst/>
              </c:sp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2F7D-444E-A40D-48AFF5A0DBF6}"/>
                </c:ext>
              </c:extLst>
            </c:dLbl>
            <c:dLbl>
              <c:idx val="2"/>
              <c:layout>
                <c:manualLayout>
                  <c:x val="1.970617116076848E-2"/>
                  <c:y val="8.067090241838026E-3"/>
                </c:manualLayout>
              </c:layout>
              <c:tx>
                <c:rich>
                  <a:bodyPr/>
                  <a:lstStyle/>
                  <a:p>
                    <a:fld id="{46C84407-B62C-4210-B3A6-7604EE701C55}" type="PERCENTAGE">
                      <a:rPr lang="en-US" b="1" baseline="0" smtClean="0">
                        <a:latin typeface="Amazon Ember" panose="020B0603020204020204" pitchFamily="34" charset="0"/>
                        <a:ea typeface="Amazon Ember" panose="020B0603020204020204" pitchFamily="34" charset="0"/>
                        <a:cs typeface="Amazon Ember" panose="020B0603020204020204" pitchFamily="34" charset="0"/>
                      </a:rPr>
                      <a:pPr/>
                      <a:t>[PERCENTAGE]</a:t>
                    </a:fld>
                    <a:endParaRPr lang="en-US"/>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2F7D-444E-A40D-48AFF5A0DBF6}"/>
                </c:ext>
              </c:extLst>
            </c:dLbl>
            <c:numFmt formatCode="0.0%" sourceLinked="0"/>
            <c:spPr>
              <a:noFill/>
              <a:ln>
                <a:noFill/>
              </a:ln>
              <a:effectLst/>
            </c:spPr>
            <c:txPr>
              <a:bodyPr/>
              <a:lstStyle/>
              <a:p>
                <a:pPr>
                  <a:defRPr sz="1200">
                    <a:solidFill>
                      <a:schemeClr val="bg1"/>
                    </a:solidFill>
                  </a:defRPr>
                </a:pPr>
                <a:endParaRPr lang="en-US"/>
              </a:p>
            </c:txPr>
            <c:dLblPos val="outEnd"/>
            <c:showLegendKey val="0"/>
            <c:showVal val="0"/>
            <c:showCatName val="1"/>
            <c:showSerName val="0"/>
            <c:showPercent val="1"/>
            <c:showBubbleSize val="0"/>
            <c:showLeaderLines val="1"/>
            <c:leaderLines>
              <c:spPr>
                <a:ln>
                  <a:noFill/>
                </a:ln>
              </c:spPr>
            </c:leaderLines>
            <c:extLst>
              <c:ext xmlns:c15="http://schemas.microsoft.com/office/drawing/2012/chart" uri="{CE6537A1-D6FC-4f65-9D91-7224C49458BB}"/>
            </c:extLst>
          </c:dLbls>
          <c:cat>
            <c:strRef>
              <c:f>Sheet1!$B$1:$D$1</c:f>
              <c:strCache>
                <c:ptCount val="3"/>
                <c:pt idx="0">
                  <c:v>Amazon Web Services</c:v>
                </c:pt>
                <c:pt idx="1">
                  <c:v>Microsoft Azure</c:v>
                </c:pt>
                <c:pt idx="2">
                  <c:v>Others</c:v>
                </c:pt>
              </c:strCache>
            </c:strRef>
          </c:cat>
          <c:val>
            <c:numRef>
              <c:f>Sheet1!$B$2:$D$2</c:f>
              <c:numCache>
                <c:formatCode>General</c:formatCode>
                <c:ptCount val="3"/>
                <c:pt idx="0">
                  <c:v>0.57699999999999996</c:v>
                </c:pt>
                <c:pt idx="1">
                  <c:v>0.309</c:v>
                </c:pt>
                <c:pt idx="2" formatCode="0.0%">
                  <c:v>0.11400000000000005</c:v>
                </c:pt>
              </c:numCache>
            </c:numRef>
          </c:val>
          <c:extLst>
            <c:ext xmlns:c16="http://schemas.microsoft.com/office/drawing/2014/chart" uri="{C3380CC4-5D6E-409C-BE32-E72D297353CC}">
              <c16:uniqueId val="{00000006-2F7D-444E-A40D-48AFF5A0DBF6}"/>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chemeClr val="tx1">
                    <a:lumMod val="65000"/>
                    <a:lumOff val="35000"/>
                  </a:schemeClr>
                </a:solidFill>
                <a:latin typeface="+mn-lt"/>
                <a:ea typeface="+mn-ea"/>
                <a:cs typeface="+mn-cs"/>
              </a:defRPr>
            </a:pPr>
            <a:r>
              <a:rPr lang="en-US" sz="1800" b="0" dirty="0">
                <a:solidFill>
                  <a:srgbClr val="FF9600"/>
                </a:solidFill>
              </a:rPr>
              <a:t>EBS-Optimized</a:t>
            </a:r>
            <a:r>
              <a:rPr lang="en-US" sz="1800" b="0" baseline="0" dirty="0">
                <a:solidFill>
                  <a:srgbClr val="FF9600"/>
                </a:solidFill>
              </a:rPr>
              <a:t> Instance Bandwidth</a:t>
            </a:r>
            <a:endParaRPr lang="en-US" sz="1800" b="0" dirty="0">
              <a:solidFill>
                <a:srgbClr val="FF9600"/>
              </a:solidFill>
            </a:endParaRPr>
          </a:p>
        </c:rich>
      </c:tx>
      <c:overlay val="0"/>
      <c:spPr>
        <a:noFill/>
        <a:ln>
          <a:noFill/>
        </a:ln>
        <a:effectLst/>
      </c:spPr>
      <c:txPr>
        <a:bodyPr rot="0" spcFirstLastPara="1" vertOverflow="ellipsis" vert="horz" wrap="square" anchor="ctr" anchorCtr="1"/>
        <a:lstStyle/>
        <a:p>
          <a:pPr>
            <a:defRPr sz="18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Sheet1!$A$2</c:f>
              <c:strCache>
                <c:ptCount val="1"/>
                <c:pt idx="0">
                  <c:v>Instances</c:v>
                </c:pt>
              </c:strCache>
            </c:strRef>
          </c:tx>
          <c:spPr>
            <a:solidFill>
              <a:schemeClr val="accent1"/>
            </a:solidFill>
            <a:ln>
              <a:noFill/>
            </a:ln>
            <a:effectLst/>
          </c:spPr>
          <c:invertIfNegative val="0"/>
          <c:cat>
            <c:strRef>
              <c:f>Sheet1!$B$1:$C$1</c:f>
              <c:strCache>
                <c:ptCount val="2"/>
                <c:pt idx="0">
                  <c:v>C5 Instances</c:v>
                </c:pt>
                <c:pt idx="1">
                  <c:v>M5 Instances</c:v>
                </c:pt>
              </c:strCache>
            </c:strRef>
          </c:cat>
          <c:val>
            <c:numRef>
              <c:f>Sheet1!$B$2:$C$2</c:f>
              <c:numCache>
                <c:formatCode>General</c:formatCode>
                <c:ptCount val="2"/>
                <c:pt idx="0">
                  <c:v>8</c:v>
                </c:pt>
                <c:pt idx="1">
                  <c:v>10</c:v>
                </c:pt>
              </c:numCache>
            </c:numRef>
          </c:val>
          <c:extLst>
            <c:ext xmlns:c16="http://schemas.microsoft.com/office/drawing/2014/chart" uri="{C3380CC4-5D6E-409C-BE32-E72D297353CC}">
              <c16:uniqueId val="{00000000-3C20-41FE-949E-F55E80C263E5}"/>
            </c:ext>
          </c:extLst>
        </c:ser>
        <c:ser>
          <c:idx val="1"/>
          <c:order val="1"/>
          <c:tx>
            <c:strRef>
              <c:f>Sheet1!$A$3</c:f>
              <c:strCache>
                <c:ptCount val="1"/>
                <c:pt idx="0">
                  <c:v>Instances with Nitro</c:v>
                </c:pt>
              </c:strCache>
            </c:strRef>
          </c:tx>
          <c:spPr>
            <a:solidFill>
              <a:schemeClr val="accent2"/>
            </a:solidFill>
            <a:ln>
              <a:noFill/>
            </a:ln>
            <a:effectLst/>
          </c:spPr>
          <c:invertIfNegative val="0"/>
          <c:cat>
            <c:strRef>
              <c:f>Sheet1!$B$1:$C$1</c:f>
              <c:strCache>
                <c:ptCount val="2"/>
                <c:pt idx="0">
                  <c:v>C5 Instances</c:v>
                </c:pt>
                <c:pt idx="1">
                  <c:v>M5 Instances</c:v>
                </c:pt>
              </c:strCache>
            </c:strRef>
          </c:cat>
          <c:val>
            <c:numRef>
              <c:f>Sheet1!$B$3:$C$3</c:f>
              <c:numCache>
                <c:formatCode>#,##0</c:formatCode>
                <c:ptCount val="2"/>
                <c:pt idx="0">
                  <c:v>14</c:v>
                </c:pt>
                <c:pt idx="1">
                  <c:v>15</c:v>
                </c:pt>
              </c:numCache>
            </c:numRef>
          </c:val>
          <c:extLst>
            <c:ext xmlns:c16="http://schemas.microsoft.com/office/drawing/2014/chart" uri="{C3380CC4-5D6E-409C-BE32-E72D297353CC}">
              <c16:uniqueId val="{00000001-3C20-41FE-949E-F55E80C263E5}"/>
            </c:ext>
          </c:extLst>
        </c:ser>
        <c:dLbls>
          <c:showLegendKey val="0"/>
          <c:showVal val="0"/>
          <c:showCatName val="0"/>
          <c:showSerName val="0"/>
          <c:showPercent val="0"/>
          <c:showBubbleSize val="0"/>
        </c:dLbls>
        <c:gapWidth val="219"/>
        <c:overlap val="-42"/>
        <c:axId val="511981016"/>
        <c:axId val="511982976"/>
      </c:barChart>
      <c:catAx>
        <c:axId val="5119810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511982976"/>
        <c:crosses val="autoZero"/>
        <c:auto val="1"/>
        <c:lblAlgn val="ctr"/>
        <c:lblOffset val="100"/>
        <c:noMultiLvlLbl val="0"/>
      </c:catAx>
      <c:valAx>
        <c:axId val="51198297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511981016"/>
        <c:crosses val="autoZero"/>
        <c:crossBetween val="between"/>
        <c:majorUnit val="3"/>
      </c:valAx>
      <c:spPr>
        <a:noFill/>
        <a:ln>
          <a:noFill/>
        </a:ln>
        <a:effectLst/>
      </c:spPr>
    </c:plotArea>
    <c:legend>
      <c:legendPos val="b"/>
      <c:legendEntry>
        <c:idx val="0"/>
        <c:txPr>
          <a:bodyPr rot="0" spcFirstLastPara="1" vertOverflow="ellipsis" vert="horz" wrap="square" anchor="ctr" anchorCtr="1"/>
          <a:lstStyle/>
          <a:p>
            <a:pPr>
              <a:defRPr sz="1200" b="0" i="0" u="none" strike="noStrike" kern="1200" baseline="0">
                <a:solidFill>
                  <a:schemeClr val="accent1"/>
                </a:solidFill>
                <a:latin typeface="+mn-lt"/>
                <a:ea typeface="+mn-ea"/>
                <a:cs typeface="+mn-cs"/>
              </a:defRPr>
            </a:pPr>
            <a:endParaRPr lang="en-US"/>
          </a:p>
        </c:txPr>
      </c:legendEntry>
      <c:layout>
        <c:manualLayout>
          <c:xMode val="edge"/>
          <c:yMode val="edge"/>
          <c:x val="1.5321084864391961E-2"/>
          <c:y val="0.8948272090988626"/>
          <c:w val="0.97157987751531061"/>
          <c:h val="8.1363267091613553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solidFill>
        <a:schemeClr val="tx1">
          <a:lumMod val="50000"/>
        </a:schemeClr>
      </a:solid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chemeClr val="tx1">
                    <a:lumMod val="65000"/>
                    <a:lumOff val="35000"/>
                  </a:schemeClr>
                </a:solidFill>
                <a:latin typeface="+mn-lt"/>
                <a:ea typeface="+mn-ea"/>
                <a:cs typeface="+mn-cs"/>
              </a:defRPr>
            </a:pPr>
            <a:r>
              <a:rPr lang="en-US" sz="1800" b="0" dirty="0">
                <a:solidFill>
                  <a:srgbClr val="FF9600"/>
                </a:solidFill>
              </a:rPr>
              <a:t>EBS-Optimized</a:t>
            </a:r>
            <a:r>
              <a:rPr lang="en-US" sz="1800" b="0" baseline="0" dirty="0">
                <a:solidFill>
                  <a:srgbClr val="FF9600"/>
                </a:solidFill>
              </a:rPr>
              <a:t> Instance </a:t>
            </a:r>
            <a:r>
              <a:rPr lang="en-US" sz="1800" b="0" dirty="0">
                <a:solidFill>
                  <a:srgbClr val="FF9600"/>
                </a:solidFill>
              </a:rPr>
              <a:t>IOPS</a:t>
            </a:r>
          </a:p>
        </c:rich>
      </c:tx>
      <c:overlay val="0"/>
      <c:spPr>
        <a:noFill/>
        <a:ln>
          <a:noFill/>
        </a:ln>
        <a:effectLst/>
      </c:spPr>
      <c:txPr>
        <a:bodyPr rot="0" spcFirstLastPara="1" vertOverflow="ellipsis" vert="horz" wrap="square" anchor="ctr" anchorCtr="1"/>
        <a:lstStyle/>
        <a:p>
          <a:pPr>
            <a:defRPr sz="18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Sheet1!$A$7</c:f>
              <c:strCache>
                <c:ptCount val="1"/>
                <c:pt idx="0">
                  <c:v>Instances</c:v>
                </c:pt>
              </c:strCache>
            </c:strRef>
          </c:tx>
          <c:spPr>
            <a:solidFill>
              <a:schemeClr val="accent1"/>
            </a:solidFill>
            <a:ln>
              <a:noFill/>
            </a:ln>
            <a:effectLst/>
          </c:spPr>
          <c:invertIfNegative val="0"/>
          <c:cat>
            <c:strRef>
              <c:f>Sheet1!$B$6:$C$6</c:f>
              <c:strCache>
                <c:ptCount val="2"/>
                <c:pt idx="0">
                  <c:v>C5 Instances</c:v>
                </c:pt>
                <c:pt idx="1">
                  <c:v>M5 Instances</c:v>
                </c:pt>
              </c:strCache>
            </c:strRef>
          </c:cat>
          <c:val>
            <c:numRef>
              <c:f>Sheet1!$B$7:$C$7</c:f>
              <c:numCache>
                <c:formatCode>General</c:formatCode>
                <c:ptCount val="2"/>
                <c:pt idx="0">
                  <c:v>64000</c:v>
                </c:pt>
                <c:pt idx="1">
                  <c:v>65000</c:v>
                </c:pt>
              </c:numCache>
            </c:numRef>
          </c:val>
          <c:extLst>
            <c:ext xmlns:c16="http://schemas.microsoft.com/office/drawing/2014/chart" uri="{C3380CC4-5D6E-409C-BE32-E72D297353CC}">
              <c16:uniqueId val="{00000000-9D1B-4923-8FA8-4D8F6B79BF05}"/>
            </c:ext>
          </c:extLst>
        </c:ser>
        <c:ser>
          <c:idx val="1"/>
          <c:order val="1"/>
          <c:tx>
            <c:strRef>
              <c:f>Sheet1!$A$8</c:f>
              <c:strCache>
                <c:ptCount val="1"/>
                <c:pt idx="0">
                  <c:v>Instances with Nitro</c:v>
                </c:pt>
              </c:strCache>
            </c:strRef>
          </c:tx>
          <c:spPr>
            <a:solidFill>
              <a:schemeClr val="accent2"/>
            </a:solidFill>
            <a:ln>
              <a:noFill/>
            </a:ln>
            <a:effectLst/>
          </c:spPr>
          <c:invertIfNegative val="0"/>
          <c:cat>
            <c:strRef>
              <c:f>Sheet1!$B$6:$C$6</c:f>
              <c:strCache>
                <c:ptCount val="2"/>
                <c:pt idx="0">
                  <c:v>C5 Instances</c:v>
                </c:pt>
                <c:pt idx="1">
                  <c:v>M5 Instances</c:v>
                </c:pt>
              </c:strCache>
            </c:strRef>
          </c:cat>
          <c:val>
            <c:numRef>
              <c:f>Sheet1!$B$8:$C$8</c:f>
              <c:numCache>
                <c:formatCode>#,##0</c:formatCode>
                <c:ptCount val="2"/>
                <c:pt idx="0">
                  <c:v>80000</c:v>
                </c:pt>
                <c:pt idx="1">
                  <c:v>80000</c:v>
                </c:pt>
              </c:numCache>
            </c:numRef>
          </c:val>
          <c:extLst>
            <c:ext xmlns:c16="http://schemas.microsoft.com/office/drawing/2014/chart" uri="{C3380CC4-5D6E-409C-BE32-E72D297353CC}">
              <c16:uniqueId val="{00000001-9D1B-4923-8FA8-4D8F6B79BF05}"/>
            </c:ext>
          </c:extLst>
        </c:ser>
        <c:dLbls>
          <c:showLegendKey val="0"/>
          <c:showVal val="0"/>
          <c:showCatName val="0"/>
          <c:showSerName val="0"/>
          <c:showPercent val="0"/>
          <c:showBubbleSize val="0"/>
        </c:dLbls>
        <c:gapWidth val="219"/>
        <c:overlap val="-42"/>
        <c:axId val="511983368"/>
        <c:axId val="511984152"/>
      </c:barChart>
      <c:catAx>
        <c:axId val="5119833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511984152"/>
        <c:crosses val="autoZero"/>
        <c:auto val="1"/>
        <c:lblAlgn val="ctr"/>
        <c:lblOffset val="100"/>
        <c:noMultiLvlLbl val="0"/>
      </c:catAx>
      <c:valAx>
        <c:axId val="51198415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511983368"/>
        <c:crosses val="autoZero"/>
        <c:crossBetween val="between"/>
        <c:majorUnit val="20000"/>
      </c:valAx>
      <c:spPr>
        <a:noFill/>
        <a:ln>
          <a:noFill/>
        </a:ln>
        <a:effectLst/>
      </c:spPr>
    </c:plotArea>
    <c:legend>
      <c:legendPos val="b"/>
      <c:legendEntry>
        <c:idx val="0"/>
        <c:txPr>
          <a:bodyPr rot="0" spcFirstLastPara="1" vertOverflow="ellipsis" vert="horz" wrap="square" anchor="ctr" anchorCtr="1"/>
          <a:lstStyle/>
          <a:p>
            <a:pPr>
              <a:defRPr sz="1200" b="0" i="0" u="none" strike="noStrike" kern="1200" baseline="0">
                <a:solidFill>
                  <a:schemeClr val="accent1"/>
                </a:solidFill>
                <a:latin typeface="+mn-lt"/>
                <a:ea typeface="+mn-ea"/>
                <a:cs typeface="+mn-cs"/>
              </a:defRPr>
            </a:pPr>
            <a:endParaRPr lang="en-US"/>
          </a:p>
        </c:txPr>
      </c:legendEntry>
      <c:layout>
        <c:manualLayout>
          <c:xMode val="edge"/>
          <c:yMode val="edge"/>
          <c:x val="1.3098862642169721E-2"/>
          <c:y val="0.8948272090988626"/>
          <c:w val="0.97380209973753284"/>
          <c:h val="8.1363267091613553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solidFill>
        <a:schemeClr val="tx1">
          <a:lumMod val="50000"/>
        </a:schemeClr>
      </a:solid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0.24236</cdr:x>
      <cdr:y>0.4696</cdr:y>
    </cdr:from>
    <cdr:to>
      <cdr:x>0.3155</cdr:x>
      <cdr:y>0.52674</cdr:y>
    </cdr:to>
    <cdr:sp macro="" textlink="">
      <cdr:nvSpPr>
        <cdr:cNvPr id="5" name="TextBox 4"/>
        <cdr:cNvSpPr txBox="1"/>
      </cdr:nvSpPr>
      <cdr:spPr>
        <a:xfrm xmlns:a="http://schemas.openxmlformats.org/drawingml/2006/main">
          <a:off x="1038819" y="1127191"/>
          <a:ext cx="313496" cy="137153"/>
        </a:xfrm>
        <a:prstGeom xmlns:a="http://schemas.openxmlformats.org/drawingml/2006/main" prst="rect">
          <a:avLst/>
        </a:prstGeom>
        <a:solidFill xmlns:a="http://schemas.openxmlformats.org/drawingml/2006/main">
          <a:schemeClr val="bg1">
            <a:lumMod val="85000"/>
          </a:schemeClr>
        </a:solidFill>
      </cdr:spPr>
      <cdr:txBody>
        <a:bodyPr xmlns:a="http://schemas.openxmlformats.org/drawingml/2006/main" vertOverflow="clip" wrap="square" rtlCol="0" anchor="ctr"/>
        <a:lstStyle xmlns:a="http://schemas.openxmlformats.org/drawingml/2006/main"/>
        <a:p xmlns:a="http://schemas.openxmlformats.org/drawingml/2006/main">
          <a:r>
            <a:rPr lang="en-US" sz="700" b="1" dirty="0"/>
            <a:t>1.8X</a:t>
          </a:r>
        </a:p>
      </cdr:txBody>
    </cdr:sp>
  </cdr:relSizeAnchor>
</c:userShapes>
</file>

<file path=ppt/drawings/drawing2.xml><?xml version="1.0" encoding="utf-8"?>
<c:userShapes xmlns:c="http://schemas.openxmlformats.org/drawingml/2006/chart">
  <cdr:relSizeAnchor xmlns:cdr="http://schemas.openxmlformats.org/drawingml/2006/chartDrawing">
    <cdr:from>
      <cdr:x>0.33426</cdr:x>
      <cdr:y>0.8985</cdr:y>
    </cdr:from>
    <cdr:to>
      <cdr:x>0.53667</cdr:x>
      <cdr:y>0.96695</cdr:y>
    </cdr:to>
    <cdr:sp macro="" textlink="">
      <cdr:nvSpPr>
        <cdr:cNvPr id="2" name="TextBox 1"/>
        <cdr:cNvSpPr txBox="1"/>
      </cdr:nvSpPr>
      <cdr:spPr>
        <a:xfrm xmlns:a="http://schemas.openxmlformats.org/drawingml/2006/main">
          <a:off x="1432709" y="2156670"/>
          <a:ext cx="867580" cy="164300"/>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r>
            <a:rPr lang="en-US" sz="900" dirty="0">
              <a:solidFill>
                <a:schemeClr val="accent1"/>
              </a:solidFill>
            </a:rPr>
            <a:t>without Nitro</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0B25AC41-3BEC-9247-8322-91B80C013F2D}" type="datetimeFigureOut">
              <a:rPr lang="en-US" smtClean="0"/>
              <a:pPr/>
              <a:t>5/8/19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aws.amazon.com/route53/sla/"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aws.amazon.com/ebs/details/#availabilityanddurability"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4299ba5b92_0_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4299ba5b92_0_2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6" name="Google Shape;656;g4299ba5b92_0_20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a:t>
            </a:fld>
            <a:endParaRPr/>
          </a:p>
        </p:txBody>
      </p:sp>
    </p:spTree>
    <p:extLst>
      <p:ext uri="{BB962C8B-B14F-4D97-AF65-F5344CB8AC3E}">
        <p14:creationId xmlns:p14="http://schemas.microsoft.com/office/powerpoint/2010/main" val="2074608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a:t>
            </a:r>
            <a:r>
              <a:rPr lang="en-US" baseline="0" dirty="0"/>
              <a:t> POINTS</a:t>
            </a:r>
          </a:p>
          <a:p>
            <a:pPr marL="228600" indent="-228600">
              <a:buAutoNum type="arabicPeriod"/>
            </a:pPr>
            <a:r>
              <a:rPr lang="en-US" baseline="0" dirty="0"/>
              <a:t>Our eight years in the cloud computing market has provided us with a long runway to hone our experience delivering massive scale infrastructure.</a:t>
            </a:r>
          </a:p>
          <a:p>
            <a:pPr marL="228600" indent="-228600">
              <a:buAutoNum type="arabicPeriod"/>
            </a:pPr>
            <a:r>
              <a:rPr lang="en-US" baseline="0" dirty="0"/>
              <a:t>There are two areas where our experience particularly shines through, the first is in operations.</a:t>
            </a:r>
          </a:p>
          <a:p>
            <a:pPr marL="685800" lvl="1" indent="-228600">
              <a:buFont typeface="+mj-lt"/>
              <a:buAutoNum type="alphaLcPeriod"/>
            </a:pPr>
            <a:r>
              <a:rPr lang="en-US" dirty="0"/>
              <a:t>Even before we launched our first service, we were focusing on the architecture and operation of globally distributed data centers.</a:t>
            </a:r>
          </a:p>
          <a:p>
            <a:pPr marL="685800" lvl="1" indent="-228600">
              <a:buFont typeface="+mj-lt"/>
              <a:buAutoNum type="alphaLcPeriod"/>
            </a:pPr>
            <a:r>
              <a:rPr lang="en-US" dirty="0"/>
              <a:t>Our engineers are relentless</a:t>
            </a:r>
            <a:r>
              <a:rPr lang="en-US" baseline="0" dirty="0"/>
              <a:t> in their pursuit to eliminate potential causes of failure.</a:t>
            </a:r>
          </a:p>
          <a:p>
            <a:pPr marL="685800" lvl="1" indent="-228600">
              <a:buFont typeface="+mj-lt"/>
              <a:buAutoNum type="alphaLcPeriod"/>
            </a:pPr>
            <a:r>
              <a:rPr lang="en-US" baseline="0" dirty="0"/>
              <a:t>Taking advantage of multiple AZ’s provides exceptional operational stability.</a:t>
            </a:r>
          </a:p>
          <a:p>
            <a:pPr marL="685800" lvl="1" indent="-228600">
              <a:buFont typeface="+mj-lt"/>
              <a:buAutoNum type="alphaLcPeriod"/>
            </a:pPr>
            <a:r>
              <a:rPr lang="en-US" baseline="0" dirty="0"/>
              <a:t>We are committed to 100% transparency for the operational health of the entire global infrastructure.</a:t>
            </a:r>
            <a:endParaRPr lang="en-US" dirty="0"/>
          </a:p>
          <a:p>
            <a:endParaRPr lang="en-US" dirty="0"/>
          </a:p>
          <a:p>
            <a:endParaRPr lang="en-US" dirty="0"/>
          </a:p>
          <a:p>
            <a:r>
              <a:rPr lang="en-US" dirty="0"/>
              <a:t>SLAs</a:t>
            </a:r>
          </a:p>
          <a:p>
            <a:r>
              <a:rPr lang="en-US" sz="1200" kern="1200" dirty="0">
                <a:solidFill>
                  <a:schemeClr val="tx1"/>
                </a:solidFill>
                <a:latin typeface="Arial"/>
                <a:ea typeface="+mn-ea"/>
                <a:cs typeface="+mn-cs"/>
              </a:rPr>
              <a:t>Highest availability SLA is </a:t>
            </a:r>
            <a:r>
              <a:rPr lang="en-US" sz="1200" u="sng" kern="1200" dirty="0">
                <a:solidFill>
                  <a:schemeClr val="tx1"/>
                </a:solidFill>
                <a:latin typeface="Arial"/>
                <a:ea typeface="+mn-ea"/>
                <a:cs typeface="+mn-cs"/>
                <a:hlinkClick r:id="rId3"/>
              </a:rPr>
              <a:t>100% for Route53.  </a:t>
            </a:r>
            <a:r>
              <a:rPr lang="en-US" sz="1200" u="sng" kern="1200" dirty="0">
                <a:solidFill>
                  <a:schemeClr val="tx1"/>
                </a:solidFill>
                <a:latin typeface="Arial"/>
                <a:ea typeface="+mn-ea"/>
                <a:cs typeface="+mn-cs"/>
                <a:hlinkClick r:id="rId4"/>
              </a:rPr>
              <a:t>EBS is 99.999%.</a:t>
            </a:r>
            <a:endParaRPr lang="en-US" sz="1200" u="sng" kern="1200" dirty="0">
              <a:solidFill>
                <a:schemeClr val="tx1"/>
              </a:solidFill>
              <a:latin typeface="Arial"/>
              <a:ea typeface="+mn-ea"/>
              <a:cs typeface="+mn-cs"/>
            </a:endParaRPr>
          </a:p>
          <a:p>
            <a:r>
              <a:rPr lang="en-US" dirty="0"/>
              <a:t>http://</a:t>
            </a:r>
            <a:r>
              <a:rPr lang="en-US" dirty="0" err="1"/>
              <a:t>aws.amazon.com</a:t>
            </a:r>
            <a:r>
              <a:rPr lang="en-US" dirty="0"/>
              <a:t>/route53/</a:t>
            </a:r>
            <a:r>
              <a:rPr lang="en-US" dirty="0" err="1"/>
              <a:t>sla</a:t>
            </a:r>
            <a:r>
              <a:rPr lang="en-US" dirty="0"/>
              <a:t>/</a:t>
            </a:r>
          </a:p>
          <a:p>
            <a:r>
              <a:rPr lang="en-US" dirty="0"/>
              <a:t>http://</a:t>
            </a:r>
            <a:r>
              <a:rPr lang="en-US" dirty="0" err="1"/>
              <a:t>aws.amazon.com</a:t>
            </a:r>
            <a:r>
              <a:rPr lang="en-US" dirty="0"/>
              <a:t>/</a:t>
            </a:r>
            <a:r>
              <a:rPr lang="en-US" dirty="0" err="1"/>
              <a:t>ebs</a:t>
            </a:r>
            <a:r>
              <a:rPr lang="en-US" dirty="0"/>
              <a:t>/details/#</a:t>
            </a:r>
            <a:r>
              <a:rPr lang="en-US" dirty="0" err="1"/>
              <a:t>availabilityanddurability</a:t>
            </a:r>
            <a:endParaRPr lang="en-US"/>
          </a:p>
          <a:p>
            <a:endParaRPr lang="en-US" dirty="0"/>
          </a:p>
        </p:txBody>
      </p:sp>
      <p:sp>
        <p:nvSpPr>
          <p:cNvPr id="4" name="Slide Number Placeholder 3"/>
          <p:cNvSpPr>
            <a:spLocks noGrp="1"/>
          </p:cNvSpPr>
          <p:nvPr>
            <p:ph type="sldNum" sz="quarter" idx="10"/>
          </p:nvPr>
        </p:nvSpPr>
        <p:spPr/>
        <p:txBody>
          <a:bodyPr/>
          <a:lstStyle/>
          <a:p>
            <a:fld id="{85DA4EAB-7419-470F-A32F-30DDE8604762}" type="slidenum">
              <a:rPr lang="en-US" smtClean="0"/>
              <a:t>13</a:t>
            </a:fld>
            <a:endParaRPr lang="en-US" dirty="0"/>
          </a:p>
        </p:txBody>
      </p:sp>
    </p:spTree>
    <p:extLst>
      <p:ext uri="{BB962C8B-B14F-4D97-AF65-F5344CB8AC3E}">
        <p14:creationId xmlns:p14="http://schemas.microsoft.com/office/powerpoint/2010/main" val="3707351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POINTS</a:t>
            </a:r>
          </a:p>
          <a:p>
            <a:pPr marL="228600" indent="-228600">
              <a:buAutoNum type="arabicPeriod"/>
            </a:pPr>
            <a:r>
              <a:rPr lang="en-US" baseline="0" dirty="0"/>
              <a:t>Cloud computing is inherently a high volume, low margin business. Our company DNA makes us extremely comfortable in such an environment.</a:t>
            </a:r>
          </a:p>
          <a:p>
            <a:pPr marL="228600" indent="-228600">
              <a:buAutoNum type="arabicPeriod"/>
            </a:pPr>
            <a:r>
              <a:rPr lang="en-US" baseline="0" dirty="0"/>
              <a:t>Our massive scale provides huge economies of scale, which lowers our costs considerably. We are also committed to increasing utilization and streamlining operations. The combined savings of these factors, allow us to proactively and regularly decrease customer costs.</a:t>
            </a:r>
          </a:p>
          <a:p>
            <a:pPr marL="228600" indent="-228600">
              <a:buAutoNum type="arabicPeriod"/>
            </a:pPr>
            <a:r>
              <a:rPr lang="en-US" baseline="0" dirty="0"/>
              <a:t>Multiple pricing models allow you to balance cost and flexibility.</a:t>
            </a:r>
          </a:p>
          <a:p>
            <a:pPr marL="228600" indent="-228600">
              <a:buAutoNum type="arabicPeriod"/>
            </a:pPr>
            <a:r>
              <a:rPr lang="en-US" baseline="0" dirty="0"/>
              <a:t>Tiered pricing and volume discounts provide a means for your costs to decrease when your usage increases.</a:t>
            </a:r>
          </a:p>
          <a:p>
            <a:pPr marL="228600" indent="-228600">
              <a:buAutoNum type="arabicPeriod"/>
            </a:pPr>
            <a:r>
              <a:rPr lang="en-US" baseline="0" dirty="0"/>
              <a:t>Since its introduction last year, AWS Trusted Advisor has made over 1M recommendations to customers about how they can lower their costs, totaling a combined annual savings of more than $200M.</a:t>
            </a:r>
            <a:endParaRPr lang="en-US" dirty="0"/>
          </a:p>
          <a:p>
            <a:endParaRPr lang="en-US" dirty="0"/>
          </a:p>
        </p:txBody>
      </p:sp>
      <p:sp>
        <p:nvSpPr>
          <p:cNvPr id="4" name="Slide Number Placeholder 3"/>
          <p:cNvSpPr>
            <a:spLocks noGrp="1"/>
          </p:cNvSpPr>
          <p:nvPr>
            <p:ph type="sldNum" sz="quarter" idx="10"/>
          </p:nvPr>
        </p:nvSpPr>
        <p:spPr/>
        <p:txBody>
          <a:bodyPr/>
          <a:lstStyle/>
          <a:p>
            <a:fld id="{85DA4EAB-7419-470F-A32F-30DDE8604762}" type="slidenum">
              <a:rPr lang="en-US" smtClean="0"/>
              <a:t>14</a:t>
            </a:fld>
            <a:endParaRPr lang="en-US" dirty="0"/>
          </a:p>
        </p:txBody>
      </p:sp>
    </p:spTree>
    <p:extLst>
      <p:ext uri="{BB962C8B-B14F-4D97-AF65-F5344CB8AC3E}">
        <p14:creationId xmlns:p14="http://schemas.microsoft.com/office/powerpoint/2010/main" val="3440881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kern="1200" dirty="0">
                <a:solidFill>
                  <a:schemeClr val="tx1"/>
                </a:solidFill>
                <a:latin typeface="Calibri" panose="020F0502020204030204" pitchFamily="34" charset="0"/>
                <a:ea typeface="+mn-ea"/>
                <a:cs typeface="Calibri" panose="020F0502020204030204" pitchFamily="34" charset="0"/>
              </a:rPr>
              <a:t>Our</a:t>
            </a:r>
            <a:r>
              <a:rPr lang="en-US" sz="1100" kern="1200" baseline="0" dirty="0">
                <a:solidFill>
                  <a:schemeClr val="tx1"/>
                </a:solidFill>
                <a:latin typeface="Calibri" panose="020F0502020204030204" pitchFamily="34" charset="0"/>
                <a:ea typeface="+mn-ea"/>
                <a:cs typeface="Calibri" panose="020F0502020204030204" pitchFamily="34" charset="0"/>
              </a:rPr>
              <a:t> l</a:t>
            </a:r>
            <a:r>
              <a:rPr lang="en-US" sz="1100" kern="1200" dirty="0">
                <a:solidFill>
                  <a:schemeClr val="tx1"/>
                </a:solidFill>
                <a:latin typeface="Calibri" panose="020F0502020204030204" pitchFamily="34" charset="0"/>
                <a:ea typeface="+mn-ea"/>
                <a:cs typeface="Calibri" panose="020F0502020204030204" pitchFamily="34" charset="0"/>
              </a:rPr>
              <a:t>eadership in compute</a:t>
            </a:r>
            <a:r>
              <a:rPr lang="en-US" sz="1100" kern="1200" baseline="0" dirty="0">
                <a:solidFill>
                  <a:schemeClr val="tx1"/>
                </a:solidFill>
                <a:latin typeface="Calibri" panose="020F0502020204030204" pitchFamily="34" charset="0"/>
                <a:ea typeface="+mn-ea"/>
                <a:cs typeface="Calibri" panose="020F0502020204030204" pitchFamily="34" charset="0"/>
              </a:rPr>
              <a:t> and cloud </a:t>
            </a:r>
            <a:r>
              <a:rPr lang="en-US" sz="1100" kern="1200" dirty="0">
                <a:solidFill>
                  <a:schemeClr val="tx1"/>
                </a:solidFill>
                <a:latin typeface="Calibri" panose="020F0502020204030204" pitchFamily="34" charset="0"/>
                <a:ea typeface="+mn-ea"/>
                <a:cs typeface="Calibri" panose="020F0502020204030204" pitchFamily="34" charset="0"/>
              </a:rPr>
              <a:t>is grounded</a:t>
            </a:r>
            <a:r>
              <a:rPr lang="en-US" sz="1100" kern="1200" baseline="0" dirty="0">
                <a:solidFill>
                  <a:schemeClr val="tx1"/>
                </a:solidFill>
                <a:latin typeface="Calibri" panose="020F0502020204030204" pitchFamily="34" charset="0"/>
                <a:ea typeface="+mn-ea"/>
                <a:cs typeface="Calibri" panose="020F0502020204030204" pitchFamily="34" charset="0"/>
              </a:rPr>
              <a:t> in </a:t>
            </a:r>
            <a:r>
              <a:rPr lang="en-US" sz="1100" kern="1200" dirty="0">
                <a:solidFill>
                  <a:schemeClr val="tx1"/>
                </a:solidFill>
                <a:latin typeface="Calibri" panose="020F0502020204030204" pitchFamily="34" charset="0"/>
                <a:ea typeface="+mn-ea"/>
                <a:cs typeface="Calibri" panose="020F0502020204030204" pitchFamily="34" charset="0"/>
              </a:rPr>
              <a:t>customer obsession.  We</a:t>
            </a:r>
            <a:r>
              <a:rPr lang="en-US" sz="1100" kern="1200" baseline="0" dirty="0">
                <a:solidFill>
                  <a:schemeClr val="tx1"/>
                </a:solidFill>
                <a:latin typeface="Calibri" panose="020F0502020204030204" pitchFamily="34" charset="0"/>
                <a:ea typeface="+mn-ea"/>
                <a:cs typeface="Calibri" panose="020F0502020204030204" pitchFamily="34" charset="0"/>
              </a:rPr>
              <a:t> innovate on behalf of you and your needs.  Today, </a:t>
            </a:r>
            <a:r>
              <a:rPr lang="en-US" sz="1100" kern="1200" dirty="0">
                <a:solidFill>
                  <a:schemeClr val="tx1"/>
                </a:solidFill>
                <a:latin typeface="Calibri" panose="020F0502020204030204" pitchFamily="34" charset="0"/>
                <a:ea typeface="+mn-ea"/>
                <a:cs typeface="Calibri" panose="020F0502020204030204" pitchFamily="34" charset="0"/>
              </a:rPr>
              <a:t>90% of our product</a:t>
            </a:r>
            <a:r>
              <a:rPr lang="en-US" sz="1100" kern="1200" baseline="0" dirty="0">
                <a:solidFill>
                  <a:schemeClr val="tx1"/>
                </a:solidFill>
                <a:latin typeface="Calibri" panose="020F0502020204030204" pitchFamily="34" charset="0"/>
                <a:ea typeface="+mn-ea"/>
                <a:cs typeface="Calibri" panose="020F0502020204030204" pitchFamily="34" charset="0"/>
              </a:rPr>
              <a:t> </a:t>
            </a:r>
            <a:r>
              <a:rPr lang="en-US" sz="1100" kern="1200" dirty="0">
                <a:solidFill>
                  <a:schemeClr val="tx1"/>
                </a:solidFill>
                <a:latin typeface="Calibri" panose="020F0502020204030204" pitchFamily="34" charset="0"/>
                <a:ea typeface="+mn-ea"/>
                <a:cs typeface="Calibri" panose="020F0502020204030204" pitchFamily="34" charset="0"/>
              </a:rPr>
              <a:t>roadmap is based on customer feedback – what you’ve told us</a:t>
            </a:r>
            <a:r>
              <a:rPr lang="en-US" sz="1100" kern="1200" baseline="0" dirty="0">
                <a:solidFill>
                  <a:schemeClr val="tx1"/>
                </a:solidFill>
                <a:latin typeface="Calibri" panose="020F0502020204030204" pitchFamily="34" charset="0"/>
                <a:ea typeface="+mn-ea"/>
                <a:cs typeface="Calibri" panose="020F0502020204030204" pitchFamily="34" charset="0"/>
              </a:rPr>
              <a:t> that you need.  Its our customers which are pushing on the  boundaries of what is possible today and driving us to enable new scenarios and capabilities.</a:t>
            </a:r>
            <a:endParaRPr lang="en-US" sz="1100" kern="1200" dirty="0">
              <a:solidFill>
                <a:schemeClr val="tx1"/>
              </a:solidFill>
              <a:latin typeface="Calibri" panose="020F0502020204030204" pitchFamily="34" charset="0"/>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84068D3C-A823-0743-89AB-4C7A74E2E2EB}" type="slidenum">
              <a:rPr lang="en-US" smtClean="0"/>
              <a:t>15</a:t>
            </a:fld>
            <a:endParaRPr lang="en-US" dirty="0"/>
          </a:p>
        </p:txBody>
      </p:sp>
    </p:spTree>
    <p:extLst>
      <p:ext uri="{BB962C8B-B14F-4D97-AF65-F5344CB8AC3E}">
        <p14:creationId xmlns:p14="http://schemas.microsoft.com/office/powerpoint/2010/main" val="42900018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dirty="0">
                <a:latin typeface="Calibri" panose="020F0502020204030204" pitchFamily="34" charset="0"/>
                <a:cs typeface="Calibri" panose="020F0502020204030204" pitchFamily="34" charset="0"/>
              </a:rPr>
              <a:t>Here you can</a:t>
            </a:r>
            <a:r>
              <a:rPr lang="en-US" sz="1100" baseline="0" dirty="0">
                <a:latin typeface="Calibri" panose="020F0502020204030204" pitchFamily="34" charset="0"/>
                <a:cs typeface="Calibri" panose="020F0502020204030204" pitchFamily="34" charset="0"/>
              </a:rPr>
              <a:t> see the clear leadership of AWS in the cloud.  The Infrastructure as a Service Magic Quadrant is the longest-running cloud magic quadrant and AWS continues to be in the leadership quadrant, with the highest position in execution and furthest in vision top position.  Over you look at the Infrastructure as a Service Magic Quadrant over the years, what you see if that there are fewer dots on the graphic.  Delivering the cloud at massive scale is hard, the bar for cloud keep raising and fewer vendors over time are able to keeping innovating to provide these capabilities.  Proven experience in this space matters and AWS continues to show its leadership.</a:t>
            </a:r>
            <a:endParaRPr lang="en-US" sz="1100"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0"/>
          </p:nvPr>
        </p:nvSpPr>
        <p:spPr/>
        <p:txBody>
          <a:bodyPr/>
          <a:lstStyle/>
          <a:p>
            <a:fld id="{84068D3C-A823-0743-89AB-4C7A74E2E2EB}" type="slidenum">
              <a:rPr lang="en-US" smtClean="0"/>
              <a:t>16</a:t>
            </a:fld>
            <a:endParaRPr lang="en-US" dirty="0"/>
          </a:p>
        </p:txBody>
      </p:sp>
    </p:spTree>
    <p:extLst>
      <p:ext uri="{BB962C8B-B14F-4D97-AF65-F5344CB8AC3E}">
        <p14:creationId xmlns:p14="http://schemas.microsoft.com/office/powerpoint/2010/main" val="4088496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endParaRPr lang="en-US" dirty="0"/>
          </a:p>
        </p:txBody>
      </p:sp>
      <p:sp>
        <p:nvSpPr>
          <p:cNvPr id="6" name="Date Placeholder 5"/>
          <p:cNvSpPr>
            <a:spLocks noGrp="1"/>
          </p:cNvSpPr>
          <p:nvPr>
            <p:ph type="dt" idx="12"/>
          </p:nvPr>
        </p:nvSpPr>
        <p:spPr/>
        <p:txBody>
          <a:bodyPr/>
          <a:lstStyle/>
          <a:p>
            <a:fld id="{ADCA5EE4-0EE2-4089-B158-D96D0FB122E1}" type="datetime8">
              <a:rPr lang="en-US" smtClean="0"/>
              <a:t>5/8/19 12:11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
        <p:nvSpPr>
          <p:cNvPr id="12" name="Slide Image Placeholder 11">
            <a:extLst>
              <a:ext uri="{FF2B5EF4-FFF2-40B4-BE49-F238E27FC236}">
                <a16:creationId xmlns:a16="http://schemas.microsoft.com/office/drawing/2014/main" id="{EBB471B5-3EBC-4DF1-B976-E93554DC4DCB}"/>
              </a:ext>
            </a:extLst>
          </p:cNvPr>
          <p:cNvSpPr>
            <a:spLocks noGrp="1" noRot="1" noChangeAspect="1"/>
          </p:cNvSpPr>
          <p:nvPr>
            <p:ph type="sldImg"/>
          </p:nvPr>
        </p:nvSpPr>
        <p:spPr>
          <a:xfrm>
            <a:off x="652463" y="835025"/>
            <a:ext cx="5703887" cy="3208338"/>
          </a:xfrm>
        </p:spPr>
      </p:sp>
    </p:spTree>
    <p:extLst>
      <p:ext uri="{BB962C8B-B14F-4D97-AF65-F5344CB8AC3E}">
        <p14:creationId xmlns:p14="http://schemas.microsoft.com/office/powerpoint/2010/main" val="12640566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endParaRPr lang="en-US" dirty="0"/>
          </a:p>
        </p:txBody>
      </p:sp>
      <p:sp>
        <p:nvSpPr>
          <p:cNvPr id="6" name="Date Placeholder 5"/>
          <p:cNvSpPr>
            <a:spLocks noGrp="1"/>
          </p:cNvSpPr>
          <p:nvPr>
            <p:ph type="dt" idx="12"/>
          </p:nvPr>
        </p:nvSpPr>
        <p:spPr/>
        <p:txBody>
          <a:bodyPr/>
          <a:lstStyle/>
          <a:p>
            <a:fld id="{ADCA5EE4-0EE2-4089-B158-D96D0FB122E1}" type="datetime8">
              <a:rPr lang="en-US" smtClean="0"/>
              <a:t>5/8/19 12:11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
        <p:nvSpPr>
          <p:cNvPr id="12" name="Slide Image Placeholder 11">
            <a:extLst>
              <a:ext uri="{FF2B5EF4-FFF2-40B4-BE49-F238E27FC236}">
                <a16:creationId xmlns:a16="http://schemas.microsoft.com/office/drawing/2014/main" id="{EBB471B5-3EBC-4DF1-B976-E93554DC4DCB}"/>
              </a:ext>
            </a:extLst>
          </p:cNvPr>
          <p:cNvSpPr>
            <a:spLocks noGrp="1" noRot="1" noChangeAspect="1"/>
          </p:cNvSpPr>
          <p:nvPr>
            <p:ph type="sldImg"/>
          </p:nvPr>
        </p:nvSpPr>
        <p:spPr>
          <a:xfrm>
            <a:off x="652463" y="835025"/>
            <a:ext cx="5703887" cy="3208338"/>
          </a:xfrm>
        </p:spPr>
      </p:sp>
    </p:spTree>
    <p:extLst>
      <p:ext uri="{BB962C8B-B14F-4D97-AF65-F5344CB8AC3E}">
        <p14:creationId xmlns:p14="http://schemas.microsoft.com/office/powerpoint/2010/main" val="37002479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endParaRPr lang="en-US" dirty="0"/>
          </a:p>
        </p:txBody>
      </p:sp>
      <p:sp>
        <p:nvSpPr>
          <p:cNvPr id="6" name="Date Placeholder 5"/>
          <p:cNvSpPr>
            <a:spLocks noGrp="1"/>
          </p:cNvSpPr>
          <p:nvPr>
            <p:ph type="dt" idx="12"/>
          </p:nvPr>
        </p:nvSpPr>
        <p:spPr/>
        <p:txBody>
          <a:bodyPr/>
          <a:lstStyle/>
          <a:p>
            <a:fld id="{77C5AB6B-15AC-48D6-BB06-E34F535AB751}" type="datetime8">
              <a:rPr lang="en-US" smtClean="0"/>
              <a:t>5/8/19 12:11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
        <p:nvSpPr>
          <p:cNvPr id="12" name="Slide Image Placeholder 11">
            <a:extLst>
              <a:ext uri="{FF2B5EF4-FFF2-40B4-BE49-F238E27FC236}">
                <a16:creationId xmlns:a16="http://schemas.microsoft.com/office/drawing/2014/main" id="{EA27830F-976D-4708-AB50-0B5FD9A8D4BB}"/>
              </a:ext>
            </a:extLst>
          </p:cNvPr>
          <p:cNvSpPr>
            <a:spLocks noGrp="1" noRot="1" noChangeAspect="1"/>
          </p:cNvSpPr>
          <p:nvPr>
            <p:ph type="sldImg"/>
          </p:nvPr>
        </p:nvSpPr>
        <p:spPr>
          <a:xfrm>
            <a:off x="652463" y="835025"/>
            <a:ext cx="5703887" cy="3208338"/>
          </a:xfrm>
        </p:spPr>
      </p:sp>
    </p:spTree>
    <p:extLst>
      <p:ext uri="{BB962C8B-B14F-4D97-AF65-F5344CB8AC3E}">
        <p14:creationId xmlns:p14="http://schemas.microsoft.com/office/powerpoint/2010/main" val="8166566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runs its own dark network to connect its availability zones.  This privately owned backbone only carries amazon traffic.  The cable connects each AZ and also between AZs.</a:t>
            </a:r>
          </a:p>
          <a:p>
            <a:endParaRPr lang="en-US" dirty="0"/>
          </a:p>
          <a:p>
            <a:r>
              <a:rPr lang="en-US" dirty="0"/>
              <a:t>The standard cable contains 3,456 strands around a steel core.  The steel core provides strength and also allows for tracing of cable using magnetometers.  </a:t>
            </a:r>
          </a:p>
          <a:p>
            <a:endParaRPr lang="en-US" dirty="0"/>
          </a:p>
          <a:p>
            <a:r>
              <a:rPr lang="en-US" dirty="0"/>
              <a:t>The most recent cables double the number of strands to 6,912.</a:t>
            </a:r>
          </a:p>
          <a:p>
            <a:endParaRPr lang="en-US" dirty="0"/>
          </a:p>
          <a:p>
            <a:r>
              <a:rPr lang="en-US" dirty="0"/>
              <a:t>We </a:t>
            </a:r>
            <a:r>
              <a:rPr lang="en-US" dirty="0" err="1"/>
              <a:t>runn</a:t>
            </a:r>
            <a:r>
              <a:rPr lang="en-US" dirty="0"/>
              <a:t> 100G over each strand.  To further increase our data capacity, we employ Dense Wave Division Multiplexing.  </a:t>
            </a:r>
          </a:p>
          <a:p>
            <a:r>
              <a:rPr lang="en-US" dirty="0"/>
              <a:t>White light can be separated into different </a:t>
            </a:r>
            <a:r>
              <a:rPr lang="en-US" dirty="0" err="1"/>
              <a:t>colours</a:t>
            </a:r>
            <a:r>
              <a:rPr lang="en-US" dirty="0"/>
              <a:t>.  Think of a rainbow.  In WDM, light is split into different frequency channels and each channel is independent of the other.</a:t>
            </a:r>
          </a:p>
          <a:p>
            <a:r>
              <a:rPr lang="en-US" dirty="0"/>
              <a:t>Using this technology we can support up to 160 channels over a single strand.  This increases data rate from 100 </a:t>
            </a:r>
            <a:r>
              <a:rPr lang="en-US" dirty="0" err="1"/>
              <a:t>GbS</a:t>
            </a:r>
            <a:r>
              <a:rPr lang="en-US" dirty="0"/>
              <a:t> to 16 </a:t>
            </a:r>
            <a:r>
              <a:rPr lang="en-US" dirty="0" err="1"/>
              <a:t>TbS</a:t>
            </a:r>
            <a:endParaRPr lang="en-US" dirty="0"/>
          </a:p>
          <a:p>
            <a:endParaRPr lang="en-US" dirty="0"/>
          </a:p>
          <a:p>
            <a:r>
              <a:rPr lang="en-US" dirty="0"/>
              <a:t>Blue cable is from Australia where it protects from </a:t>
            </a:r>
            <a:r>
              <a:rPr lang="en-US" dirty="0" err="1"/>
              <a:t>termintes</a:t>
            </a:r>
            <a:r>
              <a:rPr lang="en-US" dirty="0"/>
              <a:t> that like eating cables</a:t>
            </a:r>
          </a:p>
          <a:p>
            <a:endParaRPr lang="en-US" dirty="0"/>
          </a:p>
          <a:p>
            <a:endParaRPr lang="en-US" dirty="0"/>
          </a:p>
        </p:txBody>
      </p:sp>
      <p:sp>
        <p:nvSpPr>
          <p:cNvPr id="4" name="Header Placeholder 3"/>
          <p:cNvSpPr>
            <a:spLocks noGrp="1"/>
          </p:cNvSpPr>
          <p:nvPr>
            <p:ph type="hdr" sz="quarter" idx="10"/>
          </p:nvPr>
        </p:nvSpPr>
        <p:spPr/>
        <p:txBody>
          <a:bodyPr/>
          <a:lstStyle/>
          <a:p>
            <a:r>
              <a:rPr lang="en-US"/>
              <a:t>ReInvent 2018</a:t>
            </a:r>
            <a:endParaRPr lang="en-US" dirty="0"/>
          </a:p>
        </p:txBody>
      </p:sp>
      <p:sp>
        <p:nvSpPr>
          <p:cNvPr id="5" name="Footer Placeholder 4"/>
          <p:cNvSpPr>
            <a:spLocks noGrp="1"/>
          </p:cNvSpPr>
          <p:nvPr>
            <p:ph type="ftr" sz="quarter" idx="11"/>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fld id="{CA8E1BB1-B036-4140-B110-296DC0701D04}" type="datetime8">
              <a:rPr lang="en-US" smtClean="0"/>
              <a:pPr/>
              <a:t>5/8/19 12:11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9728447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5/8/19 12:11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9519888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5/8/19 12:11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991765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solidFill>
                  <a:srgbClr val="FAA634"/>
                </a:solidFill>
              </a:rPr>
              <a:t>Born from Earth’s most customer-centric organization, AWS Support is greater than the sum of its parts, combining expert people, tools, and programs to help you succeed with AWS.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dirty="0">
              <a:solidFill>
                <a:srgbClr val="FAA634"/>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solidFill>
                  <a:srgbClr val="FAA634"/>
                </a:solidFill>
              </a:rPr>
              <a:t>The people component of AWS Support provide what many customers tell us is invaluable. TAMs, for example, are so embedded in their customers’ environments that they are often mistaken for internal employees at the customer. The Support Concierge team is specifically trained to help with billing and account questions quickly and with knowledge of the your business and usage of AWS.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dirty="0">
              <a:solidFill>
                <a:srgbClr val="FAA634"/>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solidFill>
                  <a:srgbClr val="FAA634"/>
                </a:solidFill>
              </a:rPr>
              <a:t>AWS Support tools give you the ability to self-service as needed, get proactive alerts, and automate many aspects of your AWS environment so that you can focus on your core business.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dirty="0">
              <a:solidFill>
                <a:srgbClr val="FAA634"/>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solidFill>
                  <a:srgbClr val="FAA634"/>
                </a:solidFill>
              </a:rPr>
              <a:t>Finally, as an ES customer, you can take advantage of strategic planning and guidance, such as regular architecture and operations reviews to ensure compliance with best practices and IEM to make sure that your most critical business events go off without a hitch.</a:t>
            </a:r>
          </a:p>
          <a:p>
            <a:endParaRPr lang="en-US" dirty="0"/>
          </a:p>
        </p:txBody>
      </p:sp>
      <p:sp>
        <p:nvSpPr>
          <p:cNvPr id="4" name="Slide Number Placeholder 3"/>
          <p:cNvSpPr>
            <a:spLocks noGrp="1"/>
          </p:cNvSpPr>
          <p:nvPr>
            <p:ph type="sldNum" sz="quarter" idx="10"/>
          </p:nvPr>
        </p:nvSpPr>
        <p:spPr/>
        <p:txBody>
          <a:bodyPr/>
          <a:lstStyle/>
          <a:p>
            <a:fld id="{B4B9D819-96E8-0943-A11B-BF338BB82909}" type="slidenum">
              <a:rPr lang="en-US" smtClean="0"/>
              <a:t>2</a:t>
            </a:fld>
            <a:endParaRPr lang="en-US" dirty="0"/>
          </a:p>
        </p:txBody>
      </p:sp>
    </p:spTree>
    <p:extLst>
      <p:ext uri="{BB962C8B-B14F-4D97-AF65-F5344CB8AC3E}">
        <p14:creationId xmlns:p14="http://schemas.microsoft.com/office/powerpoint/2010/main" val="873033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baseline="0" dirty="0">
                <a:latin typeface="Calibri" panose="020F0502020204030204" pitchFamily="34" charset="0"/>
                <a:cs typeface="Calibri" panose="020F0502020204030204" pitchFamily="34" charset="0"/>
              </a:rPr>
              <a:t>Compute is at the core of nearly every AWS customers’ infrastructure, whether it be in the form of instances, containers or serverless compute. We are delivering choice in how you consume compute to support existing applications and build new applications in the way that suits your business and applications needs.  And within each of these areas, we are rapidly adding completely new capabilities.</a:t>
            </a:r>
          </a:p>
          <a:p>
            <a:endParaRPr lang="en-US" sz="1100" baseline="0" dirty="0">
              <a:latin typeface="Calibri" panose="020F0502020204030204" pitchFamily="34" charset="0"/>
              <a:cs typeface="Calibri" panose="020F0502020204030204" pitchFamily="34" charset="0"/>
            </a:endParaRPr>
          </a:p>
          <a:p>
            <a:endParaRPr lang="en-US" sz="1100" baseline="0"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1207461" rtl="0" eaLnBrk="1" fontAlgn="auto" latinLnBrk="0" hangingPunct="1">
              <a:lnSpc>
                <a:spcPct val="100000"/>
              </a:lnSpc>
              <a:spcBef>
                <a:spcPts val="0"/>
              </a:spcBef>
              <a:spcAft>
                <a:spcPts val="0"/>
              </a:spcAft>
              <a:buClrTx/>
              <a:buSzTx/>
              <a:buFontTx/>
              <a:buNone/>
              <a:tabLst/>
              <a:defRPr/>
            </a:pPr>
            <a:fld id="{55EF69E3-B9CA-4E23-B368-52EF4E395DFA}"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207461"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51038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100" kern="1200" dirty="0">
                <a:solidFill>
                  <a:schemeClr val="tx1"/>
                </a:solidFill>
                <a:effectLst/>
                <a:latin typeface="Calibri" panose="020F0502020204030204" pitchFamily="34" charset="0"/>
                <a:ea typeface="+mn-ea"/>
                <a:cs typeface="Calibri" panose="020F0502020204030204" pitchFamily="34" charset="0"/>
              </a:rPr>
              <a:t>Instances</a:t>
            </a:r>
            <a:r>
              <a:rPr lang="en-US" sz="1100" kern="1200" baseline="0" dirty="0">
                <a:solidFill>
                  <a:schemeClr val="tx1"/>
                </a:solidFill>
                <a:effectLst/>
                <a:latin typeface="Calibri" panose="020F0502020204030204" pitchFamily="34" charset="0"/>
                <a:ea typeface="+mn-ea"/>
                <a:cs typeface="Calibri" panose="020F0502020204030204" pitchFamily="34" charset="0"/>
              </a:rPr>
              <a:t> is the most mature area of our compute platform with deep investment and long running proven experience.  It is also where customers have the greatest need for choice to support their current and future applications.  For instances, we offer choice across a number of dimensions.  You have your c</a:t>
            </a:r>
            <a:r>
              <a:rPr lang="en-US" sz="1100" kern="1200" dirty="0">
                <a:solidFill>
                  <a:schemeClr val="tx1"/>
                </a:solidFill>
                <a:effectLst/>
                <a:latin typeface="Calibri" panose="020F0502020204030204" pitchFamily="34" charset="0"/>
                <a:ea typeface="+mn-ea"/>
                <a:cs typeface="Calibri" panose="020F0502020204030204" pitchFamily="34" charset="0"/>
              </a:rPr>
              <a:t>hoice of operating systems with Linux and Windows as well as </a:t>
            </a:r>
            <a:r>
              <a:rPr lang="en-US" sz="1100" kern="1200" baseline="0" dirty="0">
                <a:solidFill>
                  <a:schemeClr val="tx1"/>
                </a:solidFill>
                <a:effectLst/>
                <a:latin typeface="Calibri" panose="020F0502020204030204" pitchFamily="34" charset="0"/>
                <a:ea typeface="+mn-ea"/>
                <a:cs typeface="Calibri" panose="020F0502020204030204" pitchFamily="34" charset="0"/>
              </a:rPr>
              <a:t>choice of architectures with support for X86 and Arm workloads.  For those workloads, we have instances which are general purpose as well as optimized for specific needs such compute-optimized for HPC workload or memory-optimized for big data and analytics.  Over the last year, we have introduce new capabilities to enhance our instances with bare metal, attached SSD and most recently, enhanced networking.  These instances are packaged for you in many ways – you can choose one of our AMIs, you can customize your own images or you can select from additional varieties of AMIs provided by our community. And those instances are available through flexibility in purchase models to meet your business and budget needs.</a:t>
            </a:r>
          </a:p>
          <a:p>
            <a:pPr marL="171450" lvl="0" indent="-171450">
              <a:buFont typeface="Arial" panose="020B0604020202020204" pitchFamily="34" charset="0"/>
              <a:buChar char="•"/>
            </a:pPr>
            <a:endParaRPr lang="en-US" sz="1100" kern="1200" baseline="0" dirty="0">
              <a:solidFill>
                <a:schemeClr val="tx1"/>
              </a:solidFill>
              <a:effectLst/>
              <a:latin typeface="Calibri" panose="020F0502020204030204" pitchFamily="34" charset="0"/>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pPr defTabSz="1207461">
              <a:defRPr/>
            </a:pPr>
            <a:fld id="{55EF69E3-B9CA-4E23-B368-52EF4E395DFA}" type="slidenum">
              <a:rPr lang="en-US">
                <a:solidFill>
                  <a:prstClr val="black"/>
                </a:solidFill>
                <a:latin typeface="Calibri" panose="020F0502020204030204"/>
              </a:rPr>
              <a:pPr defTabSz="1207461">
                <a:defRPr/>
              </a:pPr>
              <a:t>26</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35652839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the terminology from what an AMI is, launching an instance into a specific</a:t>
            </a:r>
            <a:r>
              <a:rPr lang="en-US" baseline="0" dirty="0"/>
              <a:t> network environment, in specific AZ/Region, there are multiple regions, block storage is in an AZ, S3 is regional and holds snapshots.</a:t>
            </a:r>
            <a:endParaRPr lang="en-US" dirty="0"/>
          </a:p>
        </p:txBody>
      </p:sp>
      <p:sp>
        <p:nvSpPr>
          <p:cNvPr id="4" name="Slide Number Placeholder 3"/>
          <p:cNvSpPr>
            <a:spLocks noGrp="1"/>
          </p:cNvSpPr>
          <p:nvPr>
            <p:ph type="sldNum" sz="quarter" idx="10"/>
          </p:nvPr>
        </p:nvSpPr>
        <p:spPr/>
        <p:txBody>
          <a:bodyPr/>
          <a:lstStyle/>
          <a:p>
            <a:fld id="{2C3FD2F0-E9DC-A545-A678-316BC35A81C8}" type="slidenum">
              <a:rPr lang="en-US" smtClean="0"/>
              <a:t>27</a:t>
            </a:fld>
            <a:endParaRPr lang="en-US"/>
          </a:p>
        </p:txBody>
      </p:sp>
    </p:spTree>
    <p:extLst>
      <p:ext uri="{BB962C8B-B14F-4D97-AF65-F5344CB8AC3E}">
        <p14:creationId xmlns:p14="http://schemas.microsoft.com/office/powerpoint/2010/main" val="4027171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0431156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EBS Volume Limits:</a:t>
            </a:r>
          </a:p>
          <a:p>
            <a:pPr marL="628650" lvl="1" indent="-171450">
              <a:buFont typeface="Arial" panose="020B0604020202020204" pitchFamily="34" charset="0"/>
              <a:buChar char="•"/>
            </a:pPr>
            <a:r>
              <a:rPr lang="en-US" dirty="0"/>
              <a:t>Amazon Linux: 40</a:t>
            </a:r>
          </a:p>
          <a:p>
            <a:pPr marL="628650" lvl="1" indent="-171450">
              <a:buFont typeface="Arial" panose="020B0604020202020204" pitchFamily="34" charset="0"/>
              <a:buChar char="•"/>
            </a:pPr>
            <a:r>
              <a:rPr lang="en-US" dirty="0"/>
              <a:t>Windows: 26</a:t>
            </a:r>
          </a:p>
          <a:p>
            <a:pPr marL="628650" lvl="1" indent="-171450">
              <a:buFont typeface="Arial" panose="020B0604020202020204" pitchFamily="34" charset="0"/>
              <a:buChar char="•"/>
            </a:pPr>
            <a:r>
              <a:rPr lang="en-US" dirty="0"/>
              <a:t>Nitro: 28</a:t>
            </a:r>
          </a:p>
          <a:p>
            <a:pPr marL="628650" lvl="1" indent="-171450">
              <a:buFont typeface="Arial" panose="020B0604020202020204" pitchFamily="34" charset="0"/>
              <a:buChar char="•"/>
            </a:pPr>
            <a:r>
              <a:rPr lang="en-US" dirty="0"/>
              <a:t>I3.metal: 31</a:t>
            </a:r>
          </a:p>
          <a:p>
            <a:pPr marL="628650" lvl="1" indent="-171450">
              <a:buFont typeface="Arial" panose="020B0604020202020204" pitchFamily="34" charset="0"/>
              <a:buChar char="•"/>
            </a:pPr>
            <a:r>
              <a:rPr lang="en-US" dirty="0" err="1"/>
              <a:t>U.metal</a:t>
            </a:r>
            <a:r>
              <a:rPr lang="en-US" dirty="0"/>
              <a:t>: 13</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7131464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708025"/>
            <a:ext cx="6302375" cy="3544888"/>
          </a:xfrm>
          <a:prstGeom prst="rect">
            <a:avLst/>
          </a:prstGeom>
        </p:spPr>
      </p:sp>
      <p:sp>
        <p:nvSpPr>
          <p:cNvPr id="3" name="Notes Placeholder 2"/>
          <p:cNvSpPr>
            <a:spLocks noGrp="1"/>
          </p:cNvSpPr>
          <p:nvPr>
            <p:ph type="body" idx="1"/>
          </p:nvPr>
        </p:nvSpPr>
        <p:spPr/>
        <p:txBody>
          <a:bodyPr/>
          <a:lstStyle/>
          <a:p>
            <a:pPr marL="171450" indent="-171450" defTabSz="465887">
              <a:buFont typeface="Arial" panose="020B0604020202020204" pitchFamily="34" charset="0"/>
              <a:buChar char="•"/>
              <a:defRP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972121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3622919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708025"/>
            <a:ext cx="6302375" cy="3544888"/>
          </a:xfrm>
          <a:prstGeom prst="rect">
            <a:avLst/>
          </a:prstGeo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6551338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69C3F2ED-74C5-7D4F-8560-0CC253E9A436}" type="slidenum">
              <a:rPr lang="en-US" smtClean="0"/>
              <a:pPr/>
              <a:t>34</a:t>
            </a:fld>
            <a:endParaRPr lang="en-US" dirty="0"/>
          </a:p>
        </p:txBody>
      </p:sp>
      <p:sp>
        <p:nvSpPr>
          <p:cNvPr id="6" name="Notes Placeholder 5">
            <a:extLst>
              <a:ext uri="{FF2B5EF4-FFF2-40B4-BE49-F238E27FC236}">
                <a16:creationId xmlns:a16="http://schemas.microsoft.com/office/drawing/2014/main" id="{B511BE13-669C-1548-B4EE-6435D9C24906}"/>
              </a:ext>
            </a:extLst>
          </p:cNvPr>
          <p:cNvSpPr>
            <a:spLocks noGrp="1"/>
          </p:cNvSpPr>
          <p:nvPr>
            <p:ph type="body" sz="quarter" idx="3"/>
          </p:nvPr>
        </p:nvSpPr>
        <p:spPr/>
        <p:txBody>
          <a:bodyPr/>
          <a:lstStyle/>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sz="1000" i="0" dirty="0">
                <a:latin typeface="Calibri" panose="020F0502020204030204" pitchFamily="34" charset="0"/>
                <a:ea typeface="Amazon Ember Light" panose="020B0403020204020204" pitchFamily="34" charset="0"/>
                <a:cs typeface="Calibri" panose="020F0502020204030204" pitchFamily="34" charset="0"/>
              </a:rPr>
              <a:t>And the data shows</a:t>
            </a:r>
            <a:r>
              <a:rPr lang="en-US" sz="1000" i="0" baseline="0" dirty="0">
                <a:latin typeface="Calibri" panose="020F0502020204030204" pitchFamily="34" charset="0"/>
                <a:ea typeface="Amazon Ember Light" panose="020B0403020204020204" pitchFamily="34" charset="0"/>
                <a:cs typeface="Calibri" panose="020F0502020204030204" pitchFamily="34" charset="0"/>
              </a:rPr>
              <a:t> customers are choosing AWS as the platform for Windows.  </a:t>
            </a:r>
            <a:r>
              <a:rPr lang="en-US" sz="1050" dirty="0"/>
              <a:t>Based on data from IDC, we know that 2x of the market segment share of Windows Workloads are on AWS. In fact, 57.7% of market segment share is done on AWS of all Windows in the Cloud!</a:t>
            </a:r>
          </a:p>
        </p:txBody>
      </p:sp>
      <p:sp>
        <p:nvSpPr>
          <p:cNvPr id="7" name="Header Placeholder 3">
            <a:extLst>
              <a:ext uri="{FF2B5EF4-FFF2-40B4-BE49-F238E27FC236}">
                <a16:creationId xmlns:a16="http://schemas.microsoft.com/office/drawing/2014/main" id="{ED30837F-C9E7-D144-8304-CCD0870F4989}"/>
              </a:ext>
            </a:extLst>
          </p:cNvPr>
          <p:cNvSpPr txBox="1">
            <a:spLocks/>
          </p:cNvSpPr>
          <p:nvPr/>
        </p:nvSpPr>
        <p:spPr>
          <a:xfrm>
            <a:off x="0" y="0"/>
            <a:ext cx="2971800" cy="457200"/>
          </a:xfrm>
          <a:prstGeom prst="rect">
            <a:avLst/>
          </a:prstGeom>
        </p:spPr>
        <p:txBody>
          <a:bodyPr vert="horz" lIns="91440" tIns="45720" rIns="91440" bIns="45720" rtlCol="0"/>
          <a:lstStyle>
            <a:defPPr>
              <a:defRPr lang="en-US"/>
            </a:defPPr>
            <a:lvl1pPr marL="0" algn="l" defTabSz="1097212" rtl="0" eaLnBrk="1" latinLnBrk="0" hangingPunct="1">
              <a:defRPr sz="12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a:lstStyle>
          <a:p>
            <a:r>
              <a:rPr lang="en-US" dirty="0"/>
              <a:t>ReInvent 2018</a:t>
            </a:r>
          </a:p>
        </p:txBody>
      </p:sp>
      <p:sp>
        <p:nvSpPr>
          <p:cNvPr id="8" name="Footer Placeholder 4">
            <a:extLst>
              <a:ext uri="{FF2B5EF4-FFF2-40B4-BE49-F238E27FC236}">
                <a16:creationId xmlns:a16="http://schemas.microsoft.com/office/drawing/2014/main" id="{1576F927-668B-D642-B1D0-39611B66DB94}"/>
              </a:ext>
            </a:extLst>
          </p:cNvPr>
          <p:cNvSpPr txBox="1">
            <a:spLocks/>
          </p:cNvSpPr>
          <p:nvPr/>
        </p:nvSpPr>
        <p:spPr>
          <a:xfrm>
            <a:off x="0" y="8686800"/>
            <a:ext cx="5920740" cy="355964"/>
          </a:xfrm>
          <a:prstGeom prst="rect">
            <a:avLst/>
          </a:prstGeom>
        </p:spPr>
        <p:txBody>
          <a:bodyPr vert="horz" lIns="91440" tIns="45720" rIns="91440" bIns="45720" rtlCol="0" anchor="b"/>
          <a:lstStyle>
            <a:defPPr>
              <a:defRPr lang="en-US"/>
            </a:defPPr>
            <a:lvl1pPr marL="0" marR="0" indent="0" algn="l" defTabSz="1097212" rtl="0" eaLnBrk="1" fontAlgn="auto" latinLnBrk="0" hangingPunct="1">
              <a:lnSpc>
                <a:spcPct val="100000"/>
              </a:lnSpc>
              <a:spcBef>
                <a:spcPts val="0"/>
              </a:spcBef>
              <a:spcAft>
                <a:spcPts val="0"/>
              </a:spcAft>
              <a:buClrTx/>
              <a:buSzTx/>
              <a:buFontTx/>
              <a:buNone/>
              <a:tabLst/>
              <a:defRPr sz="1200" kern="1200">
                <a:solidFill>
                  <a:schemeClr val="tx1"/>
                </a:solidFill>
                <a:latin typeface="+mn-lt"/>
                <a:ea typeface="+mn-ea"/>
                <a:cs typeface="Arial" panose="020B0604020202020204" pitchFamily="34" charset="0"/>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9" name="Date Placeholder 5">
            <a:extLst>
              <a:ext uri="{FF2B5EF4-FFF2-40B4-BE49-F238E27FC236}">
                <a16:creationId xmlns:a16="http://schemas.microsoft.com/office/drawing/2014/main" id="{0D1D9A22-3A67-174A-8170-D3BFDDBBED8F}"/>
              </a:ext>
            </a:extLst>
          </p:cNvPr>
          <p:cNvSpPr txBox="1">
            <a:spLocks/>
          </p:cNvSpPr>
          <p:nvPr/>
        </p:nvSpPr>
        <p:spPr>
          <a:xfrm>
            <a:off x="3884613" y="0"/>
            <a:ext cx="2971800" cy="457200"/>
          </a:xfrm>
          <a:prstGeom prst="rect">
            <a:avLst/>
          </a:prstGeom>
        </p:spPr>
        <p:txBody>
          <a:bodyPr vert="horz" lIns="91440" tIns="45720" rIns="91440" bIns="45720" rtlCol="0"/>
          <a:lstStyle>
            <a:defPPr>
              <a:defRPr lang="en-US"/>
            </a:defPPr>
            <a:lvl1pPr marL="0" algn="r" defTabSz="1097212" rtl="0" eaLnBrk="1" latinLnBrk="0" hangingPunct="1">
              <a:defRPr sz="12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a:lstStyle>
          <a:p>
            <a:fld id="{A6D07DDD-1986-420E-BCBD-36C028211809}" type="datetime8">
              <a:rPr lang="en-US" smtClean="0"/>
              <a:pPr/>
              <a:t>5/8/19 12:11 AM</a:t>
            </a:fld>
            <a:endParaRPr lang="en-US" dirty="0"/>
          </a:p>
        </p:txBody>
      </p:sp>
    </p:spTree>
    <p:extLst>
      <p:ext uri="{BB962C8B-B14F-4D97-AF65-F5344CB8AC3E}">
        <p14:creationId xmlns:p14="http://schemas.microsoft.com/office/powerpoint/2010/main" val="30007202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dirty="0">
                <a:latin typeface="Calibri" panose="020F0502020204030204" pitchFamily="34" charset="0"/>
                <a:cs typeface="Calibri" panose="020F0502020204030204" pitchFamily="34" charset="0"/>
              </a:rPr>
              <a:t>Beyond the operating system,</a:t>
            </a:r>
            <a:r>
              <a:rPr lang="en-US" sz="1100" baseline="0" dirty="0">
                <a:latin typeface="Calibri" panose="020F0502020204030204" pitchFamily="34" charset="0"/>
                <a:cs typeface="Calibri" panose="020F0502020204030204" pitchFamily="34" charset="0"/>
              </a:rPr>
              <a:t> we are providing you the choice of processor and architecture to build the applications you need with the flexibility in choice that you want. We believe that by providing greater choice, customers can choose the right compute to power their application and workload.  </a:t>
            </a:r>
          </a:p>
          <a:p>
            <a:pPr marL="0" indent="0">
              <a:buFont typeface="Arial" panose="020B0604020202020204" pitchFamily="34" charset="0"/>
              <a:buNone/>
            </a:pPr>
            <a:endParaRPr lang="en-US" sz="1100" baseline="0" dirty="0">
              <a:latin typeface="Calibri" panose="020F0502020204030204" pitchFamily="34" charset="0"/>
              <a:cs typeface="Calibri" panose="020F0502020204030204" pitchFamily="34" charset="0"/>
            </a:endParaRPr>
          </a:p>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sz="1100" baseline="0" dirty="0">
                <a:latin typeface="Calibri" panose="020F0502020204030204" pitchFamily="34" charset="0"/>
                <a:cs typeface="Calibri" panose="020F0502020204030204" pitchFamily="34" charset="0"/>
              </a:rPr>
              <a:t>We have had a rich and long-term partnership with Intel and the Skylake processor is key to powering our most powerful instances.  NVDIA helps to power your machine learning and graphics workloads. In early November, we announced our support for AMD and the AMD EPYC processor and we are the only cloud with AMD available today.  Lastly we announced that AWS has released a new processor, the Graviton processor, based on Arm-architectures. Now we are the only major cloud provider to support Arm workloads. Customers have told us processor choice matters to them and we are already seeing customer testing their apps with these new instances and processors.</a:t>
            </a:r>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5/8/19 12:11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843003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Improve it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EXTEND VALUE</a:t>
            </a:r>
          </a:p>
          <a:p>
            <a:r>
              <a:rPr lang="en-US" dirty="0"/>
              <a:t>Ask audience</a:t>
            </a:r>
            <a:r>
              <a:rPr lang="en-US" baseline="0" dirty="0"/>
              <a:t> who knows the steps.</a:t>
            </a:r>
            <a:endParaRPr lang="en-US" dirty="0"/>
          </a:p>
          <a:p>
            <a:r>
              <a:rPr lang="en-US" dirty="0"/>
              <a:t>We will send everyone</a:t>
            </a:r>
            <a:r>
              <a:rPr lang="en-US" baseline="0" dirty="0"/>
              <a:t> the official doc with process, contact info, etc.</a:t>
            </a:r>
          </a:p>
          <a:p>
            <a:r>
              <a:rPr lang="en-US" baseline="0" dirty="0"/>
              <a:t>Main takeaway from this section- always open a support case first</a:t>
            </a:r>
          </a:p>
          <a:p>
            <a:endParaRPr lang="en-US" baseline="0" dirty="0"/>
          </a:p>
          <a:p>
            <a:r>
              <a:rPr lang="en-US" baseline="0" dirty="0"/>
              <a:t>AS soon as possible -- no SLA</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a:t>
            </a:fld>
            <a:endParaRPr lang="en-US" dirty="0"/>
          </a:p>
        </p:txBody>
      </p:sp>
    </p:spTree>
    <p:extLst>
      <p:ext uri="{BB962C8B-B14F-4D97-AF65-F5344CB8AC3E}">
        <p14:creationId xmlns:p14="http://schemas.microsoft.com/office/powerpoint/2010/main" val="28545447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3FD2F0-E9DC-A545-A678-316BC35A81C8}" type="slidenum">
              <a:rPr lang="en-US" smtClean="0"/>
              <a:t>36</a:t>
            </a:fld>
            <a:endParaRPr lang="en-US" dirty="0"/>
          </a:p>
        </p:txBody>
      </p:sp>
    </p:spTree>
    <p:extLst>
      <p:ext uri="{BB962C8B-B14F-4D97-AF65-F5344CB8AC3E}">
        <p14:creationId xmlns:p14="http://schemas.microsoft.com/office/powerpoint/2010/main" val="959815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3FD2F0-E9DC-A545-A678-316BC35A81C8}" type="slidenum">
              <a:rPr lang="en-US" smtClean="0"/>
              <a:t>37</a:t>
            </a:fld>
            <a:endParaRPr lang="en-US" dirty="0"/>
          </a:p>
        </p:txBody>
      </p:sp>
    </p:spTree>
    <p:extLst>
      <p:ext uri="{BB962C8B-B14F-4D97-AF65-F5344CB8AC3E}">
        <p14:creationId xmlns:p14="http://schemas.microsoft.com/office/powerpoint/2010/main" val="24126964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745401"/>
            <a:r>
              <a:rPr lang="en-US" sz="1600" u="none" dirty="0">
                <a:solidFill>
                  <a:schemeClr val="bg1"/>
                </a:solidFill>
                <a:latin typeface="Amazon Ember" charset="0"/>
                <a:ea typeface="Amazon Ember" charset="0"/>
                <a:cs typeface="Amazon Ember" charset="0"/>
              </a:rPr>
              <a:t>One</a:t>
            </a:r>
            <a:r>
              <a:rPr lang="en-US" sz="1600" u="none" baseline="0" dirty="0">
                <a:solidFill>
                  <a:schemeClr val="bg1"/>
                </a:solidFill>
                <a:latin typeface="Amazon Ember" charset="0"/>
                <a:ea typeface="Amazon Ember" charset="0"/>
                <a:cs typeface="Amazon Ember" charset="0"/>
              </a:rPr>
              <a:t> of the very clear ways that this manifests itself is in our instance delivery, where every year we ensure that you all have the absolute latest and greatest platforms on which to build your applications.  I won’t go through each and every new instance that we launched this past year, but I will point out a couple of the highlights.</a:t>
            </a:r>
            <a:endParaRPr lang="en-US" sz="1600" u="none" dirty="0">
              <a:solidFill>
                <a:schemeClr val="bg1"/>
              </a:solidFill>
              <a:latin typeface="Amazon Ember" charset="0"/>
              <a:ea typeface="Amazon Ember" charset="0"/>
              <a:cs typeface="Amazon Ember" charset="0"/>
            </a:endParaRPr>
          </a:p>
          <a:p>
            <a:pPr defTabSz="745401"/>
            <a:endParaRPr lang="en-US" sz="1600" u="sng" dirty="0">
              <a:solidFill>
                <a:schemeClr val="bg1"/>
              </a:solidFill>
              <a:latin typeface="Amazon Ember" charset="0"/>
              <a:ea typeface="Amazon Ember" charset="0"/>
              <a:cs typeface="Amazon Ember" charset="0"/>
            </a:endParaRPr>
          </a:p>
        </p:txBody>
      </p:sp>
      <p:sp>
        <p:nvSpPr>
          <p:cNvPr id="4" name="Slide Number Placeholder 3"/>
          <p:cNvSpPr>
            <a:spLocks noGrp="1"/>
          </p:cNvSpPr>
          <p:nvPr>
            <p:ph type="sldNum" sz="quarter" idx="10"/>
          </p:nvPr>
        </p:nvSpPr>
        <p:spPr/>
        <p:txBody>
          <a:bodyPr/>
          <a:lstStyle/>
          <a:p>
            <a:pPr marL="0" marR="0" lvl="0" indent="0" algn="r" defTabSz="1162853" rtl="0" eaLnBrk="1" fontAlgn="auto" latinLnBrk="0" hangingPunct="1">
              <a:lnSpc>
                <a:spcPct val="100000"/>
              </a:lnSpc>
              <a:spcBef>
                <a:spcPts val="0"/>
              </a:spcBef>
              <a:spcAft>
                <a:spcPts val="0"/>
              </a:spcAft>
              <a:buClrTx/>
              <a:buSzTx/>
              <a:buFontTx/>
              <a:buNone/>
              <a:tabLst/>
              <a:defRPr/>
            </a:pPr>
            <a:fld id="{55EF69E3-B9CA-4E23-B368-52EF4E395DFA}"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162853"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9403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a:t>
            </a:r>
            <a:r>
              <a:rPr lang="en-US" baseline="0" dirty="0"/>
              <a:t> how pricing works, integrate our new SPOT model with 1-6 hours.  Great slide to just talk and whiteboard out how our offerings could be bought in a hybrid model.  Some Spot, some Demand, and some RI.</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39</a:t>
            </a:fld>
            <a:endParaRPr lang="en-US" dirty="0"/>
          </a:p>
        </p:txBody>
      </p:sp>
    </p:spTree>
    <p:extLst>
      <p:ext uri="{BB962C8B-B14F-4D97-AF65-F5344CB8AC3E}">
        <p14:creationId xmlns:p14="http://schemas.microsoft.com/office/powerpoint/2010/main" val="16831361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 Data Center use</a:t>
            </a:r>
            <a:r>
              <a:rPr lang="en-US" baseline="0" dirty="0"/>
              <a:t> and how the old model of purchasing more than needed can still translate in to the Cloud.  Buy what you know is your baseline and utilized On-Demand or Spot for Excess.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40</a:t>
            </a:fld>
            <a:endParaRPr lang="en-US" dirty="0"/>
          </a:p>
        </p:txBody>
      </p:sp>
    </p:spTree>
    <p:extLst>
      <p:ext uri="{BB962C8B-B14F-4D97-AF65-F5344CB8AC3E}">
        <p14:creationId xmlns:p14="http://schemas.microsoft.com/office/powerpoint/2010/main" val="11349233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55775" y="736600"/>
            <a:ext cx="2379663" cy="1338263"/>
          </a:xfrm>
        </p:spPr>
      </p:sp>
      <p:sp>
        <p:nvSpPr>
          <p:cNvPr id="3" name="Notes Placeholder 2"/>
          <p:cNvSpPr>
            <a:spLocks noGrp="1"/>
          </p:cNvSpPr>
          <p:nvPr>
            <p:ph type="body" idx="1"/>
          </p:nvPr>
        </p:nvSpPr>
        <p:spPr/>
        <p:txBody>
          <a:bodyPr/>
          <a:lstStyle/>
          <a:p>
            <a:pPr marL="0" indent="0">
              <a:lnSpc>
                <a:spcPct val="100000"/>
              </a:lnSpc>
              <a:spcAft>
                <a:spcPts val="0"/>
              </a:spcAft>
              <a:buFont typeface="Arial" panose="020B0604020202020204" pitchFamily="34" charset="0"/>
              <a:buNone/>
            </a:pPr>
            <a:r>
              <a:rPr lang="en-US" sz="1100" dirty="0">
                <a:latin typeface="Calibri" panose="020F0502020204030204" pitchFamily="34" charset="0"/>
                <a:cs typeface="Calibri" panose="020F0502020204030204" pitchFamily="34" charset="0"/>
              </a:rPr>
              <a:t>As</a:t>
            </a:r>
            <a:r>
              <a:rPr lang="en-US" sz="1100" baseline="0" dirty="0">
                <a:latin typeface="Calibri" panose="020F0502020204030204" pitchFamily="34" charset="0"/>
                <a:cs typeface="Calibri" panose="020F0502020204030204" pitchFamily="34" charset="0"/>
              </a:rPr>
              <a:t> we take a step back, let’s bring this all together as the choice we offer with our instances. Part of customer choice is delivering on your specific workloads needs.  We have done that with innovating on our general purpose and burstable workloads as well as bring specialized instances to market like z1d for design automation. We have invested in new capabilities over the last year such as faster processors working with Intel, introducing new instances for accelerate computing and now enhanced networking to remove network bottlenecks for high performance workloads. </a:t>
            </a:r>
            <a:r>
              <a:rPr lang="en-US" sz="1100" dirty="0">
                <a:latin typeface="Calibri" panose="020F0502020204030204" pitchFamily="34" charset="0"/>
                <a:cs typeface="Calibri" panose="020F0502020204030204" pitchFamily="34" charset="0"/>
              </a:rPr>
              <a:t>As we just discussed,</a:t>
            </a:r>
            <a:r>
              <a:rPr lang="en-US" sz="1100" baseline="0" dirty="0">
                <a:latin typeface="Calibri" panose="020F0502020204030204" pitchFamily="34" charset="0"/>
                <a:cs typeface="Calibri" panose="020F0502020204030204" pitchFamily="34" charset="0"/>
              </a:rPr>
              <a:t> y</a:t>
            </a:r>
            <a:r>
              <a:rPr lang="en-US" sz="1100" dirty="0">
                <a:latin typeface="Calibri" panose="020F0502020204030204" pitchFamily="34" charset="0"/>
                <a:cs typeface="Calibri" panose="020F0502020204030204" pitchFamily="34" charset="0"/>
              </a:rPr>
              <a:t>ou can also add options such as E</a:t>
            </a:r>
            <a:r>
              <a:rPr lang="en-US" sz="1100" baseline="0" dirty="0">
                <a:latin typeface="Calibri" panose="020F0502020204030204" pitchFamily="34" charset="0"/>
                <a:cs typeface="Calibri" panose="020F0502020204030204" pitchFamily="34" charset="0"/>
              </a:rPr>
              <a:t>lastic Graphics or Elastic Inference and of course Elastic Block Store to provide greater performance and storage flexibility with instance storage.</a:t>
            </a:r>
          </a:p>
          <a:p>
            <a:pPr marL="0" indent="0">
              <a:lnSpc>
                <a:spcPct val="100000"/>
              </a:lnSpc>
              <a:spcAft>
                <a:spcPts val="0"/>
              </a:spcAft>
              <a:buFont typeface="Arial" panose="020B0604020202020204" pitchFamily="34" charset="0"/>
              <a:buNone/>
            </a:pPr>
            <a:endParaRPr lang="en-US" sz="1100" dirty="0">
              <a:latin typeface="Calibri" panose="020F0502020204030204" pitchFamily="34" charset="0"/>
              <a:cs typeface="Calibri" panose="020F0502020204030204" pitchFamily="34" charset="0"/>
            </a:endParaRPr>
          </a:p>
          <a:p>
            <a:pPr marL="0" indent="0">
              <a:lnSpc>
                <a:spcPct val="100000"/>
              </a:lnSpc>
              <a:spcAft>
                <a:spcPts val="0"/>
              </a:spcAft>
              <a:buFont typeface="Arial" panose="020B0604020202020204" pitchFamily="34" charset="0"/>
              <a:buNone/>
            </a:pPr>
            <a:r>
              <a:rPr lang="en-US" sz="1100" dirty="0">
                <a:latin typeface="Calibri" panose="020F0502020204030204" pitchFamily="34" charset="0"/>
                <a:cs typeface="Calibri" panose="020F0502020204030204" pitchFamily="34" charset="0"/>
              </a:rPr>
              <a:t>As all this comes together,</a:t>
            </a:r>
            <a:r>
              <a:rPr lang="en-US" sz="1100" baseline="0" dirty="0">
                <a:latin typeface="Calibri" panose="020F0502020204030204" pitchFamily="34" charset="0"/>
                <a:cs typeface="Calibri" panose="020F0502020204030204" pitchFamily="34" charset="0"/>
              </a:rPr>
              <a:t> we have 175 instances types today, more than the next major cloud provider and nearly triple the number of instances launched this year relative to last year.  We plan to continue to bring new instances to market such as more bare metal instance and will have instances to support virtually every workload and business need. </a:t>
            </a:r>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5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E455B112-FE04-49F1-AE45-F486F0AA9798}" type="datetime8">
              <a:rPr lang="en-US" smtClean="0"/>
              <a:t>5/8/19 12:11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648094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High-level description of what happens when an</a:t>
            </a:r>
            <a:r>
              <a:rPr lang="en-US" baseline="0" dirty="0"/>
              <a:t> instance is launched from a hypervisor slot perspective.  For example:</a:t>
            </a:r>
          </a:p>
          <a:p>
            <a:pPr marL="228600" indent="-228600">
              <a:buAutoNum type="arabicPeriod"/>
            </a:pPr>
            <a:r>
              <a:rPr lang="en-US" baseline="0" dirty="0"/>
              <a:t>We use a highly modified version of the </a:t>
            </a:r>
            <a:r>
              <a:rPr lang="en-US" baseline="0" dirty="0" err="1"/>
              <a:t>Xen</a:t>
            </a:r>
            <a:r>
              <a:rPr lang="en-US" baseline="0" dirty="0"/>
              <a:t> hypervisor.</a:t>
            </a:r>
          </a:p>
          <a:p>
            <a:pPr marL="228600" indent="-228600">
              <a:buAutoNum type="arabicPeriod"/>
            </a:pPr>
            <a:r>
              <a:rPr lang="en-US" baseline="0" dirty="0"/>
              <a:t>When and instance is launched, we look across our fleet for an available slot to run their instance.</a:t>
            </a:r>
          </a:p>
          <a:p>
            <a:pPr marL="228600" indent="-228600">
              <a:buAutoNum type="arabicPeriod"/>
            </a:pPr>
            <a:r>
              <a:rPr lang="en-US" baseline="0" dirty="0"/>
              <a:t>When an instance is launched, we hard partition both the memory and CPU allocation so we are not ballooning memory or oversubscribing memory or CPU – with the exception of the micro instance.</a:t>
            </a:r>
          </a:p>
          <a:p>
            <a:pPr marL="228600" indent="-228600">
              <a:buAutoNum type="arabicPeriod"/>
            </a:pPr>
            <a:r>
              <a:rPr lang="en-US" baseline="0" dirty="0"/>
              <a:t>Every instance must be launched with at least one security group, which controls all network access in and out of the instance.  Security groups control access regardless of whether the instance is talking to another instance attached to the same hypervisor, is within the same AZ, another AZ, or across the world.</a:t>
            </a:r>
          </a:p>
        </p:txBody>
      </p:sp>
      <p:sp>
        <p:nvSpPr>
          <p:cNvPr id="4" name="Slide Number Placeholder 3"/>
          <p:cNvSpPr>
            <a:spLocks noGrp="1"/>
          </p:cNvSpPr>
          <p:nvPr>
            <p:ph type="sldNum" sz="quarter" idx="10"/>
          </p:nvPr>
        </p:nvSpPr>
        <p:spPr/>
        <p:txBody>
          <a:bodyPr/>
          <a:lstStyle/>
          <a:p>
            <a:fld id="{2C3FD2F0-E9DC-A545-A678-316BC35A81C8}" type="slidenum">
              <a:rPr lang="en-US" smtClean="0"/>
              <a:t>43</a:t>
            </a:fld>
            <a:endParaRPr lang="en-US"/>
          </a:p>
        </p:txBody>
      </p:sp>
    </p:spTree>
    <p:extLst>
      <p:ext uri="{BB962C8B-B14F-4D97-AF65-F5344CB8AC3E}">
        <p14:creationId xmlns:p14="http://schemas.microsoft.com/office/powerpoint/2010/main" val="20323038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44</a:t>
            </a:fld>
            <a:endParaRPr lang="en-US" dirty="0"/>
          </a:p>
        </p:txBody>
      </p:sp>
    </p:spTree>
    <p:extLst>
      <p:ext uri="{BB962C8B-B14F-4D97-AF65-F5344CB8AC3E}">
        <p14:creationId xmlns:p14="http://schemas.microsoft.com/office/powerpoint/2010/main" val="5126102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dirty="0"/>
              <a:t>For starters, several</a:t>
            </a:r>
            <a:r>
              <a:rPr lang="en-US" baseline="0" dirty="0"/>
              <a:t> years ago we started an on effort to completely re-imagine our virtualization infrastructure with what we call the Nitro system.  The idea was that traditionally a hypervisor had to do a ton of things – it had to protect the physical hardware and bios, it had to virtualize the CPU, virtualize the storage, virtualize the networking, and provide a rich set of management capabilities.  </a:t>
            </a:r>
          </a:p>
          <a:p>
            <a:pPr marL="0" marR="0" lvl="0" indent="0" algn="l" defTabSz="609585"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609585" rtl="0" eaLnBrk="1" fontAlgn="auto" latinLnBrk="0" hangingPunct="1">
              <a:lnSpc>
                <a:spcPct val="100000"/>
              </a:lnSpc>
              <a:spcBef>
                <a:spcPts val="0"/>
              </a:spcBef>
              <a:spcAft>
                <a:spcPts val="0"/>
              </a:spcAft>
              <a:buClrTx/>
              <a:buSzTx/>
              <a:buFontTx/>
              <a:buNone/>
              <a:tabLst/>
              <a:defRPr/>
            </a:pPr>
            <a:r>
              <a:rPr lang="en-US" baseline="0" dirty="0"/>
              <a:t>With Nitro, our idea was that we could break apart all of those functions into separate components, provide better performance for customers, better security, and would be able to reduce our costs by delivering all of the resources of a server to customers vs having to hold some back for the management software.  So that is what we did.  </a:t>
            </a:r>
          </a:p>
          <a:p>
            <a:endParaRPr lang="en-US" dirty="0"/>
          </a:p>
          <a:p>
            <a:r>
              <a:rPr lang="en-US" dirty="0"/>
              <a:t>The Nitro system is a rich collection of building blocks that can be assembled in many different ways, giving us the flexibility to design and rapidly deliver EC2 instance types with an ever-broadening selection of compute, storage, memory, and networking options. We will deliver new instance types more quickly than ever in the months to come, with the goal of helping you to build, migrate, and run even more types of workloads.</a:t>
            </a:r>
          </a:p>
          <a:p>
            <a:endParaRPr lang="en-US" dirty="0"/>
          </a:p>
          <a:p>
            <a:r>
              <a:rPr lang="en-US" dirty="0"/>
              <a:t>Local </a:t>
            </a:r>
            <a:r>
              <a:rPr lang="en-US" dirty="0" err="1"/>
              <a:t>NVMe</a:t>
            </a:r>
            <a:r>
              <a:rPr lang="en-US" dirty="0"/>
              <a:t> Storage – The new C5d, M5d, and bare metal EC2 instances feature our Nitro local </a:t>
            </a:r>
            <a:r>
              <a:rPr lang="en-US" dirty="0" err="1"/>
              <a:t>NVMe</a:t>
            </a:r>
            <a:r>
              <a:rPr lang="en-US" dirty="0"/>
              <a:t> storage building block, which is also used in the </a:t>
            </a:r>
            <a:r>
              <a:rPr lang="en-US" dirty="0" err="1"/>
              <a:t>Xen</a:t>
            </a:r>
            <a:r>
              <a:rPr lang="en-US" dirty="0"/>
              <a:t>-virtualized I3 and F1 instances. This building block provides direct access to high-speed local storage over a PCI interface and transparently encrypts all data using dedicated hardware. It also provides hardware-level isolation between storage devices and EC2 instances so that bare metal instances can benefit from local </a:t>
            </a:r>
            <a:r>
              <a:rPr lang="en-US" dirty="0" err="1"/>
              <a:t>NVMe</a:t>
            </a:r>
            <a:r>
              <a:rPr lang="en-US" dirty="0"/>
              <a:t> storage.</a:t>
            </a:r>
          </a:p>
          <a:p>
            <a:endParaRPr lang="en-US" dirty="0"/>
          </a:p>
          <a:p>
            <a:r>
              <a:rPr lang="en-US" dirty="0"/>
              <a:t>Nitro Security Chip – A component that is part of our AWS server designs that continuously monitors and protects hardware resources and independently verifies firmware each time a system boots.</a:t>
            </a:r>
          </a:p>
          <a:p>
            <a:endParaRPr lang="en-US" dirty="0"/>
          </a:p>
          <a:p>
            <a:r>
              <a:rPr lang="en-US" dirty="0"/>
              <a:t>Nitro Hypervisor – A thin, quiescent hypervisor that manages memory and CPU allocation, and delivers performance that is indistinguishable from bare metal for most workloads</a:t>
            </a:r>
          </a:p>
          <a:p>
            <a:endParaRPr lang="en-US" dirty="0"/>
          </a:p>
          <a:p>
            <a:r>
              <a:rPr lang="en-US" dirty="0"/>
              <a:t>Networking – Hardware support for the software defined network inside of each Virtual Private Cloud (VPC), Enhanced Networking, and Elastic Network Adapter.</a:t>
            </a:r>
          </a:p>
          <a:p>
            <a:endParaRPr lang="en-US" dirty="0"/>
          </a:p>
          <a:p>
            <a:r>
              <a:rPr lang="en-US" dirty="0"/>
              <a:t>Elastic Block Storage – Hardware EBS processing including CPU-intensive cryptographic operations.</a:t>
            </a:r>
          </a:p>
          <a:p>
            <a:endParaRPr lang="en-US" dirty="0"/>
          </a:p>
          <a:p>
            <a:r>
              <a:rPr lang="en-US" dirty="0"/>
              <a:t>Moving storage, networking, and security functions to hardware has important consequences for both bare metal and virtualized instance types:</a:t>
            </a:r>
          </a:p>
          <a:p>
            <a:endParaRPr lang="en-US" dirty="0"/>
          </a:p>
          <a:p>
            <a:r>
              <a:rPr lang="en-US" dirty="0"/>
              <a:t>Virtualized instances can make just about all of the host’s CPU power and memory available to the guest operating systems since the hypervisor plays a greatly diminished role.</a:t>
            </a:r>
          </a:p>
          <a:p>
            <a:endParaRPr lang="en-US" dirty="0"/>
          </a:p>
          <a:p>
            <a:r>
              <a:rPr lang="en-US" dirty="0"/>
              <a:t>Bare metal instances have full access to the hardware, but also have the same the flexibility and feature set as virtualized EC2 instances including </a:t>
            </a:r>
            <a:r>
              <a:rPr lang="en-US" dirty="0" err="1"/>
              <a:t>CloudWatch</a:t>
            </a:r>
            <a:r>
              <a:rPr lang="en-US" dirty="0"/>
              <a:t> metrics, EBS, and VPC.</a:t>
            </a:r>
          </a:p>
        </p:txBody>
      </p:sp>
      <p:sp>
        <p:nvSpPr>
          <p:cNvPr id="4" name="Slide Number Placeholder 3"/>
          <p:cNvSpPr>
            <a:spLocks noGrp="1"/>
          </p:cNvSpPr>
          <p:nvPr>
            <p:ph type="sldNum" sz="quarter" idx="10"/>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0899719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C5</a:t>
            </a:r>
            <a:r>
              <a:rPr lang="en-US" baseline="0" dirty="0"/>
              <a:t> and M5 are our first Nitro-based instances with many more to come.  They feature the latest Intel </a:t>
            </a:r>
            <a:r>
              <a:rPr lang="en-US" baseline="0" dirty="0" err="1"/>
              <a:t>Skylake</a:t>
            </a:r>
            <a:r>
              <a:rPr lang="en-US" baseline="0" dirty="0"/>
              <a:t> processors, and provide a 25-50% price performance improvement over previous C/M generations depending on your specific workload. They also provide a 50-80% improvement in bandwidth and 20-30% improvement in IOPS over previous C/M generations. </a:t>
            </a:r>
            <a:endParaRPr lang="en-US" dirty="0"/>
          </a:p>
        </p:txBody>
      </p:sp>
      <p:sp>
        <p:nvSpPr>
          <p:cNvPr id="4" name="Slide Number Placeholder 3"/>
          <p:cNvSpPr>
            <a:spLocks noGrp="1"/>
          </p:cNvSpPr>
          <p:nvPr>
            <p:ph type="sldNum" sz="quarter" idx="10"/>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423685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24679934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a:t>
            </a:r>
            <a:r>
              <a:rPr lang="en-US" baseline="0" dirty="0"/>
              <a:t>-level description of Security Groups.  Focus on how they control network traffic and the differences between EC2 Classic and VPC security groups.</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47</a:t>
            </a:fld>
            <a:endParaRPr lang="en-US" dirty="0"/>
          </a:p>
        </p:txBody>
      </p:sp>
    </p:spTree>
    <p:extLst>
      <p:ext uri="{BB962C8B-B14F-4D97-AF65-F5344CB8AC3E}">
        <p14:creationId xmlns:p14="http://schemas.microsoft.com/office/powerpoint/2010/main" val="21049561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into more</a:t>
            </a:r>
            <a:r>
              <a:rPr lang="en-US" baseline="0" dirty="0"/>
              <a:t> detail about how Security Groups are the customer’s way to control traffic flow and create tiered network architectures in their environment.  The diagrams on the left and right are representing the same thing – they are just different ways of visualizing the rules in the middle.  We find each representation resonates differently with different customers.  Explain how these rules control the flow of traffic from the web through the DB layer by having security groups reference other security groups.</a:t>
            </a:r>
          </a:p>
          <a:p>
            <a:endParaRPr lang="en-US" baseline="0" dirty="0"/>
          </a:p>
          <a:p>
            <a:r>
              <a:rPr lang="en-US" baseline="0" dirty="0"/>
              <a:t>Stress that none of the server groups (e.g. Web, App, DB) can talk with each other just because they are in the same Security Group.  That a specific, self-referencing rule would need to be created to allow this traffic.  Also stress how these rules will be dynamically updated as instances are added or removed from each server farm.</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48</a:t>
            </a:fld>
            <a:endParaRPr lang="en-US" dirty="0"/>
          </a:p>
        </p:txBody>
      </p:sp>
    </p:spTree>
    <p:extLst>
      <p:ext uri="{BB962C8B-B14F-4D97-AF65-F5344CB8AC3E}">
        <p14:creationId xmlns:p14="http://schemas.microsoft.com/office/powerpoint/2010/main" val="40252444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Overview of IP addressing in EC2.</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49</a:t>
            </a:fld>
            <a:endParaRPr lang="en-US" dirty="0"/>
          </a:p>
        </p:txBody>
      </p:sp>
    </p:spTree>
    <p:extLst>
      <p:ext uri="{BB962C8B-B14F-4D97-AF65-F5344CB8AC3E}">
        <p14:creationId xmlns:p14="http://schemas.microsoft.com/office/powerpoint/2010/main" val="21152688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how AWS leverages standard SSH key pairs to provide</a:t>
            </a:r>
            <a:r>
              <a:rPr lang="en-US" baseline="0" dirty="0"/>
              <a:t> initial access to the OS for our customers.  Highlight how we can create the key pair and give them one chance to download the private key, or they can create the keys themselves and just upload the public key.  </a:t>
            </a:r>
            <a:r>
              <a:rPr lang="en-US" baseline="0" dirty="0" err="1"/>
              <a:t>Keypairs</a:t>
            </a:r>
            <a:r>
              <a:rPr lang="en-US" baseline="0" dirty="0"/>
              <a:t> are used to provide initial SSH access to Linux hosts and to retrieve the Administrator password on Windows hosts.</a:t>
            </a:r>
          </a:p>
          <a:p>
            <a:endParaRPr lang="en-US" baseline="0" dirty="0"/>
          </a:p>
          <a:p>
            <a:r>
              <a:rPr lang="en-US" baseline="0" dirty="0"/>
              <a:t>Stress that this is intended to be used for initial access in a secure, personalized, non-vendor supplied default password manner.  Our expectation is that the customer will use this access to join the computer to a domain or other centralized OS access management solution (e.g. LDAP, AD)</a:t>
            </a:r>
            <a:endParaRPr lang="en-US" dirty="0"/>
          </a:p>
        </p:txBody>
      </p:sp>
      <p:sp>
        <p:nvSpPr>
          <p:cNvPr id="4" name="Slide Number Placeholder 3"/>
          <p:cNvSpPr>
            <a:spLocks noGrp="1"/>
          </p:cNvSpPr>
          <p:nvPr>
            <p:ph type="sldNum" sz="quarter" idx="10"/>
          </p:nvPr>
        </p:nvSpPr>
        <p:spPr/>
        <p:txBody>
          <a:bodyPr/>
          <a:lstStyle/>
          <a:p>
            <a:fld id="{2C3FD2F0-E9DC-A545-A678-316BC35A81C8}" type="slidenum">
              <a:rPr lang="en-US" smtClean="0"/>
              <a:t>50</a:t>
            </a:fld>
            <a:endParaRPr lang="en-US"/>
          </a:p>
        </p:txBody>
      </p:sp>
    </p:spTree>
    <p:extLst>
      <p:ext uri="{BB962C8B-B14F-4D97-AF65-F5344CB8AC3E}">
        <p14:creationId xmlns:p14="http://schemas.microsoft.com/office/powerpoint/2010/main" val="7947417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how Linux instruments the key pair by obtaining the public key from instance metadata</a:t>
            </a:r>
            <a:r>
              <a:rPr lang="en-US" baseline="0" dirty="0"/>
              <a:t> and inserting the public key into the SSH </a:t>
            </a:r>
            <a:r>
              <a:rPr lang="en-US" baseline="0" dirty="0" err="1"/>
              <a:t>authorized_keys</a:t>
            </a:r>
            <a:r>
              <a:rPr lang="en-US" baseline="0" dirty="0"/>
              <a:t> file on first boot.  Then the user connects via SSH just like any other SSH session.</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51</a:t>
            </a:fld>
            <a:endParaRPr lang="en-US" dirty="0"/>
          </a:p>
        </p:txBody>
      </p:sp>
    </p:spTree>
    <p:extLst>
      <p:ext uri="{BB962C8B-B14F-4D97-AF65-F5344CB8AC3E}">
        <p14:creationId xmlns:p14="http://schemas.microsoft.com/office/powerpoint/2010/main" val="3315357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how Windows has a boot</a:t>
            </a:r>
            <a:r>
              <a:rPr lang="en-US" baseline="0" dirty="0"/>
              <a:t> sequence that is required by </a:t>
            </a:r>
            <a:r>
              <a:rPr lang="en-US" baseline="0" dirty="0" err="1"/>
              <a:t>SysPrep</a:t>
            </a:r>
            <a:r>
              <a:rPr lang="en-US" baseline="0" dirty="0"/>
              <a:t>.  The boot sequence includes start-up scripts that create a random Administrator password, obtains the public key from instance metadata, encrypts the Admin password with the public key, and makes the encrypted password available via the system log.  The user can use the AWS management console or the EC2 API to retrieve the encrypted password from the system log and decrypt it with their private key.  Then they use RDP to connect to the Windows instance as Administrator with their decrypted password.</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52</a:t>
            </a:fld>
            <a:endParaRPr lang="en-US" dirty="0"/>
          </a:p>
        </p:txBody>
      </p:sp>
    </p:spTree>
    <p:extLst>
      <p:ext uri="{BB962C8B-B14F-4D97-AF65-F5344CB8AC3E}">
        <p14:creationId xmlns:p14="http://schemas.microsoft.com/office/powerpoint/2010/main" val="31654904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AWS provides a rich set of metadata</a:t>
            </a:r>
            <a:r>
              <a:rPr lang="en-US" baseline="0" dirty="0"/>
              <a:t> that is available to an instance by querying the special URL.  This is only available from within the OS of the instance itself and can help with infrastructure automation.  For example, the instance may need to know its instance ID, and can query the instance metadata service.  Another example may be that the instance needs to know which AZ it is in to apply AZ-specific configuration details.</a:t>
            </a:r>
            <a:endParaRPr lang="en-US" dirty="0"/>
          </a:p>
        </p:txBody>
      </p:sp>
      <p:sp>
        <p:nvSpPr>
          <p:cNvPr id="4" name="Slide Number Placeholder 3"/>
          <p:cNvSpPr>
            <a:spLocks noGrp="1"/>
          </p:cNvSpPr>
          <p:nvPr>
            <p:ph type="sldNum" sz="quarter" idx="10"/>
          </p:nvPr>
        </p:nvSpPr>
        <p:spPr/>
        <p:txBody>
          <a:bodyPr/>
          <a:lstStyle/>
          <a:p>
            <a:fld id="{2C3FD2F0-E9DC-A545-A678-316BC35A81C8}" type="slidenum">
              <a:rPr lang="en-US" smtClean="0"/>
              <a:t>53</a:t>
            </a:fld>
            <a:endParaRPr lang="en-US"/>
          </a:p>
        </p:txBody>
      </p:sp>
    </p:spTree>
    <p:extLst>
      <p:ext uri="{BB962C8B-B14F-4D97-AF65-F5344CB8AC3E}">
        <p14:creationId xmlns:p14="http://schemas.microsoft.com/office/powerpoint/2010/main" val="15749476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4f470fbebd_0_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4f470fbebd_0_1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4" name="Google Shape;664;g4f470fbebd_0_1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55</a:t>
            </a:fld>
            <a:endParaRPr/>
          </a:p>
        </p:txBody>
      </p:sp>
    </p:spTree>
    <p:extLst>
      <p:ext uri="{BB962C8B-B14F-4D97-AF65-F5344CB8AC3E}">
        <p14:creationId xmlns:p14="http://schemas.microsoft.com/office/powerpoint/2010/main" val="2487837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Submit a support case: </a:t>
            </a:r>
            <a:r>
              <a:rPr lang="en-US" b="0" dirty="0"/>
              <a:t>This</a:t>
            </a:r>
            <a:r>
              <a:rPr lang="en-US" b="0" baseline="0" dirty="0"/>
              <a:t> helps us track your request and gives me leverage with service teams down the track</a:t>
            </a:r>
          </a:p>
          <a:p>
            <a:pPr marL="0" indent="0">
              <a:buNone/>
            </a:pPr>
            <a:r>
              <a:rPr lang="en-US" b="1" baseline="0" dirty="0"/>
              <a:t>Escalation path:</a:t>
            </a:r>
            <a:r>
              <a:rPr lang="en-US" b="0" baseline="0" dirty="0"/>
              <a:t> These details will be provided after the meeting.</a:t>
            </a:r>
          </a:p>
        </p:txBody>
      </p:sp>
      <p:sp>
        <p:nvSpPr>
          <p:cNvPr id="4" name="Slide Number Placeholder 3"/>
          <p:cNvSpPr>
            <a:spLocks noGrp="1"/>
          </p:cNvSpPr>
          <p:nvPr>
            <p:ph type="sldNum" sz="quarter" idx="10"/>
          </p:nvPr>
        </p:nvSpPr>
        <p:spPr/>
        <p:txBody>
          <a:bodyPr/>
          <a:lstStyle/>
          <a:p>
            <a:fld id="{69C3F2ED-74C5-7D4F-8560-0CC253E9A436}" type="slidenum">
              <a:rPr lang="en-US" smtClean="0"/>
              <a:pPr/>
              <a:t>8</a:t>
            </a:fld>
            <a:endParaRPr lang="en-US" dirty="0"/>
          </a:p>
        </p:txBody>
      </p:sp>
    </p:spTree>
    <p:extLst>
      <p:ext uri="{BB962C8B-B14F-4D97-AF65-F5344CB8AC3E}">
        <p14:creationId xmlns:p14="http://schemas.microsoft.com/office/powerpoint/2010/main" val="3304731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a:t>
            </a:fld>
            <a:endParaRPr lang="en-US" dirty="0"/>
          </a:p>
        </p:txBody>
      </p:sp>
    </p:spTree>
    <p:extLst>
      <p:ext uri="{BB962C8B-B14F-4D97-AF65-F5344CB8AC3E}">
        <p14:creationId xmlns:p14="http://schemas.microsoft.com/office/powerpoint/2010/main" val="1224626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Overview</a:t>
            </a:r>
            <a:r>
              <a:rPr lang="en-US" baseline="0" dirty="0"/>
              <a:t> of the day – let customers know what this presentation is about.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a:t>
            </a:fld>
            <a:endParaRPr lang="en-US" dirty="0"/>
          </a:p>
        </p:txBody>
      </p:sp>
    </p:spTree>
    <p:extLst>
      <p:ext uri="{BB962C8B-B14F-4D97-AF65-F5344CB8AC3E}">
        <p14:creationId xmlns:p14="http://schemas.microsoft.com/office/powerpoint/2010/main" val="2660770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aws.amazon.com</a:t>
            </a:r>
            <a:r>
              <a:rPr lang="en-US" dirty="0"/>
              <a:t>/what-is-cloud-computing/</a:t>
            </a:r>
          </a:p>
          <a:p>
            <a:r>
              <a:rPr lang="en-US" dirty="0"/>
              <a:t>http://</a:t>
            </a:r>
            <a:r>
              <a:rPr lang="en-US" dirty="0" err="1"/>
              <a:t>aws.amazon.com</a:t>
            </a:r>
            <a:r>
              <a:rPr lang="en-US" dirty="0"/>
              <a:t>/about-</a:t>
            </a:r>
            <a:r>
              <a:rPr lang="en-US" dirty="0" err="1"/>
              <a:t>aws</a:t>
            </a:r>
            <a:r>
              <a:rPr lang="en-US" dirty="0"/>
              <a: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11</a:t>
            </a:fld>
            <a:endParaRPr lang="en-US" dirty="0"/>
          </a:p>
        </p:txBody>
      </p:sp>
    </p:spTree>
    <p:extLst>
      <p:ext uri="{BB962C8B-B14F-4D97-AF65-F5344CB8AC3E}">
        <p14:creationId xmlns:p14="http://schemas.microsoft.com/office/powerpoint/2010/main" val="18034855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POINTS</a:t>
            </a:r>
          </a:p>
          <a:p>
            <a:pPr marL="228600" indent="-228600">
              <a:buAutoNum type="arabicPeriod"/>
            </a:pPr>
            <a:r>
              <a:rPr lang="en-US" baseline="0" dirty="0"/>
              <a:t>Customers have selected AWS for eight years because we have proven ourselves committed to customer success.</a:t>
            </a:r>
          </a:p>
          <a:p>
            <a:pPr marL="228600" indent="-228600">
              <a:buAutoNum type="arabicPeriod"/>
            </a:pPr>
            <a:r>
              <a:rPr lang="en-US" baseline="0" dirty="0"/>
              <a:t>We believe we stand apart in the market because of six factors: Experience, Service Breadth and Depth, Pace of Innovation, Global Footprint, Pricing Philosophy, and Partner Ecosystem</a:t>
            </a:r>
          </a:p>
          <a:p>
            <a:pPr marL="228600" indent="-228600">
              <a:buAutoNum type="arabicPeriod"/>
            </a:pPr>
            <a:endParaRPr lang="en-US" baseline="0" dirty="0"/>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sz="1200" b="0" i="0" kern="1200" dirty="0">
                <a:solidFill>
                  <a:schemeClr val="tx1"/>
                </a:solidFill>
                <a:effectLst/>
                <a:latin typeface="Arial"/>
                <a:ea typeface="+mn-ea"/>
                <a:cs typeface="+mn-cs"/>
              </a:rPr>
              <a:t>The AWS Partner Network (APN) includes tens of thousands of consulting/systems integrator and technology/ISV partners, and has grown over 50% over the past 12 months.</a:t>
            </a:r>
          </a:p>
          <a:p>
            <a:pPr marL="228600" indent="-228600">
              <a:buAutoNum type="arabicPeriod"/>
            </a:pPr>
            <a:endParaRPr lang="en-US" dirty="0"/>
          </a:p>
          <a:p>
            <a:endParaRPr lang="en-US" dirty="0"/>
          </a:p>
        </p:txBody>
      </p:sp>
      <p:sp>
        <p:nvSpPr>
          <p:cNvPr id="4" name="Slide Number Placeholder 3"/>
          <p:cNvSpPr>
            <a:spLocks noGrp="1"/>
          </p:cNvSpPr>
          <p:nvPr>
            <p:ph type="sldNum" sz="quarter" idx="10"/>
          </p:nvPr>
        </p:nvSpPr>
        <p:spPr/>
        <p:txBody>
          <a:bodyPr/>
          <a:lstStyle/>
          <a:p>
            <a:fld id="{85DA4EAB-7419-470F-A32F-30DDE8604762}" type="slidenum">
              <a:rPr lang="en-US" smtClean="0"/>
              <a:t>12</a:t>
            </a:fld>
            <a:endParaRPr lang="en-US" dirty="0"/>
          </a:p>
        </p:txBody>
      </p:sp>
    </p:spTree>
    <p:extLst>
      <p:ext uri="{BB962C8B-B14F-4D97-AF65-F5344CB8AC3E}">
        <p14:creationId xmlns:p14="http://schemas.microsoft.com/office/powerpoint/2010/main" val="13618566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887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chemeClr val="bg1"/>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 No Logo">
    <p:spTree>
      <p:nvGrpSpPr>
        <p:cNvPr id="1" name=""/>
        <p:cNvGrpSpPr/>
        <p:nvPr/>
      </p:nvGrpSpPr>
      <p:grpSpPr>
        <a:xfrm>
          <a:off x="0" y="0"/>
          <a:ext cx="0" cy="0"/>
          <a:chOff x="0" y="0"/>
          <a:chExt cx="0" cy="0"/>
        </a:xfrm>
      </p:grpSpPr>
      <p:sp>
        <p:nvSpPr>
          <p:cNvPr id="5" name="TextBox 4"/>
          <p:cNvSpPr txBox="1"/>
          <p:nvPr/>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Blank - No Logo">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hqprint">
            <a:extLst>
              <a:ext uri="{28A0092B-C50C-407E-A947-70E740481C1C}">
                <a14:useLocalDpi xmlns:a14="http://schemas.microsoft.com/office/drawing/2010/main"/>
              </a:ext>
            </a:extLst>
          </a:blip>
          <a:srcRect l="540" t="265" r="1" b="-1674"/>
          <a:stretch/>
        </p:blipFill>
        <p:spPr>
          <a:xfrm>
            <a:off x="0" y="0"/>
            <a:ext cx="9144000" cy="5242737"/>
          </a:xfrm>
          <a:prstGeom prst="rect">
            <a:avLst/>
          </a:prstGeom>
        </p:spPr>
      </p:pic>
      <p:sp>
        <p:nvSpPr>
          <p:cNvPr id="4" name="TextBox 3"/>
          <p:cNvSpPr txBox="1"/>
          <p:nvPr/>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101438" y="4706911"/>
            <a:ext cx="443363" cy="265064"/>
          </a:xfrm>
          <a:prstGeom prst="rect">
            <a:avLst/>
          </a:prstGeom>
        </p:spPr>
      </p:pic>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Blank - No Logo">
    <p:spTree>
      <p:nvGrpSpPr>
        <p:cNvPr id="1" name=""/>
        <p:cNvGrpSpPr/>
        <p:nvPr/>
      </p:nvGrpSpPr>
      <p:grpSpPr>
        <a:xfrm>
          <a:off x="0" y="0"/>
          <a:ext cx="0" cy="0"/>
          <a:chOff x="0" y="0"/>
          <a:chExt cx="0" cy="0"/>
        </a:xfrm>
      </p:grpSpPr>
      <p:sp>
        <p:nvSpPr>
          <p:cNvPr id="4" name="TextBox 3"/>
          <p:cNvSpPr txBox="1"/>
          <p:nvPr/>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2475260" y="930149"/>
            <a:ext cx="6069541" cy="1250668"/>
          </a:xfrm>
        </p:spPr>
        <p:txBody>
          <a:bodyPr anchor="ctr" anchorCtr="0">
            <a:noAutofit/>
          </a:bodyPr>
          <a:lstStyle>
            <a:lvl1pPr algn="r">
              <a:defRPr sz="3000"/>
            </a:lvl1pPr>
          </a:lstStyle>
          <a:p>
            <a:r>
              <a:rPr lang="en-US"/>
              <a:t>Click to edit Master title style</a:t>
            </a:r>
            <a:endParaRPr lang="en-US" dirty="0"/>
          </a:p>
        </p:txBody>
      </p:sp>
      <p:pic>
        <p:nvPicPr>
          <p:cNvPr id="12" name="Picture 11"/>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8101438" y="4706911"/>
            <a:ext cx="443363" cy="265064"/>
          </a:xfrm>
          <a:prstGeom prst="rect">
            <a:avLst/>
          </a:prstGeom>
        </p:spPr>
      </p:pic>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_Blank - No Logo">
    <p:spTree>
      <p:nvGrpSpPr>
        <p:cNvPr id="1" name=""/>
        <p:cNvGrpSpPr/>
        <p:nvPr/>
      </p:nvGrpSpPr>
      <p:grpSpPr>
        <a:xfrm>
          <a:off x="0" y="0"/>
          <a:ext cx="0" cy="0"/>
          <a:chOff x="0" y="0"/>
          <a:chExt cx="0" cy="0"/>
        </a:xfrm>
      </p:grpSpPr>
      <p:sp>
        <p:nvSpPr>
          <p:cNvPr id="4" name="TextBox 3"/>
          <p:cNvSpPr txBox="1"/>
          <p:nvPr/>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8101438" y="4706911"/>
            <a:ext cx="443363" cy="265064"/>
          </a:xfrm>
          <a:prstGeom prst="rect">
            <a:avLst/>
          </a:prstGeom>
        </p:spPr>
      </p:pic>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6394" y="1877752"/>
            <a:ext cx="7772400" cy="1021556"/>
          </a:xfrm>
        </p:spPr>
        <p:txBody>
          <a:bodyPr anchor="ctr">
            <a:noAutofit/>
          </a:bodyPr>
          <a:lstStyle>
            <a:lvl1pPr algn="l">
              <a:defRPr sz="2800" b="1" cap="none"/>
            </a:lvl1pPr>
          </a:lstStyle>
          <a:p>
            <a:r>
              <a:rPr lang="en-US"/>
              <a:t>Click to edit Master title style</a:t>
            </a:r>
            <a:endParaRPr lang="en-US" dirty="0"/>
          </a:p>
        </p:txBody>
      </p:sp>
    </p:spTree>
    <p:extLst>
      <p:ext uri="{BB962C8B-B14F-4D97-AF65-F5344CB8AC3E}">
        <p14:creationId xmlns:p14="http://schemas.microsoft.com/office/powerpoint/2010/main" val="21248375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Tree>
    <p:extLst>
      <p:ext uri="{BB962C8B-B14F-4D97-AF65-F5344CB8AC3E}">
        <p14:creationId xmlns:p14="http://schemas.microsoft.com/office/powerpoint/2010/main" val="4149226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hqprint">
            <a:extLst>
              <a:ext uri="{28A0092B-C50C-407E-A947-70E740481C1C}">
                <a14:useLocalDpi xmlns:a14="http://schemas.microsoft.com/office/drawing/2010/main"/>
              </a:ext>
            </a:extLst>
          </a:blip>
          <a:srcRect l="540" t="265" r="1" b="-1674"/>
          <a:stretch/>
        </p:blipFill>
        <p:spPr>
          <a:xfrm>
            <a:off x="0" y="0"/>
            <a:ext cx="9144000" cy="5242737"/>
          </a:xfrm>
          <a:prstGeom prst="rect">
            <a:avLst/>
          </a:prstGeom>
        </p:spPr>
      </p:pic>
      <p:sp>
        <p:nvSpPr>
          <p:cNvPr id="6" name="Text Placeholder 11"/>
          <p:cNvSpPr>
            <a:spLocks noGrp="1"/>
          </p:cNvSpPr>
          <p:nvPr>
            <p:ph type="body" sz="quarter" idx="10"/>
          </p:nvPr>
        </p:nvSpPr>
        <p:spPr>
          <a:xfrm>
            <a:off x="487899" y="3867681"/>
            <a:ext cx="3923234" cy="469342"/>
          </a:xfrm>
        </p:spPr>
        <p:txBody>
          <a:bodyPr>
            <a:normAutofit/>
          </a:bodyPr>
          <a:lstStyle>
            <a:lvl1pPr marL="0" indent="0" algn="l">
              <a:buNone/>
              <a:defRPr sz="1600" baseline="0"/>
            </a:lvl1pPr>
          </a:lstStyle>
          <a:p>
            <a:pPr lvl="0"/>
            <a:endParaRPr lang="en-US" dirty="0"/>
          </a:p>
        </p:txBody>
      </p:sp>
      <p:sp>
        <p:nvSpPr>
          <p:cNvPr id="7" name="Text Placeholder 11"/>
          <p:cNvSpPr>
            <a:spLocks noGrp="1"/>
          </p:cNvSpPr>
          <p:nvPr>
            <p:ph type="body" sz="quarter" idx="1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endParaRPr lang="en-US" dirty="0"/>
          </a:p>
        </p:txBody>
      </p:sp>
      <p:sp>
        <p:nvSpPr>
          <p:cNvPr id="10" name="Text Placeholder 8"/>
          <p:cNvSpPr>
            <a:spLocks noGrp="1"/>
          </p:cNvSpPr>
          <p:nvPr>
            <p:ph type="body" sz="quarter" idx="12" hasCustomPrompt="1"/>
          </p:nvPr>
        </p:nvSpPr>
        <p:spPr>
          <a:xfrm>
            <a:off x="487898" y="1937318"/>
            <a:ext cx="7868702" cy="715447"/>
          </a:xfrm>
        </p:spPr>
        <p:txBody>
          <a:bodyPr>
            <a:noAutofit/>
          </a:bodyPr>
          <a:lstStyle>
            <a:lvl1pPr marL="0" indent="0" algn="l">
              <a:buNone/>
              <a:defRPr sz="4000" b="1" baseline="0"/>
            </a:lvl1pPr>
          </a:lstStyle>
          <a:p>
            <a:pPr lvl="0"/>
            <a:r>
              <a:rPr lang="en-US" dirty="0"/>
              <a:t>DTOC – Intro to AWS Immersion Day</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a:t>Click to edit Master text styles</a:t>
            </a:r>
          </a:p>
        </p:txBody>
      </p:sp>
      <p:pic>
        <p:nvPicPr>
          <p:cNvPr id="9" name="Picture 8"/>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87137" y="437055"/>
            <a:ext cx="979394" cy="585529"/>
          </a:xfrm>
          <a:prstGeom prst="rect">
            <a:avLst/>
          </a:prstGeom>
        </p:spPr>
      </p:pic>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Layout 1">
    <p:spTree>
      <p:nvGrpSpPr>
        <p:cNvPr id="1" name=""/>
        <p:cNvGrpSpPr/>
        <p:nvPr/>
      </p:nvGrpSpPr>
      <p:grpSpPr>
        <a:xfrm>
          <a:off x="0" y="0"/>
          <a:ext cx="0" cy="0"/>
          <a:chOff x="0" y="0"/>
          <a:chExt cx="0" cy="0"/>
        </a:xfrm>
      </p:grpSpPr>
      <p:sp>
        <p:nvSpPr>
          <p:cNvPr id="7" name="Title 1"/>
          <p:cNvSpPr>
            <a:spLocks noGrp="1"/>
          </p:cNvSpPr>
          <p:nvPr>
            <p:ph type="title"/>
          </p:nvPr>
        </p:nvSpPr>
        <p:spPr>
          <a:xfrm>
            <a:off x="457200" y="205979"/>
            <a:ext cx="8229600" cy="857250"/>
          </a:xfrm>
        </p:spPr>
        <p:txBody>
          <a:bodyPr>
            <a:normAutofit/>
          </a:bodyPr>
          <a:lstStyle/>
          <a:p>
            <a:pPr algn="l"/>
            <a:endParaRPr lang="en-US" sz="3200" b="1" dirty="0"/>
          </a:p>
        </p:txBody>
      </p:sp>
      <p:sp>
        <p:nvSpPr>
          <p:cNvPr id="8" name="Content Placeholder 4"/>
          <p:cNvSpPr>
            <a:spLocks noGrp="1"/>
          </p:cNvSpPr>
          <p:nvPr>
            <p:ph idx="1" hasCustomPrompt="1"/>
          </p:nvPr>
        </p:nvSpPr>
        <p:spPr>
          <a:xfrm>
            <a:off x="457200" y="1200151"/>
            <a:ext cx="8229600" cy="3120320"/>
          </a:xfrm>
        </p:spPr>
        <p:txBody>
          <a:bodyPr>
            <a:normAutofit/>
          </a:bodyPr>
          <a:lstStyle>
            <a:lvl1pPr>
              <a:defRPr sz="1500" baseline="0"/>
            </a:lvl1pPr>
          </a:lstStyle>
          <a:p>
            <a:pPr marL="0" indent="0">
              <a:buNone/>
            </a:pPr>
            <a:r>
              <a:rPr lang="en-US" sz="1500" dirty="0"/>
              <a:t>There are two templates to choose from: one with this light background and one with a darker background, each with different page layouts. The standard font is Arial and the color palette is titled “reinvent Colors”.</a:t>
            </a:r>
          </a:p>
        </p:txBody>
      </p:sp>
      <p:pic>
        <p:nvPicPr>
          <p:cNvPr id="2050" name="Picture 2" descr="C:\Users\morad\Pictures\Bottom Board.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4514851"/>
            <a:ext cx="9144000" cy="635000"/>
          </a:xfrm>
          <a:prstGeom prst="rect">
            <a:avLst/>
          </a:prstGeom>
          <a:noFill/>
          <a:extLst>
            <a:ext uri="{909E8E84-426E-40dd-AFC4-6F175D3DCCD1}">
              <a14:hiddenFill xmlns:a14="http://schemas.microsoft.com/office/drawing/2010/main" xmlns="">
                <a:solidFill>
                  <a:srgbClr val="FFFFFF"/>
                </a:solidFill>
              </a14:hiddenFill>
            </a:ext>
          </a:extLst>
        </p:spPr>
      </p:pic>
      <p:pic>
        <p:nvPicPr>
          <p:cNvPr id="2051" name="Picture 3" descr="C:\Users\morad\Pictures\Boxes.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 y="4505326"/>
            <a:ext cx="2253453" cy="664176"/>
          </a:xfrm>
          <a:prstGeom prst="rect">
            <a:avLst/>
          </a:prstGeom>
          <a:noFill/>
          <a:extLst>
            <a:ext uri="{909E8E84-426E-40dd-AFC4-6F175D3DCCD1}">
              <a14:hiddenFill xmlns:a14="http://schemas.microsoft.com/office/drawing/2010/main" xmlns="">
                <a:solidFill>
                  <a:srgbClr val="FFFFFF"/>
                </a:solidFill>
              </a14:hiddenFill>
            </a:ext>
          </a:extLst>
        </p:spPr>
      </p:pic>
      <p:pic>
        <p:nvPicPr>
          <p:cNvPr id="2052" name="Picture 4" descr="C:\Users\morad\Desktop\AWS_Logo_Web_200px.png"/>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7534275" y="4530329"/>
            <a:ext cx="1581150" cy="59293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6266370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without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65687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Only Orange">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solidFill>
                  <a:schemeClr val="bg1"/>
                </a:solidFill>
                <a:latin typeface="Amazon Ember Light" charset="0"/>
                <a:ea typeface="Amazon Ember Light" charset="0"/>
                <a:cs typeface="Amazon Ember Light" charset="0"/>
              </a:defRPr>
            </a:lvl1pPr>
          </a:lstStyle>
          <a:p>
            <a:endParaRPr lang="en-US" dirty="0"/>
          </a:p>
        </p:txBody>
      </p:sp>
    </p:spTree>
    <p:extLst>
      <p:ext uri="{BB962C8B-B14F-4D97-AF65-F5344CB8AC3E}">
        <p14:creationId xmlns:p14="http://schemas.microsoft.com/office/powerpoint/2010/main" val="4134393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lIns="182880" tIns="146304" rIns="182880" bIns="146304"/>
          <a:lstStyle/>
          <a:p>
            <a:r>
              <a:rPr lang="en-US"/>
              <a:t>Click to edit Master title style</a:t>
            </a:r>
            <a:endParaRPr lang="en-US" dirty="0"/>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01931" y="891884"/>
            <a:ext cx="8740141" cy="1957459"/>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8159884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5957636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_and_Bullete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lIns="182880" tIns="146304" rIns="182880" bIns="146304"/>
          <a:lstStyle/>
          <a:p>
            <a:r>
              <a:rPr lang="en-US"/>
              <a:t>Click to edit Master title style</a:t>
            </a:r>
            <a:endParaRPr lang="en-US" dirty="0"/>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01931" y="891884"/>
            <a:ext cx="8740141" cy="1957459"/>
          </a:xfrm>
          <a:prstGeom prst="rect">
            <a:avLst/>
          </a:prstGeom>
        </p:spPr>
        <p:txBody>
          <a:bodyPr vert="horz" wrap="square" lIns="182880" tIns="146304" rIns="182880" bIns="146304" rtlCol="0">
            <a:spAutoFit/>
          </a:bodyPr>
          <a:lstStyle>
            <a:lvl1pPr marL="285750" indent="-285750">
              <a:buFont typeface="Arial" panose="020B0604020202020204" pitchFamily="34" charset="0"/>
              <a:buChar char="•"/>
              <a:defRPr/>
            </a:lvl1pPr>
            <a:lvl2pPr marL="466430" indent="-214313">
              <a:buFont typeface="Arial" panose="020B0604020202020204" pitchFamily="34" charset="0"/>
              <a:buChar char="•"/>
              <a:defRPr/>
            </a:lvl2pPr>
            <a:lvl3pPr marL="634508" indent="-214313">
              <a:buFont typeface="Arial" panose="020B0604020202020204" pitchFamily="34" charset="0"/>
              <a:buChar char="•"/>
              <a:defRPr/>
            </a:lvl3pPr>
            <a:lvl4pPr marL="802586" indent="-214313">
              <a:buFont typeface="Arial" panose="020B0604020202020204" pitchFamily="34" charset="0"/>
              <a:buChar char="•"/>
              <a:defRPr/>
            </a:lvl4pPr>
            <a:lvl5pPr marL="970664" indent="-214313">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850633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01 - Cover 1">
  <p:cSld name="01 - Cover 1">
    <p:bg>
      <p:bgPr>
        <a:gradFill>
          <a:gsLst>
            <a:gs pos="0">
              <a:schemeClr val="accent1"/>
            </a:gs>
            <a:gs pos="50000">
              <a:srgbClr val="0D58A3"/>
            </a:gs>
            <a:gs pos="100000">
              <a:srgbClr val="1C315B"/>
            </a:gs>
          </a:gsLst>
          <a:lin ang="13500032" scaled="0"/>
        </a:gradFill>
        <a:effectLst/>
      </p:bgPr>
    </p:bg>
    <p:spTree>
      <p:nvGrpSpPr>
        <p:cNvPr id="1" name="Shape 38"/>
        <p:cNvGrpSpPr/>
        <p:nvPr/>
      </p:nvGrpSpPr>
      <p:grpSpPr>
        <a:xfrm>
          <a:off x="0" y="0"/>
          <a:ext cx="0" cy="0"/>
          <a:chOff x="0" y="0"/>
          <a:chExt cx="0" cy="0"/>
        </a:xfrm>
      </p:grpSpPr>
      <p:sp>
        <p:nvSpPr>
          <p:cNvPr id="39" name="Google Shape;39;p2"/>
          <p:cNvSpPr/>
          <p:nvPr/>
        </p:nvSpPr>
        <p:spPr>
          <a:xfrm rot="5400000" flipH="1">
            <a:off x="3695234" y="-299096"/>
            <a:ext cx="1741646" cy="9143547"/>
          </a:xfrm>
          <a:custGeom>
            <a:avLst/>
            <a:gdLst/>
            <a:ahLst/>
            <a:cxnLst/>
            <a:rect l="l" t="t" r="r" b="b"/>
            <a:pathLst>
              <a:path w="7010400" h="6876288" extrusionOk="0">
                <a:moveTo>
                  <a:pt x="12192" y="0"/>
                </a:moveTo>
                <a:lnTo>
                  <a:pt x="7010400" y="0"/>
                </a:lnTo>
                <a:lnTo>
                  <a:pt x="4111501" y="6876288"/>
                </a:lnTo>
                <a:lnTo>
                  <a:pt x="0" y="6876288"/>
                </a:lnTo>
                <a:lnTo>
                  <a:pt x="12192" y="0"/>
                </a:lnTo>
                <a:close/>
              </a:path>
            </a:pathLst>
          </a:custGeom>
          <a:solidFill>
            <a:schemeClr val="lt1"/>
          </a:solidFill>
          <a:ln>
            <a:noFill/>
          </a:ln>
          <a:effectLst>
            <a:outerShdw blurRad="241300" dist="38100" algn="l" rotWithShape="0">
              <a:srgbClr val="000000">
                <a:alpha val="9800"/>
              </a:srgbClr>
            </a:outerShdw>
          </a:effectLst>
        </p:spPr>
        <p:txBody>
          <a:bodyPr spcFirstLastPara="1" wrap="square" lIns="34284" tIns="17138" rIns="34284" bIns="17138" anchor="ctr" anchorCtr="0">
            <a:noAutofit/>
          </a:bodyPr>
          <a:lstStyle/>
          <a:p>
            <a:pPr marL="0" marR="0" lvl="0" indent="0" algn="ctr" rtl="0">
              <a:spcBef>
                <a:spcPts val="0"/>
              </a:spcBef>
              <a:spcAft>
                <a:spcPts val="0"/>
              </a:spcAft>
              <a:buNone/>
            </a:pPr>
            <a:endParaRPr sz="759">
              <a:solidFill>
                <a:schemeClr val="lt1"/>
              </a:solidFill>
              <a:latin typeface="Arial"/>
              <a:ea typeface="Arial"/>
              <a:cs typeface="Arial"/>
              <a:sym typeface="Arial"/>
            </a:endParaRPr>
          </a:p>
        </p:txBody>
      </p:sp>
      <p:sp>
        <p:nvSpPr>
          <p:cNvPr id="40" name="Google Shape;40;p2"/>
          <p:cNvSpPr txBox="1">
            <a:spLocks noGrp="1"/>
          </p:cNvSpPr>
          <p:nvPr>
            <p:ph type="title"/>
          </p:nvPr>
        </p:nvSpPr>
        <p:spPr>
          <a:xfrm>
            <a:off x="3989507" y="473743"/>
            <a:ext cx="4940149" cy="1746113"/>
          </a:xfrm>
          <a:prstGeom prst="rect">
            <a:avLst/>
          </a:prstGeom>
          <a:noFill/>
          <a:ln>
            <a:noFill/>
          </a:ln>
        </p:spPr>
        <p:txBody>
          <a:bodyPr spcFirstLastPara="1" wrap="square" lIns="0" tIns="45700" rIns="91425" bIns="45700" anchor="ctr" anchorCtr="0"/>
          <a:lstStyle>
            <a:lvl1pPr marR="0" lvl="0" algn="l" rtl="0">
              <a:lnSpc>
                <a:spcPct val="90000"/>
              </a:lnSpc>
              <a:spcBef>
                <a:spcPts val="0"/>
              </a:spcBef>
              <a:spcAft>
                <a:spcPts val="0"/>
              </a:spcAft>
              <a:buClr>
                <a:schemeClr val="lt1"/>
              </a:buClr>
              <a:buSzPts val="10000"/>
              <a:buFont typeface="Lato Light"/>
              <a:buNone/>
              <a:defRPr sz="3750" b="0" i="0" u="none" strike="noStrike" cap="none">
                <a:solidFill>
                  <a:schemeClr val="lt1"/>
                </a:solidFill>
                <a:latin typeface="Lato Light"/>
                <a:ea typeface="Lato Light"/>
                <a:cs typeface="Lato Light"/>
                <a:sym typeface="Lato Light"/>
              </a:defRPr>
            </a:lvl1pPr>
            <a:lvl2pPr lvl="1" rtl="0">
              <a:spcBef>
                <a:spcPts val="0"/>
              </a:spcBef>
              <a:spcAft>
                <a:spcPts val="0"/>
              </a:spcAft>
              <a:buSzPts val="1400"/>
              <a:buNone/>
              <a:defRPr sz="675"/>
            </a:lvl2pPr>
            <a:lvl3pPr lvl="2" rtl="0">
              <a:spcBef>
                <a:spcPts val="0"/>
              </a:spcBef>
              <a:spcAft>
                <a:spcPts val="0"/>
              </a:spcAft>
              <a:buSzPts val="1400"/>
              <a:buNone/>
              <a:defRPr sz="675"/>
            </a:lvl3pPr>
            <a:lvl4pPr lvl="3" rtl="0">
              <a:spcBef>
                <a:spcPts val="0"/>
              </a:spcBef>
              <a:spcAft>
                <a:spcPts val="0"/>
              </a:spcAft>
              <a:buSzPts val="1400"/>
              <a:buNone/>
              <a:defRPr sz="675"/>
            </a:lvl4pPr>
            <a:lvl5pPr lvl="4" rtl="0">
              <a:spcBef>
                <a:spcPts val="0"/>
              </a:spcBef>
              <a:spcAft>
                <a:spcPts val="0"/>
              </a:spcAft>
              <a:buSzPts val="1400"/>
              <a:buNone/>
              <a:defRPr sz="675"/>
            </a:lvl5pPr>
            <a:lvl6pPr lvl="5" rtl="0">
              <a:spcBef>
                <a:spcPts val="0"/>
              </a:spcBef>
              <a:spcAft>
                <a:spcPts val="0"/>
              </a:spcAft>
              <a:buSzPts val="1400"/>
              <a:buNone/>
              <a:defRPr sz="675"/>
            </a:lvl6pPr>
            <a:lvl7pPr lvl="6" rtl="0">
              <a:spcBef>
                <a:spcPts val="0"/>
              </a:spcBef>
              <a:spcAft>
                <a:spcPts val="0"/>
              </a:spcAft>
              <a:buSzPts val="1400"/>
              <a:buNone/>
              <a:defRPr sz="675"/>
            </a:lvl7pPr>
            <a:lvl8pPr lvl="7" rtl="0">
              <a:spcBef>
                <a:spcPts val="0"/>
              </a:spcBef>
              <a:spcAft>
                <a:spcPts val="0"/>
              </a:spcAft>
              <a:buSzPts val="1400"/>
              <a:buNone/>
              <a:defRPr sz="675"/>
            </a:lvl8pPr>
            <a:lvl9pPr lvl="8" rtl="0">
              <a:spcBef>
                <a:spcPts val="0"/>
              </a:spcBef>
              <a:spcAft>
                <a:spcPts val="0"/>
              </a:spcAft>
              <a:buSzPts val="1400"/>
              <a:buNone/>
              <a:defRPr sz="675"/>
            </a:lvl9pPr>
          </a:lstStyle>
          <a:p>
            <a:endParaRPr/>
          </a:p>
        </p:txBody>
      </p:sp>
      <p:sp>
        <p:nvSpPr>
          <p:cNvPr id="41" name="Google Shape;41;p2"/>
          <p:cNvSpPr txBox="1">
            <a:spLocks noGrp="1"/>
          </p:cNvSpPr>
          <p:nvPr>
            <p:ph type="subTitle" idx="1"/>
          </p:nvPr>
        </p:nvSpPr>
        <p:spPr>
          <a:xfrm>
            <a:off x="3989507" y="2219826"/>
            <a:ext cx="4940149" cy="970313"/>
          </a:xfrm>
          <a:prstGeom prst="rect">
            <a:avLst/>
          </a:prstGeom>
          <a:noFill/>
          <a:ln>
            <a:noFill/>
          </a:ln>
        </p:spPr>
        <p:txBody>
          <a:bodyPr spcFirstLastPara="1" wrap="square" lIns="0" tIns="45700" rIns="91425" bIns="45700" anchor="t" anchorCtr="0"/>
          <a:lstStyle>
            <a:lvl1pPr marR="0" lvl="0" algn="l" rtl="0">
              <a:lnSpc>
                <a:spcPct val="90000"/>
              </a:lnSpc>
              <a:spcBef>
                <a:spcPts val="450"/>
              </a:spcBef>
              <a:spcAft>
                <a:spcPts val="0"/>
              </a:spcAft>
              <a:buClr>
                <a:schemeClr val="lt1"/>
              </a:buClr>
              <a:buSzPts val="4400"/>
              <a:buFont typeface="Arial"/>
              <a:buNone/>
              <a:defRPr sz="1650" b="0" i="0" u="none" strike="noStrike" cap="none">
                <a:solidFill>
                  <a:schemeClr val="lt1"/>
                </a:solidFill>
                <a:latin typeface="Lato"/>
                <a:ea typeface="Lato"/>
                <a:cs typeface="Lato"/>
                <a:sym typeface="Lato"/>
              </a:defRPr>
            </a:lvl1pPr>
            <a:lvl2pPr marR="0" lvl="1" algn="l" rtl="0">
              <a:lnSpc>
                <a:spcPct val="90000"/>
              </a:lnSpc>
              <a:spcBef>
                <a:spcPts val="600"/>
              </a:spcBef>
              <a:spcAft>
                <a:spcPts val="0"/>
              </a:spcAft>
              <a:buClr>
                <a:schemeClr val="dk1"/>
              </a:buClr>
              <a:buSzPts val="3800"/>
              <a:buFont typeface="Arial"/>
              <a:buNone/>
              <a:defRPr sz="1425" b="0" i="0" u="none" strike="noStrike" cap="none">
                <a:solidFill>
                  <a:schemeClr val="dk1"/>
                </a:solidFill>
                <a:latin typeface="Lato Light"/>
                <a:ea typeface="Lato Light"/>
                <a:cs typeface="Lato Light"/>
                <a:sym typeface="Lato Light"/>
              </a:defRPr>
            </a:lvl2pPr>
            <a:lvl3pPr marR="0" lvl="2" algn="l" rtl="0">
              <a:lnSpc>
                <a:spcPct val="90000"/>
              </a:lnSpc>
              <a:spcBef>
                <a:spcPts val="375"/>
              </a:spcBef>
              <a:spcAft>
                <a:spcPts val="0"/>
              </a:spcAft>
              <a:buClr>
                <a:srgbClr val="F5801F"/>
              </a:buClr>
              <a:buSzPts val="2380"/>
              <a:buFont typeface="Noto Sans Symbols"/>
              <a:buChar char="▶"/>
              <a:defRPr sz="1275" b="0" i="0" u="none" strike="noStrike" cap="none">
                <a:solidFill>
                  <a:srgbClr val="D8D8D8"/>
                </a:solidFill>
                <a:latin typeface="Lato"/>
                <a:ea typeface="Lato"/>
                <a:cs typeface="Lato"/>
                <a:sym typeface="Lato"/>
              </a:defRPr>
            </a:lvl3pPr>
            <a:lvl4pPr marR="0" lvl="3" algn="l" rtl="0">
              <a:lnSpc>
                <a:spcPct val="90000"/>
              </a:lnSpc>
              <a:spcBef>
                <a:spcPts val="375"/>
              </a:spcBef>
              <a:spcAft>
                <a:spcPts val="0"/>
              </a:spcAft>
              <a:buClr>
                <a:srgbClr val="F5801F"/>
              </a:buClr>
              <a:buSzPts val="1920"/>
              <a:buFont typeface="Noto Sans Symbols"/>
              <a:buChar char="▶"/>
              <a:defRPr sz="1200" b="0" i="0" u="none" strike="noStrike" cap="none">
                <a:solidFill>
                  <a:schemeClr val="dk1"/>
                </a:solidFill>
                <a:latin typeface="Lato Light"/>
                <a:ea typeface="Lato Light"/>
                <a:cs typeface="Lato Light"/>
                <a:sym typeface="Lato Light"/>
              </a:defRPr>
            </a:lvl4pPr>
            <a:lvl5pPr marR="0" lvl="4" algn="l" rtl="0">
              <a:lnSpc>
                <a:spcPct val="90000"/>
              </a:lnSpc>
              <a:spcBef>
                <a:spcPts val="375"/>
              </a:spcBef>
              <a:spcAft>
                <a:spcPts val="0"/>
              </a:spcAft>
              <a:buClr>
                <a:schemeClr val="dk1"/>
              </a:buClr>
              <a:buSzPts val="2240"/>
              <a:buFont typeface="Lato"/>
              <a:buNone/>
              <a:defRPr sz="1050" b="0" i="0" u="none" strike="noStrike" cap="none">
                <a:solidFill>
                  <a:schemeClr val="dk1"/>
                </a:solidFill>
                <a:latin typeface="Lato"/>
                <a:ea typeface="Lato"/>
                <a:cs typeface="Lato"/>
                <a:sym typeface="Lato"/>
              </a:defRPr>
            </a:lvl5pPr>
            <a:lvl6pPr marR="0" lvl="5" algn="l" rtl="0">
              <a:lnSpc>
                <a:spcPct val="90000"/>
              </a:lnSpc>
              <a:spcBef>
                <a:spcPts val="375"/>
              </a:spcBef>
              <a:spcAft>
                <a:spcPts val="0"/>
              </a:spcAft>
              <a:buClr>
                <a:schemeClr val="dk1"/>
              </a:buClr>
              <a:buSzPts val="2400"/>
              <a:buFont typeface="Arial"/>
              <a:buNone/>
              <a:defRPr sz="900" b="0" i="0" u="none" strike="noStrike" cap="none">
                <a:solidFill>
                  <a:schemeClr val="dk1"/>
                </a:solidFill>
                <a:latin typeface="Lato"/>
                <a:ea typeface="Lato"/>
                <a:cs typeface="Lato"/>
                <a:sym typeface="Lato"/>
              </a:defRPr>
            </a:lvl6pPr>
            <a:lvl7pPr marR="0" lvl="6" algn="l" rtl="0">
              <a:lnSpc>
                <a:spcPct val="90000"/>
              </a:lnSpc>
              <a:spcBef>
                <a:spcPts val="375"/>
              </a:spcBef>
              <a:spcAft>
                <a:spcPts val="0"/>
              </a:spcAft>
              <a:buClr>
                <a:schemeClr val="dk1"/>
              </a:buClr>
              <a:buSzPts val="3599"/>
              <a:buFont typeface="Arial"/>
              <a:buChar char="•"/>
              <a:defRPr sz="1350" b="0" i="0" u="none" strike="noStrike" cap="none">
                <a:solidFill>
                  <a:schemeClr val="dk1"/>
                </a:solidFill>
                <a:latin typeface="Lato"/>
                <a:ea typeface="Lato"/>
                <a:cs typeface="Lato"/>
                <a:sym typeface="Lato"/>
              </a:defRPr>
            </a:lvl7pPr>
            <a:lvl8pPr marR="0" lvl="7" algn="l" rtl="0">
              <a:lnSpc>
                <a:spcPct val="90000"/>
              </a:lnSpc>
              <a:spcBef>
                <a:spcPts val="375"/>
              </a:spcBef>
              <a:spcAft>
                <a:spcPts val="0"/>
              </a:spcAft>
              <a:buClr>
                <a:schemeClr val="dk1"/>
              </a:buClr>
              <a:buSzPts val="3599"/>
              <a:buFont typeface="Arial"/>
              <a:buChar char="•"/>
              <a:defRPr sz="1350" b="0" i="0" u="none" strike="noStrike" cap="none">
                <a:solidFill>
                  <a:schemeClr val="dk1"/>
                </a:solidFill>
                <a:latin typeface="Lato"/>
                <a:ea typeface="Lato"/>
                <a:cs typeface="Lato"/>
                <a:sym typeface="Lato"/>
              </a:defRPr>
            </a:lvl8pPr>
            <a:lvl9pPr marR="0" lvl="8" algn="l" rtl="0">
              <a:lnSpc>
                <a:spcPct val="90000"/>
              </a:lnSpc>
              <a:spcBef>
                <a:spcPts val="375"/>
              </a:spcBef>
              <a:spcAft>
                <a:spcPts val="0"/>
              </a:spcAft>
              <a:buClr>
                <a:schemeClr val="dk1"/>
              </a:buClr>
              <a:buSzPts val="3599"/>
              <a:buFont typeface="Arial"/>
              <a:buChar char="•"/>
              <a:defRPr sz="1350" b="0" i="0" u="none" strike="noStrike" cap="none">
                <a:solidFill>
                  <a:schemeClr val="dk1"/>
                </a:solidFill>
                <a:latin typeface="Lato"/>
                <a:ea typeface="Lato"/>
                <a:cs typeface="Lato"/>
                <a:sym typeface="Lato"/>
              </a:defRPr>
            </a:lvl9pPr>
          </a:lstStyle>
          <a:p>
            <a:endParaRPr/>
          </a:p>
        </p:txBody>
      </p:sp>
      <p:pic>
        <p:nvPicPr>
          <p:cNvPr id="42" name="Google Shape;42;p2"/>
          <p:cNvPicPr preferRelativeResize="0"/>
          <p:nvPr/>
        </p:nvPicPr>
        <p:blipFill rotWithShape="1">
          <a:blip r:embed="rId2">
            <a:alphaModFix/>
          </a:blip>
          <a:srcRect/>
          <a:stretch/>
        </p:blipFill>
        <p:spPr>
          <a:xfrm>
            <a:off x="846255" y="1483137"/>
            <a:ext cx="2408420" cy="795125"/>
          </a:xfrm>
          <a:prstGeom prst="rect">
            <a:avLst/>
          </a:prstGeom>
          <a:noFill/>
          <a:ln>
            <a:noFill/>
          </a:ln>
        </p:spPr>
      </p:pic>
      <p:grpSp>
        <p:nvGrpSpPr>
          <p:cNvPr id="43" name="Google Shape;43;p2"/>
          <p:cNvGrpSpPr/>
          <p:nvPr/>
        </p:nvGrpSpPr>
        <p:grpSpPr>
          <a:xfrm>
            <a:off x="9294310" y="0"/>
            <a:ext cx="771298" cy="5143492"/>
            <a:chOff x="24713058" y="1"/>
            <a:chExt cx="2056258" cy="13715978"/>
          </a:xfrm>
        </p:grpSpPr>
        <p:sp>
          <p:nvSpPr>
            <p:cNvPr id="44" name="Google Shape;44;p2"/>
            <p:cNvSpPr/>
            <p:nvPr/>
          </p:nvSpPr>
          <p:spPr>
            <a:xfrm flipH="1">
              <a:off x="25806009" y="10431341"/>
              <a:ext cx="273000" cy="1554000"/>
            </a:xfrm>
            <a:prstGeom prst="rect">
              <a:avLst/>
            </a:prstGeom>
            <a:solidFill>
              <a:srgbClr val="94A9BF"/>
            </a:solidFill>
            <a:ln>
              <a:noFill/>
            </a:ln>
          </p:spPr>
          <p:txBody>
            <a:bodyPr spcFirstLastPara="1" wrap="square" lIns="101550" tIns="101550" rIns="101550" bIns="101550" anchor="ctr" anchorCtr="0">
              <a:noAutofit/>
            </a:bodyPr>
            <a:lstStyle/>
            <a:p>
              <a:pPr marL="0" marR="0" lvl="0" indent="0" algn="ctr" rtl="0">
                <a:lnSpc>
                  <a:spcPct val="100000"/>
                </a:lnSpc>
                <a:spcBef>
                  <a:spcPts val="0"/>
                </a:spcBef>
                <a:spcAft>
                  <a:spcPts val="0"/>
                </a:spcAft>
                <a:buNone/>
              </a:pPr>
              <a:endParaRPr sz="2399">
                <a:solidFill>
                  <a:srgbClr val="007668"/>
                </a:solidFill>
                <a:latin typeface="Lato"/>
                <a:ea typeface="Lato"/>
                <a:cs typeface="Lato"/>
                <a:sym typeface="Lato"/>
              </a:endParaRPr>
            </a:p>
          </p:txBody>
        </p:sp>
        <p:sp>
          <p:nvSpPr>
            <p:cNvPr id="45" name="Google Shape;45;p2"/>
            <p:cNvSpPr/>
            <p:nvPr/>
          </p:nvSpPr>
          <p:spPr>
            <a:xfrm flipH="1">
              <a:off x="25806009" y="12161875"/>
              <a:ext cx="273000" cy="1554000"/>
            </a:xfrm>
            <a:prstGeom prst="rect">
              <a:avLst/>
            </a:prstGeom>
            <a:solidFill>
              <a:srgbClr val="B5C4D0"/>
            </a:solidFill>
            <a:ln>
              <a:noFill/>
            </a:ln>
          </p:spPr>
          <p:txBody>
            <a:bodyPr spcFirstLastPara="1" wrap="square" lIns="101550" tIns="101550" rIns="101550" bIns="101550" anchor="ctr" anchorCtr="0">
              <a:noAutofit/>
            </a:bodyPr>
            <a:lstStyle/>
            <a:p>
              <a:pPr marL="0" marR="0" lvl="0" indent="0" algn="ctr" rtl="0">
                <a:lnSpc>
                  <a:spcPct val="100000"/>
                </a:lnSpc>
                <a:spcBef>
                  <a:spcPts val="0"/>
                </a:spcBef>
                <a:spcAft>
                  <a:spcPts val="0"/>
                </a:spcAft>
                <a:buNone/>
              </a:pPr>
              <a:endParaRPr sz="2399">
                <a:solidFill>
                  <a:srgbClr val="007668"/>
                </a:solidFill>
                <a:latin typeface="Lato"/>
                <a:ea typeface="Lato"/>
                <a:cs typeface="Lato"/>
                <a:sym typeface="Lato"/>
              </a:endParaRPr>
            </a:p>
          </p:txBody>
        </p:sp>
        <p:sp>
          <p:nvSpPr>
            <p:cNvPr id="46" name="Google Shape;46;p2"/>
            <p:cNvSpPr/>
            <p:nvPr/>
          </p:nvSpPr>
          <p:spPr>
            <a:xfrm>
              <a:off x="25810691" y="6922145"/>
              <a:ext cx="263400" cy="1578300"/>
            </a:xfrm>
            <a:prstGeom prst="rect">
              <a:avLst/>
            </a:prstGeom>
            <a:solidFill>
              <a:srgbClr val="5E7289"/>
            </a:solidFill>
            <a:ln>
              <a:noFill/>
            </a:ln>
          </p:spPr>
          <p:txBody>
            <a:bodyPr spcFirstLastPara="1" wrap="square" lIns="101550" tIns="101550" rIns="101550" bIns="101550" anchor="ctr" anchorCtr="0">
              <a:noAutofit/>
            </a:bodyPr>
            <a:lstStyle/>
            <a:p>
              <a:pPr marL="0" marR="0" lvl="0" indent="0" algn="ctr" rtl="0">
                <a:lnSpc>
                  <a:spcPct val="100000"/>
                </a:lnSpc>
                <a:spcBef>
                  <a:spcPts val="0"/>
                </a:spcBef>
                <a:spcAft>
                  <a:spcPts val="0"/>
                </a:spcAft>
                <a:buNone/>
              </a:pPr>
              <a:endParaRPr sz="2399">
                <a:solidFill>
                  <a:schemeClr val="dk1"/>
                </a:solidFill>
                <a:latin typeface="Lato"/>
                <a:ea typeface="Lato"/>
                <a:cs typeface="Lato"/>
                <a:sym typeface="Lato"/>
              </a:endParaRPr>
            </a:p>
          </p:txBody>
        </p:sp>
        <p:sp>
          <p:nvSpPr>
            <p:cNvPr id="47" name="Google Shape;47;p2"/>
            <p:cNvSpPr/>
            <p:nvPr/>
          </p:nvSpPr>
          <p:spPr>
            <a:xfrm>
              <a:off x="25805880" y="8676743"/>
              <a:ext cx="273000" cy="1578300"/>
            </a:xfrm>
            <a:prstGeom prst="rect">
              <a:avLst/>
            </a:prstGeom>
            <a:solidFill>
              <a:srgbClr val="8097AA"/>
            </a:solidFill>
            <a:ln>
              <a:noFill/>
            </a:ln>
          </p:spPr>
          <p:txBody>
            <a:bodyPr spcFirstLastPara="1" wrap="square" lIns="101550" tIns="101550" rIns="101550" bIns="101550" anchor="ctr" anchorCtr="0">
              <a:noAutofit/>
            </a:bodyPr>
            <a:lstStyle/>
            <a:p>
              <a:pPr marL="0" marR="0" lvl="0" indent="0" algn="ctr" rtl="0">
                <a:lnSpc>
                  <a:spcPct val="100000"/>
                </a:lnSpc>
                <a:spcBef>
                  <a:spcPts val="0"/>
                </a:spcBef>
                <a:spcAft>
                  <a:spcPts val="0"/>
                </a:spcAft>
                <a:buNone/>
              </a:pPr>
              <a:endParaRPr sz="2399">
                <a:solidFill>
                  <a:schemeClr val="dk1"/>
                </a:solidFill>
                <a:latin typeface="Lato"/>
                <a:ea typeface="Lato"/>
                <a:cs typeface="Lato"/>
                <a:sym typeface="Lato"/>
              </a:endParaRPr>
            </a:p>
          </p:txBody>
        </p:sp>
        <p:sp>
          <p:nvSpPr>
            <p:cNvPr id="48" name="Google Shape;48;p2"/>
            <p:cNvSpPr/>
            <p:nvPr/>
          </p:nvSpPr>
          <p:spPr>
            <a:xfrm>
              <a:off x="24713058" y="11605779"/>
              <a:ext cx="710400" cy="2110200"/>
            </a:xfrm>
            <a:prstGeom prst="rect">
              <a:avLst/>
            </a:prstGeom>
            <a:solidFill>
              <a:srgbClr val="4BE9CC"/>
            </a:solidFill>
            <a:ln>
              <a:noFill/>
            </a:ln>
          </p:spPr>
          <p:txBody>
            <a:bodyPr spcFirstLastPara="1" wrap="square" lIns="101550" tIns="101550" rIns="101550" bIns="101550" anchor="ctr" anchorCtr="0">
              <a:noAutofit/>
            </a:bodyPr>
            <a:lstStyle/>
            <a:p>
              <a:pPr marL="0" marR="0" lvl="0" indent="0" algn="ctr" rtl="0">
                <a:lnSpc>
                  <a:spcPct val="100000"/>
                </a:lnSpc>
                <a:spcBef>
                  <a:spcPts val="0"/>
                </a:spcBef>
                <a:spcAft>
                  <a:spcPts val="0"/>
                </a:spcAft>
                <a:buNone/>
              </a:pPr>
              <a:endParaRPr sz="2399">
                <a:solidFill>
                  <a:schemeClr val="dk1"/>
                </a:solidFill>
                <a:latin typeface="Lato"/>
                <a:ea typeface="Lato"/>
                <a:cs typeface="Lato"/>
                <a:sym typeface="Lato"/>
              </a:endParaRPr>
            </a:p>
          </p:txBody>
        </p:sp>
        <p:sp>
          <p:nvSpPr>
            <p:cNvPr id="49" name="Google Shape;49;p2"/>
            <p:cNvSpPr/>
            <p:nvPr/>
          </p:nvSpPr>
          <p:spPr>
            <a:xfrm>
              <a:off x="24713058" y="9284625"/>
              <a:ext cx="710400" cy="2110200"/>
            </a:xfrm>
            <a:prstGeom prst="rect">
              <a:avLst/>
            </a:prstGeom>
            <a:solidFill>
              <a:srgbClr val="4ED6FF"/>
            </a:solidFill>
            <a:ln>
              <a:noFill/>
            </a:ln>
          </p:spPr>
          <p:txBody>
            <a:bodyPr spcFirstLastPara="1" wrap="square" lIns="101550" tIns="101550" rIns="101550" bIns="101550" anchor="ctr" anchorCtr="0">
              <a:noAutofit/>
            </a:bodyPr>
            <a:lstStyle/>
            <a:p>
              <a:pPr marL="0" marR="0" lvl="0" indent="0" algn="ctr" rtl="0">
                <a:lnSpc>
                  <a:spcPct val="100000"/>
                </a:lnSpc>
                <a:spcBef>
                  <a:spcPts val="0"/>
                </a:spcBef>
                <a:spcAft>
                  <a:spcPts val="0"/>
                </a:spcAft>
                <a:buNone/>
              </a:pPr>
              <a:endParaRPr sz="2399">
                <a:solidFill>
                  <a:schemeClr val="dk1"/>
                </a:solidFill>
                <a:latin typeface="Lato"/>
                <a:ea typeface="Lato"/>
                <a:cs typeface="Lato"/>
                <a:sym typeface="Lato"/>
              </a:endParaRPr>
            </a:p>
          </p:txBody>
        </p:sp>
        <p:sp>
          <p:nvSpPr>
            <p:cNvPr id="50" name="Google Shape;50;p2"/>
            <p:cNvSpPr/>
            <p:nvPr/>
          </p:nvSpPr>
          <p:spPr>
            <a:xfrm>
              <a:off x="24713058" y="6963469"/>
              <a:ext cx="710400" cy="2110200"/>
            </a:xfrm>
            <a:prstGeom prst="rect">
              <a:avLst/>
            </a:prstGeom>
            <a:solidFill>
              <a:srgbClr val="2F80F0"/>
            </a:solidFill>
            <a:ln>
              <a:noFill/>
            </a:ln>
          </p:spPr>
          <p:txBody>
            <a:bodyPr spcFirstLastPara="1" wrap="square" lIns="101550" tIns="101550" rIns="101550" bIns="101550" anchor="ctr" anchorCtr="0">
              <a:noAutofit/>
            </a:bodyPr>
            <a:lstStyle/>
            <a:p>
              <a:pPr marL="0" marR="0" lvl="0" indent="0" algn="ctr" rtl="0">
                <a:lnSpc>
                  <a:spcPct val="100000"/>
                </a:lnSpc>
                <a:spcBef>
                  <a:spcPts val="0"/>
                </a:spcBef>
                <a:spcAft>
                  <a:spcPts val="0"/>
                </a:spcAft>
                <a:buNone/>
              </a:pPr>
              <a:endParaRPr sz="2399">
                <a:solidFill>
                  <a:schemeClr val="dk1"/>
                </a:solidFill>
                <a:latin typeface="Lato"/>
                <a:ea typeface="Lato"/>
                <a:cs typeface="Lato"/>
                <a:sym typeface="Lato"/>
              </a:endParaRPr>
            </a:p>
          </p:txBody>
        </p:sp>
        <p:sp>
          <p:nvSpPr>
            <p:cNvPr id="51" name="Google Shape;51;p2"/>
            <p:cNvSpPr/>
            <p:nvPr/>
          </p:nvSpPr>
          <p:spPr>
            <a:xfrm>
              <a:off x="24713058" y="1"/>
              <a:ext cx="710400" cy="2110200"/>
            </a:xfrm>
            <a:prstGeom prst="rect">
              <a:avLst/>
            </a:prstGeom>
            <a:solidFill>
              <a:srgbClr val="F5801F"/>
            </a:solidFill>
            <a:ln>
              <a:noFill/>
            </a:ln>
          </p:spPr>
          <p:txBody>
            <a:bodyPr spcFirstLastPara="1" wrap="square" lIns="101550" tIns="101550" rIns="101550" bIns="101550" anchor="ctr" anchorCtr="0">
              <a:noAutofit/>
            </a:bodyPr>
            <a:lstStyle/>
            <a:p>
              <a:pPr marL="0" marR="0" lvl="0" indent="0" algn="ctr" rtl="0">
                <a:lnSpc>
                  <a:spcPct val="100000"/>
                </a:lnSpc>
                <a:spcBef>
                  <a:spcPts val="0"/>
                </a:spcBef>
                <a:spcAft>
                  <a:spcPts val="0"/>
                </a:spcAft>
                <a:buNone/>
              </a:pPr>
              <a:endParaRPr sz="2399">
                <a:solidFill>
                  <a:schemeClr val="dk1"/>
                </a:solidFill>
                <a:latin typeface="Lato"/>
                <a:ea typeface="Lato"/>
                <a:cs typeface="Lato"/>
                <a:sym typeface="Lato"/>
              </a:endParaRPr>
            </a:p>
          </p:txBody>
        </p:sp>
        <p:sp>
          <p:nvSpPr>
            <p:cNvPr id="52" name="Google Shape;52;p2"/>
            <p:cNvSpPr/>
            <p:nvPr/>
          </p:nvSpPr>
          <p:spPr>
            <a:xfrm>
              <a:off x="24713058" y="4642313"/>
              <a:ext cx="710400" cy="2110200"/>
            </a:xfrm>
            <a:prstGeom prst="rect">
              <a:avLst/>
            </a:prstGeom>
            <a:solidFill>
              <a:srgbClr val="174890"/>
            </a:solidFill>
            <a:ln>
              <a:noFill/>
            </a:ln>
          </p:spPr>
          <p:txBody>
            <a:bodyPr spcFirstLastPara="1" wrap="square" lIns="101550" tIns="101550" rIns="101550" bIns="101550" anchor="ctr" anchorCtr="0">
              <a:noAutofit/>
            </a:bodyPr>
            <a:lstStyle/>
            <a:p>
              <a:pPr marL="0" marR="0" lvl="0" indent="0" algn="ctr" rtl="0">
                <a:lnSpc>
                  <a:spcPct val="100000"/>
                </a:lnSpc>
                <a:spcBef>
                  <a:spcPts val="0"/>
                </a:spcBef>
                <a:spcAft>
                  <a:spcPts val="0"/>
                </a:spcAft>
                <a:buNone/>
              </a:pPr>
              <a:endParaRPr sz="2399">
                <a:solidFill>
                  <a:schemeClr val="dk1"/>
                </a:solidFill>
                <a:latin typeface="Lato"/>
                <a:ea typeface="Lato"/>
                <a:cs typeface="Lato"/>
                <a:sym typeface="Lato"/>
              </a:endParaRPr>
            </a:p>
          </p:txBody>
        </p:sp>
        <p:sp>
          <p:nvSpPr>
            <p:cNvPr id="53" name="Google Shape;53;p2"/>
            <p:cNvSpPr/>
            <p:nvPr/>
          </p:nvSpPr>
          <p:spPr>
            <a:xfrm>
              <a:off x="24713058" y="2321157"/>
              <a:ext cx="710400" cy="2110200"/>
            </a:xfrm>
            <a:prstGeom prst="rect">
              <a:avLst/>
            </a:prstGeom>
            <a:solidFill>
              <a:srgbClr val="1E243F"/>
            </a:solidFill>
            <a:ln>
              <a:noFill/>
            </a:ln>
          </p:spPr>
          <p:txBody>
            <a:bodyPr spcFirstLastPara="1" wrap="square" lIns="101550" tIns="101550" rIns="101550" bIns="101550" anchor="ctr" anchorCtr="0">
              <a:noAutofit/>
            </a:bodyPr>
            <a:lstStyle/>
            <a:p>
              <a:pPr marL="0" marR="0" lvl="0" indent="0" algn="ctr" rtl="0">
                <a:lnSpc>
                  <a:spcPct val="100000"/>
                </a:lnSpc>
                <a:spcBef>
                  <a:spcPts val="0"/>
                </a:spcBef>
                <a:spcAft>
                  <a:spcPts val="0"/>
                </a:spcAft>
                <a:buNone/>
              </a:pPr>
              <a:endParaRPr sz="2399">
                <a:solidFill>
                  <a:schemeClr val="dk1"/>
                </a:solidFill>
                <a:latin typeface="Lato"/>
                <a:ea typeface="Lato"/>
                <a:cs typeface="Lato"/>
                <a:sym typeface="Lato"/>
              </a:endParaRPr>
            </a:p>
          </p:txBody>
        </p:sp>
        <p:sp>
          <p:nvSpPr>
            <p:cNvPr id="54" name="Google Shape;54;p2"/>
            <p:cNvSpPr/>
            <p:nvPr/>
          </p:nvSpPr>
          <p:spPr>
            <a:xfrm flipH="1">
              <a:off x="25806009" y="3461073"/>
              <a:ext cx="273000" cy="1554000"/>
            </a:xfrm>
            <a:prstGeom prst="rect">
              <a:avLst/>
            </a:prstGeom>
            <a:solidFill>
              <a:srgbClr val="F89844"/>
            </a:solidFill>
            <a:ln>
              <a:noFill/>
            </a:ln>
          </p:spPr>
          <p:txBody>
            <a:bodyPr spcFirstLastPara="1" wrap="square" lIns="101550" tIns="101550" rIns="101550" bIns="101550" anchor="ctr" anchorCtr="0">
              <a:noAutofit/>
            </a:bodyPr>
            <a:lstStyle/>
            <a:p>
              <a:pPr marL="0" marR="0" lvl="0" indent="0" algn="ctr" rtl="0">
                <a:lnSpc>
                  <a:spcPct val="100000"/>
                </a:lnSpc>
                <a:spcBef>
                  <a:spcPts val="0"/>
                </a:spcBef>
                <a:spcAft>
                  <a:spcPts val="0"/>
                </a:spcAft>
                <a:buNone/>
              </a:pPr>
              <a:endParaRPr sz="2399">
                <a:solidFill>
                  <a:schemeClr val="dk1"/>
                </a:solidFill>
                <a:latin typeface="Lato"/>
                <a:ea typeface="Lato"/>
                <a:cs typeface="Lato"/>
                <a:sym typeface="Lato"/>
              </a:endParaRPr>
            </a:p>
          </p:txBody>
        </p:sp>
        <p:sp>
          <p:nvSpPr>
            <p:cNvPr id="55" name="Google Shape;55;p2"/>
            <p:cNvSpPr/>
            <p:nvPr/>
          </p:nvSpPr>
          <p:spPr>
            <a:xfrm flipH="1">
              <a:off x="25806009" y="5191609"/>
              <a:ext cx="273000" cy="1554000"/>
            </a:xfrm>
            <a:prstGeom prst="rect">
              <a:avLst/>
            </a:prstGeom>
            <a:solidFill>
              <a:srgbClr val="F9AA69"/>
            </a:solidFill>
            <a:ln>
              <a:noFill/>
            </a:ln>
          </p:spPr>
          <p:txBody>
            <a:bodyPr spcFirstLastPara="1" wrap="square" lIns="101550" tIns="101550" rIns="101550" bIns="101550" anchor="ctr" anchorCtr="0">
              <a:noAutofit/>
            </a:bodyPr>
            <a:lstStyle/>
            <a:p>
              <a:pPr marL="0" marR="0" lvl="0" indent="0" algn="ctr" rtl="0">
                <a:lnSpc>
                  <a:spcPct val="100000"/>
                </a:lnSpc>
                <a:spcBef>
                  <a:spcPts val="0"/>
                </a:spcBef>
                <a:spcAft>
                  <a:spcPts val="0"/>
                </a:spcAft>
                <a:buNone/>
              </a:pPr>
              <a:endParaRPr sz="2399">
                <a:solidFill>
                  <a:schemeClr val="dk1"/>
                </a:solidFill>
                <a:latin typeface="Lato"/>
                <a:ea typeface="Lato"/>
                <a:cs typeface="Lato"/>
                <a:sym typeface="Lato"/>
              </a:endParaRPr>
            </a:p>
          </p:txBody>
        </p:sp>
        <p:sp>
          <p:nvSpPr>
            <p:cNvPr id="56" name="Google Shape;56;p2"/>
            <p:cNvSpPr/>
            <p:nvPr/>
          </p:nvSpPr>
          <p:spPr>
            <a:xfrm flipH="1">
              <a:off x="25806009" y="1"/>
              <a:ext cx="273000" cy="1554000"/>
            </a:xfrm>
            <a:prstGeom prst="rect">
              <a:avLst/>
            </a:prstGeom>
            <a:solidFill>
              <a:srgbClr val="E56612"/>
            </a:solidFill>
            <a:ln>
              <a:noFill/>
            </a:ln>
          </p:spPr>
          <p:txBody>
            <a:bodyPr spcFirstLastPara="1" wrap="square" lIns="101550" tIns="101550" rIns="101550" bIns="101550" anchor="ctr" anchorCtr="0">
              <a:noAutofit/>
            </a:bodyPr>
            <a:lstStyle/>
            <a:p>
              <a:pPr marL="0" marR="0" lvl="0" indent="0" algn="ctr" rtl="0">
                <a:lnSpc>
                  <a:spcPct val="100000"/>
                </a:lnSpc>
                <a:spcBef>
                  <a:spcPts val="0"/>
                </a:spcBef>
                <a:spcAft>
                  <a:spcPts val="0"/>
                </a:spcAft>
                <a:buNone/>
              </a:pPr>
              <a:endParaRPr sz="2399">
                <a:solidFill>
                  <a:schemeClr val="dk1"/>
                </a:solidFill>
                <a:latin typeface="Lato"/>
                <a:ea typeface="Lato"/>
                <a:cs typeface="Lato"/>
                <a:sym typeface="Lato"/>
              </a:endParaRPr>
            </a:p>
          </p:txBody>
        </p:sp>
        <p:sp>
          <p:nvSpPr>
            <p:cNvPr id="57" name="Google Shape;57;p2"/>
            <p:cNvSpPr/>
            <p:nvPr/>
          </p:nvSpPr>
          <p:spPr>
            <a:xfrm flipH="1">
              <a:off x="25806009" y="1730537"/>
              <a:ext cx="273000" cy="1554000"/>
            </a:xfrm>
            <a:prstGeom prst="rect">
              <a:avLst/>
            </a:prstGeom>
            <a:solidFill>
              <a:srgbClr val="F68020"/>
            </a:solidFill>
            <a:ln>
              <a:noFill/>
            </a:ln>
          </p:spPr>
          <p:txBody>
            <a:bodyPr spcFirstLastPara="1" wrap="square" lIns="101550" tIns="101550" rIns="101550" bIns="101550" anchor="ctr" anchorCtr="0">
              <a:noAutofit/>
            </a:bodyPr>
            <a:lstStyle/>
            <a:p>
              <a:pPr marL="0" marR="0" lvl="0" indent="0" algn="ctr" rtl="0">
                <a:lnSpc>
                  <a:spcPct val="100000"/>
                </a:lnSpc>
                <a:spcBef>
                  <a:spcPts val="0"/>
                </a:spcBef>
                <a:spcAft>
                  <a:spcPts val="0"/>
                </a:spcAft>
                <a:buNone/>
              </a:pPr>
              <a:endParaRPr sz="2399">
                <a:solidFill>
                  <a:schemeClr val="dk1"/>
                </a:solidFill>
                <a:latin typeface="Lato"/>
                <a:ea typeface="Lato"/>
                <a:cs typeface="Lato"/>
                <a:sym typeface="Lato"/>
              </a:endParaRPr>
            </a:p>
          </p:txBody>
        </p:sp>
        <p:sp>
          <p:nvSpPr>
            <p:cNvPr id="58" name="Google Shape;58;p2"/>
            <p:cNvSpPr/>
            <p:nvPr/>
          </p:nvSpPr>
          <p:spPr>
            <a:xfrm flipH="1">
              <a:off x="26496316" y="10431341"/>
              <a:ext cx="273000" cy="1554000"/>
            </a:xfrm>
            <a:prstGeom prst="rect">
              <a:avLst/>
            </a:prstGeom>
            <a:solidFill>
              <a:srgbClr val="3DC3A2"/>
            </a:solidFill>
            <a:ln>
              <a:noFill/>
            </a:ln>
          </p:spPr>
          <p:txBody>
            <a:bodyPr spcFirstLastPara="1" wrap="square" lIns="101550" tIns="101550" rIns="101550" bIns="101550" anchor="ctr" anchorCtr="0">
              <a:noAutofit/>
            </a:bodyPr>
            <a:lstStyle/>
            <a:p>
              <a:pPr marL="0" marR="0" lvl="0" indent="0" algn="ctr" rtl="0">
                <a:lnSpc>
                  <a:spcPct val="100000"/>
                </a:lnSpc>
                <a:spcBef>
                  <a:spcPts val="0"/>
                </a:spcBef>
                <a:spcAft>
                  <a:spcPts val="0"/>
                </a:spcAft>
                <a:buNone/>
              </a:pPr>
              <a:endParaRPr sz="2399">
                <a:solidFill>
                  <a:srgbClr val="007668"/>
                </a:solidFill>
                <a:latin typeface="Lato"/>
                <a:ea typeface="Lato"/>
                <a:cs typeface="Lato"/>
                <a:sym typeface="Lato"/>
              </a:endParaRPr>
            </a:p>
          </p:txBody>
        </p:sp>
        <p:sp>
          <p:nvSpPr>
            <p:cNvPr id="59" name="Google Shape;59;p2"/>
            <p:cNvSpPr/>
            <p:nvPr/>
          </p:nvSpPr>
          <p:spPr>
            <a:xfrm flipH="1">
              <a:off x="26496316" y="12161875"/>
              <a:ext cx="273000" cy="1554000"/>
            </a:xfrm>
            <a:prstGeom prst="rect">
              <a:avLst/>
            </a:prstGeom>
            <a:solidFill>
              <a:srgbClr val="4BE9CC"/>
            </a:solidFill>
            <a:ln>
              <a:noFill/>
            </a:ln>
          </p:spPr>
          <p:txBody>
            <a:bodyPr spcFirstLastPara="1" wrap="square" lIns="101550" tIns="101550" rIns="101550" bIns="101550" anchor="ctr" anchorCtr="0">
              <a:noAutofit/>
            </a:bodyPr>
            <a:lstStyle/>
            <a:p>
              <a:pPr marL="0" marR="0" lvl="0" indent="0" algn="ctr" rtl="0">
                <a:lnSpc>
                  <a:spcPct val="100000"/>
                </a:lnSpc>
                <a:spcBef>
                  <a:spcPts val="0"/>
                </a:spcBef>
                <a:spcAft>
                  <a:spcPts val="0"/>
                </a:spcAft>
                <a:buNone/>
              </a:pPr>
              <a:endParaRPr sz="2399">
                <a:solidFill>
                  <a:srgbClr val="007668"/>
                </a:solidFill>
                <a:latin typeface="Lato"/>
                <a:ea typeface="Lato"/>
                <a:cs typeface="Lato"/>
                <a:sym typeface="Lato"/>
              </a:endParaRPr>
            </a:p>
          </p:txBody>
        </p:sp>
        <p:sp>
          <p:nvSpPr>
            <p:cNvPr id="60" name="Google Shape;60;p2"/>
            <p:cNvSpPr/>
            <p:nvPr/>
          </p:nvSpPr>
          <p:spPr>
            <a:xfrm>
              <a:off x="26500997" y="6922145"/>
              <a:ext cx="263400" cy="1578300"/>
            </a:xfrm>
            <a:prstGeom prst="rect">
              <a:avLst/>
            </a:prstGeom>
            <a:solidFill>
              <a:srgbClr val="227766"/>
            </a:solidFill>
            <a:ln>
              <a:noFill/>
            </a:ln>
          </p:spPr>
          <p:txBody>
            <a:bodyPr spcFirstLastPara="1" wrap="square" lIns="101550" tIns="101550" rIns="101550" bIns="101550" anchor="ctr" anchorCtr="0">
              <a:noAutofit/>
            </a:bodyPr>
            <a:lstStyle/>
            <a:p>
              <a:pPr marL="0" marR="0" lvl="0" indent="0" algn="ctr" rtl="0">
                <a:lnSpc>
                  <a:spcPct val="100000"/>
                </a:lnSpc>
                <a:spcBef>
                  <a:spcPts val="0"/>
                </a:spcBef>
                <a:spcAft>
                  <a:spcPts val="0"/>
                </a:spcAft>
                <a:buNone/>
              </a:pPr>
              <a:endParaRPr sz="2399">
                <a:solidFill>
                  <a:schemeClr val="dk1"/>
                </a:solidFill>
                <a:latin typeface="Lato"/>
                <a:ea typeface="Lato"/>
                <a:cs typeface="Lato"/>
                <a:sym typeface="Lato"/>
              </a:endParaRPr>
            </a:p>
          </p:txBody>
        </p:sp>
        <p:sp>
          <p:nvSpPr>
            <p:cNvPr id="61" name="Google Shape;61;p2"/>
            <p:cNvSpPr/>
            <p:nvPr/>
          </p:nvSpPr>
          <p:spPr>
            <a:xfrm>
              <a:off x="26496184" y="8676743"/>
              <a:ext cx="273000" cy="1578300"/>
            </a:xfrm>
            <a:prstGeom prst="rect">
              <a:avLst/>
            </a:prstGeom>
            <a:solidFill>
              <a:srgbClr val="2B8F7B"/>
            </a:solidFill>
            <a:ln>
              <a:noFill/>
            </a:ln>
          </p:spPr>
          <p:txBody>
            <a:bodyPr spcFirstLastPara="1" wrap="square" lIns="101550" tIns="101550" rIns="101550" bIns="101550" anchor="ctr" anchorCtr="0">
              <a:noAutofit/>
            </a:bodyPr>
            <a:lstStyle/>
            <a:p>
              <a:pPr marL="0" marR="0" lvl="0" indent="0" algn="ctr" rtl="0">
                <a:lnSpc>
                  <a:spcPct val="100000"/>
                </a:lnSpc>
                <a:spcBef>
                  <a:spcPts val="0"/>
                </a:spcBef>
                <a:spcAft>
                  <a:spcPts val="0"/>
                </a:spcAft>
                <a:buNone/>
              </a:pPr>
              <a:endParaRPr sz="2399">
                <a:solidFill>
                  <a:schemeClr val="dk1"/>
                </a:solidFill>
                <a:latin typeface="Lato"/>
                <a:ea typeface="Lato"/>
                <a:cs typeface="Lato"/>
                <a:sym typeface="Lato"/>
              </a:endParaRPr>
            </a:p>
          </p:txBody>
        </p:sp>
        <p:sp>
          <p:nvSpPr>
            <p:cNvPr id="62" name="Google Shape;62;p2"/>
            <p:cNvSpPr/>
            <p:nvPr/>
          </p:nvSpPr>
          <p:spPr>
            <a:xfrm flipH="1">
              <a:off x="26496316" y="3461073"/>
              <a:ext cx="273000" cy="1554000"/>
            </a:xfrm>
            <a:prstGeom prst="rect">
              <a:avLst/>
            </a:prstGeom>
            <a:solidFill>
              <a:srgbClr val="2F80F0"/>
            </a:solidFill>
            <a:ln>
              <a:noFill/>
            </a:ln>
          </p:spPr>
          <p:txBody>
            <a:bodyPr spcFirstLastPara="1" wrap="square" lIns="101550" tIns="101550" rIns="101550" bIns="101550" anchor="ctr" anchorCtr="0">
              <a:noAutofit/>
            </a:bodyPr>
            <a:lstStyle/>
            <a:p>
              <a:pPr marL="0" marR="0" lvl="0" indent="0" algn="ctr" rtl="0">
                <a:lnSpc>
                  <a:spcPct val="100000"/>
                </a:lnSpc>
                <a:spcBef>
                  <a:spcPts val="0"/>
                </a:spcBef>
                <a:spcAft>
                  <a:spcPts val="0"/>
                </a:spcAft>
                <a:buNone/>
              </a:pPr>
              <a:endParaRPr sz="2399">
                <a:solidFill>
                  <a:schemeClr val="dk1"/>
                </a:solidFill>
                <a:latin typeface="Lato"/>
                <a:ea typeface="Lato"/>
                <a:cs typeface="Lato"/>
                <a:sym typeface="Lato"/>
              </a:endParaRPr>
            </a:p>
          </p:txBody>
        </p:sp>
        <p:sp>
          <p:nvSpPr>
            <p:cNvPr id="63" name="Google Shape;63;p2"/>
            <p:cNvSpPr/>
            <p:nvPr/>
          </p:nvSpPr>
          <p:spPr>
            <a:xfrm flipH="1">
              <a:off x="26496316" y="5191609"/>
              <a:ext cx="273000" cy="1554000"/>
            </a:xfrm>
            <a:prstGeom prst="rect">
              <a:avLst/>
            </a:prstGeom>
            <a:solidFill>
              <a:srgbClr val="3CA0FF"/>
            </a:solidFill>
            <a:ln>
              <a:noFill/>
            </a:ln>
          </p:spPr>
          <p:txBody>
            <a:bodyPr spcFirstLastPara="1" wrap="square" lIns="101550" tIns="101550" rIns="101550" bIns="101550" anchor="ctr" anchorCtr="0">
              <a:noAutofit/>
            </a:bodyPr>
            <a:lstStyle/>
            <a:p>
              <a:pPr marL="0" marR="0" lvl="0" indent="0" algn="ctr" rtl="0">
                <a:lnSpc>
                  <a:spcPct val="100000"/>
                </a:lnSpc>
                <a:spcBef>
                  <a:spcPts val="0"/>
                </a:spcBef>
                <a:spcAft>
                  <a:spcPts val="0"/>
                </a:spcAft>
                <a:buNone/>
              </a:pPr>
              <a:endParaRPr sz="2399">
                <a:solidFill>
                  <a:schemeClr val="dk1"/>
                </a:solidFill>
                <a:latin typeface="Lato"/>
                <a:ea typeface="Lato"/>
                <a:cs typeface="Lato"/>
                <a:sym typeface="Lato"/>
              </a:endParaRPr>
            </a:p>
          </p:txBody>
        </p:sp>
        <p:sp>
          <p:nvSpPr>
            <p:cNvPr id="64" name="Google Shape;64;p2"/>
            <p:cNvSpPr/>
            <p:nvPr/>
          </p:nvSpPr>
          <p:spPr>
            <a:xfrm flipH="1">
              <a:off x="26496316" y="1"/>
              <a:ext cx="273000" cy="1554000"/>
            </a:xfrm>
            <a:prstGeom prst="rect">
              <a:avLst/>
            </a:prstGeom>
            <a:solidFill>
              <a:srgbClr val="174890"/>
            </a:solidFill>
            <a:ln>
              <a:noFill/>
            </a:ln>
          </p:spPr>
          <p:txBody>
            <a:bodyPr spcFirstLastPara="1" wrap="square" lIns="101550" tIns="101550" rIns="101550" bIns="101550" anchor="ctr" anchorCtr="0">
              <a:noAutofit/>
            </a:bodyPr>
            <a:lstStyle/>
            <a:p>
              <a:pPr marL="0" marR="0" lvl="0" indent="0" algn="ctr" rtl="0">
                <a:lnSpc>
                  <a:spcPct val="100000"/>
                </a:lnSpc>
                <a:spcBef>
                  <a:spcPts val="0"/>
                </a:spcBef>
                <a:spcAft>
                  <a:spcPts val="0"/>
                </a:spcAft>
                <a:buNone/>
              </a:pPr>
              <a:endParaRPr sz="2399">
                <a:solidFill>
                  <a:schemeClr val="dk1"/>
                </a:solidFill>
                <a:latin typeface="Lato"/>
                <a:ea typeface="Lato"/>
                <a:cs typeface="Lato"/>
                <a:sym typeface="Lato"/>
              </a:endParaRPr>
            </a:p>
          </p:txBody>
        </p:sp>
        <p:sp>
          <p:nvSpPr>
            <p:cNvPr id="65" name="Google Shape;65;p2"/>
            <p:cNvSpPr/>
            <p:nvPr/>
          </p:nvSpPr>
          <p:spPr>
            <a:xfrm flipH="1">
              <a:off x="26496316" y="1730537"/>
              <a:ext cx="273000" cy="1554000"/>
            </a:xfrm>
            <a:prstGeom prst="rect">
              <a:avLst/>
            </a:prstGeom>
            <a:solidFill>
              <a:srgbClr val="2361C1"/>
            </a:solidFill>
            <a:ln>
              <a:noFill/>
            </a:ln>
          </p:spPr>
          <p:txBody>
            <a:bodyPr spcFirstLastPara="1" wrap="square" lIns="101550" tIns="101550" rIns="101550" bIns="101550" anchor="ctr" anchorCtr="0">
              <a:noAutofit/>
            </a:bodyPr>
            <a:lstStyle/>
            <a:p>
              <a:pPr marL="0" marR="0" lvl="0" indent="0" algn="ctr" rtl="0">
                <a:lnSpc>
                  <a:spcPct val="100000"/>
                </a:lnSpc>
                <a:spcBef>
                  <a:spcPts val="0"/>
                </a:spcBef>
                <a:spcAft>
                  <a:spcPts val="0"/>
                </a:spcAft>
                <a:buNone/>
              </a:pPr>
              <a:endParaRPr sz="2399">
                <a:solidFill>
                  <a:schemeClr val="dk1"/>
                </a:solidFill>
                <a:latin typeface="Lato"/>
                <a:ea typeface="Lato"/>
                <a:cs typeface="Lato"/>
                <a:sym typeface="Lato"/>
              </a:endParaRPr>
            </a:p>
          </p:txBody>
        </p:sp>
      </p:grpSp>
      <p:sp>
        <p:nvSpPr>
          <p:cNvPr id="66" name="Google Shape;66;p2"/>
          <p:cNvSpPr txBox="1">
            <a:spLocks noGrp="1"/>
          </p:cNvSpPr>
          <p:nvPr>
            <p:ph type="subTitle" idx="2"/>
          </p:nvPr>
        </p:nvSpPr>
        <p:spPr>
          <a:xfrm>
            <a:off x="5199379" y="4054641"/>
            <a:ext cx="3730234" cy="390600"/>
          </a:xfrm>
          <a:prstGeom prst="rect">
            <a:avLst/>
          </a:prstGeom>
        </p:spPr>
        <p:txBody>
          <a:bodyPr spcFirstLastPara="1" wrap="square" lIns="0" tIns="45700" rIns="91425" bIns="45700" anchor="ctr" anchorCtr="0"/>
          <a:lstStyle>
            <a:lvl1pPr lvl="0" algn="r" rtl="0">
              <a:spcBef>
                <a:spcPts val="0"/>
              </a:spcBef>
              <a:spcAft>
                <a:spcPts val="0"/>
              </a:spcAft>
              <a:buNone/>
              <a:defRPr sz="1650" b="1"/>
            </a:lvl1pPr>
            <a:lvl2pPr lvl="1" rtl="0">
              <a:spcBef>
                <a:spcPts val="975"/>
              </a:spcBef>
              <a:spcAft>
                <a:spcPts val="0"/>
              </a:spcAft>
              <a:buNone/>
              <a:defRPr/>
            </a:lvl2pPr>
            <a:lvl3pPr lvl="2" rtl="0">
              <a:spcBef>
                <a:spcPts val="975"/>
              </a:spcBef>
              <a:spcAft>
                <a:spcPts val="0"/>
              </a:spcAft>
              <a:buNone/>
              <a:defRPr/>
            </a:lvl3pPr>
            <a:lvl4pPr lvl="3" rtl="0">
              <a:spcBef>
                <a:spcPts val="975"/>
              </a:spcBef>
              <a:spcAft>
                <a:spcPts val="0"/>
              </a:spcAft>
              <a:buNone/>
              <a:defRPr/>
            </a:lvl4pPr>
            <a:lvl5pPr lvl="4" rtl="0">
              <a:spcBef>
                <a:spcPts val="975"/>
              </a:spcBef>
              <a:spcAft>
                <a:spcPts val="0"/>
              </a:spcAft>
              <a:buNone/>
              <a:defRPr/>
            </a:lvl5pPr>
            <a:lvl6pPr lvl="5" rtl="0">
              <a:spcBef>
                <a:spcPts val="975"/>
              </a:spcBef>
              <a:spcAft>
                <a:spcPts val="0"/>
              </a:spcAft>
              <a:buNone/>
              <a:defRPr/>
            </a:lvl6pPr>
            <a:lvl7pPr lvl="6" rtl="0">
              <a:spcBef>
                <a:spcPts val="975"/>
              </a:spcBef>
              <a:spcAft>
                <a:spcPts val="0"/>
              </a:spcAft>
              <a:buNone/>
              <a:defRPr/>
            </a:lvl7pPr>
            <a:lvl8pPr lvl="7" rtl="0">
              <a:spcBef>
                <a:spcPts val="975"/>
              </a:spcBef>
              <a:spcAft>
                <a:spcPts val="0"/>
              </a:spcAft>
              <a:buNone/>
              <a:defRPr/>
            </a:lvl8pPr>
            <a:lvl9pPr lvl="8" rtl="0">
              <a:spcBef>
                <a:spcPts val="975"/>
              </a:spcBef>
              <a:spcAft>
                <a:spcPts val="600"/>
              </a:spcAft>
              <a:buNone/>
              <a:defRPr/>
            </a:lvl9pPr>
          </a:lstStyle>
          <a:p>
            <a:endParaRPr/>
          </a:p>
        </p:txBody>
      </p:sp>
      <p:sp>
        <p:nvSpPr>
          <p:cNvPr id="67" name="Google Shape;67;p2"/>
          <p:cNvSpPr txBox="1">
            <a:spLocks noGrp="1"/>
          </p:cNvSpPr>
          <p:nvPr>
            <p:ph type="subTitle" idx="3"/>
          </p:nvPr>
        </p:nvSpPr>
        <p:spPr>
          <a:xfrm>
            <a:off x="5191868" y="4446712"/>
            <a:ext cx="3741712" cy="383063"/>
          </a:xfrm>
          <a:prstGeom prst="rect">
            <a:avLst/>
          </a:prstGeom>
        </p:spPr>
        <p:txBody>
          <a:bodyPr spcFirstLastPara="1" wrap="square" lIns="0" tIns="45700" rIns="91425" bIns="45700" anchor="ctr" anchorCtr="0"/>
          <a:lstStyle>
            <a:lvl1pPr lvl="0" algn="r" rtl="0">
              <a:spcBef>
                <a:spcPts val="0"/>
              </a:spcBef>
              <a:spcAft>
                <a:spcPts val="0"/>
              </a:spcAft>
              <a:buNone/>
              <a:defRPr sz="1350">
                <a:latin typeface="Lato Light"/>
                <a:ea typeface="Lato Light"/>
                <a:cs typeface="Lato Light"/>
                <a:sym typeface="Lato Light"/>
              </a:defRPr>
            </a:lvl1pPr>
            <a:lvl2pPr lvl="1" rtl="0">
              <a:spcBef>
                <a:spcPts val="975"/>
              </a:spcBef>
              <a:spcAft>
                <a:spcPts val="0"/>
              </a:spcAft>
              <a:buNone/>
              <a:defRPr/>
            </a:lvl2pPr>
            <a:lvl3pPr lvl="2" rtl="0">
              <a:spcBef>
                <a:spcPts val="975"/>
              </a:spcBef>
              <a:spcAft>
                <a:spcPts val="0"/>
              </a:spcAft>
              <a:buNone/>
              <a:defRPr/>
            </a:lvl3pPr>
            <a:lvl4pPr lvl="3" rtl="0">
              <a:spcBef>
                <a:spcPts val="975"/>
              </a:spcBef>
              <a:spcAft>
                <a:spcPts val="0"/>
              </a:spcAft>
              <a:buNone/>
              <a:defRPr/>
            </a:lvl4pPr>
            <a:lvl5pPr lvl="4" rtl="0">
              <a:spcBef>
                <a:spcPts val="975"/>
              </a:spcBef>
              <a:spcAft>
                <a:spcPts val="0"/>
              </a:spcAft>
              <a:buNone/>
              <a:defRPr/>
            </a:lvl5pPr>
            <a:lvl6pPr lvl="5" rtl="0">
              <a:spcBef>
                <a:spcPts val="975"/>
              </a:spcBef>
              <a:spcAft>
                <a:spcPts val="0"/>
              </a:spcAft>
              <a:buNone/>
              <a:defRPr/>
            </a:lvl6pPr>
            <a:lvl7pPr lvl="6" rtl="0">
              <a:spcBef>
                <a:spcPts val="975"/>
              </a:spcBef>
              <a:spcAft>
                <a:spcPts val="0"/>
              </a:spcAft>
              <a:buNone/>
              <a:defRPr/>
            </a:lvl7pPr>
            <a:lvl8pPr lvl="7" rtl="0">
              <a:spcBef>
                <a:spcPts val="975"/>
              </a:spcBef>
              <a:spcAft>
                <a:spcPts val="0"/>
              </a:spcAft>
              <a:buNone/>
              <a:defRPr/>
            </a:lvl8pPr>
            <a:lvl9pPr lvl="8" rtl="0">
              <a:spcBef>
                <a:spcPts val="975"/>
              </a:spcBef>
              <a:spcAft>
                <a:spcPts val="600"/>
              </a:spcAft>
              <a:buNone/>
              <a:defRPr/>
            </a:lvl9pPr>
          </a:lstStyle>
          <a:p>
            <a:endParaRPr/>
          </a:p>
        </p:txBody>
      </p:sp>
    </p:spTree>
    <p:extLst>
      <p:ext uri="{BB962C8B-B14F-4D97-AF65-F5344CB8AC3E}">
        <p14:creationId xmlns:p14="http://schemas.microsoft.com/office/powerpoint/2010/main" val="302123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07 - Heading + Text 1 Column 1">
  <p:cSld name="07 - Heading + Text 1 Column 1">
    <p:spTree>
      <p:nvGrpSpPr>
        <p:cNvPr id="1" name="Shape 400"/>
        <p:cNvGrpSpPr/>
        <p:nvPr/>
      </p:nvGrpSpPr>
      <p:grpSpPr>
        <a:xfrm>
          <a:off x="0" y="0"/>
          <a:ext cx="0" cy="0"/>
          <a:chOff x="0" y="0"/>
          <a:chExt cx="0" cy="0"/>
        </a:xfrm>
      </p:grpSpPr>
      <p:sp>
        <p:nvSpPr>
          <p:cNvPr id="401" name="Google Shape;401;p19"/>
          <p:cNvSpPr txBox="1">
            <a:spLocks noGrp="1"/>
          </p:cNvSpPr>
          <p:nvPr>
            <p:ph type="body" idx="1"/>
          </p:nvPr>
        </p:nvSpPr>
        <p:spPr>
          <a:xfrm>
            <a:off x="240091" y="1371600"/>
            <a:ext cx="8767721" cy="333563"/>
          </a:xfrm>
          <a:prstGeom prst="rect">
            <a:avLst/>
          </a:prstGeom>
          <a:noFill/>
          <a:ln>
            <a:noFill/>
          </a:ln>
        </p:spPr>
        <p:txBody>
          <a:bodyPr spcFirstLastPara="1" wrap="square" lIns="0" tIns="45700" rIns="91425" bIns="45700" anchor="t" anchorCtr="0"/>
          <a:lstStyle>
            <a:lvl1pPr marL="171450" marR="0" lvl="0" indent="-85725" rtl="0">
              <a:lnSpc>
                <a:spcPct val="90000"/>
              </a:lnSpc>
              <a:spcBef>
                <a:spcPts val="0"/>
              </a:spcBef>
              <a:spcAft>
                <a:spcPts val="0"/>
              </a:spcAft>
              <a:buClr>
                <a:srgbClr val="174890"/>
              </a:buClr>
              <a:buSzPts val="5400"/>
              <a:buFont typeface="Arial"/>
              <a:buNone/>
              <a:defRPr sz="2025" b="0" i="0" u="none" strike="noStrike" cap="none">
                <a:solidFill>
                  <a:srgbClr val="174890"/>
                </a:solidFill>
                <a:latin typeface="Lato"/>
                <a:ea typeface="Lato"/>
                <a:cs typeface="Lato"/>
                <a:sym typeface="Lato"/>
              </a:defRPr>
            </a:lvl1pPr>
            <a:lvl2pPr marL="342900" marR="0" lvl="1" indent="-85725" rtl="0">
              <a:lnSpc>
                <a:spcPct val="90000"/>
              </a:lnSpc>
              <a:spcBef>
                <a:spcPts val="600"/>
              </a:spcBef>
              <a:spcAft>
                <a:spcPts val="0"/>
              </a:spcAft>
              <a:buClr>
                <a:schemeClr val="dk1"/>
              </a:buClr>
              <a:buSzPts val="3800"/>
              <a:buFont typeface="Arial"/>
              <a:buNone/>
              <a:defRPr sz="1425" b="0" i="0" u="none" strike="noStrike" cap="none">
                <a:solidFill>
                  <a:schemeClr val="dk1"/>
                </a:solidFill>
                <a:latin typeface="Lato Light"/>
                <a:ea typeface="Lato Light"/>
                <a:cs typeface="Lato Light"/>
                <a:sym typeface="Lato Light"/>
              </a:defRPr>
            </a:lvl2pPr>
            <a:lvl3pPr marL="514350" marR="0" lvl="2" indent="-142399" algn="l" rtl="0">
              <a:lnSpc>
                <a:spcPct val="90000"/>
              </a:lnSpc>
              <a:spcBef>
                <a:spcPts val="375"/>
              </a:spcBef>
              <a:spcAft>
                <a:spcPts val="0"/>
              </a:spcAft>
              <a:buClr>
                <a:srgbClr val="F5801F"/>
              </a:buClr>
              <a:buSzPts val="2380"/>
              <a:buFont typeface="Noto Sans Symbols"/>
              <a:buChar char="▶"/>
              <a:defRPr sz="1275" b="0" i="0" u="none" strike="noStrike" cap="none">
                <a:solidFill>
                  <a:schemeClr val="dk1"/>
                </a:solidFill>
                <a:latin typeface="Lato Light"/>
                <a:ea typeface="Lato Light"/>
                <a:cs typeface="Lato Light"/>
                <a:sym typeface="Lato Light"/>
              </a:defRPr>
            </a:lvl3pPr>
            <a:lvl4pPr marL="685800" marR="0" lvl="3" indent="-131445" algn="l" rtl="0">
              <a:lnSpc>
                <a:spcPct val="90000"/>
              </a:lnSpc>
              <a:spcBef>
                <a:spcPts val="375"/>
              </a:spcBef>
              <a:spcAft>
                <a:spcPts val="0"/>
              </a:spcAft>
              <a:buClr>
                <a:srgbClr val="F5801F"/>
              </a:buClr>
              <a:buSzPts val="1920"/>
              <a:buFont typeface="Noto Sans Symbols"/>
              <a:buChar char="▶"/>
              <a:defRPr sz="1200" b="0" i="0" u="none" strike="noStrike" cap="none">
                <a:solidFill>
                  <a:schemeClr val="dk1"/>
                </a:solidFill>
                <a:latin typeface="Lato Light"/>
                <a:ea typeface="Lato Light"/>
                <a:cs typeface="Lato Light"/>
                <a:sym typeface="Lato Light"/>
              </a:defRPr>
            </a:lvl4pPr>
            <a:lvl5pPr marL="857250" marR="0" lvl="4" indent="-85725" algn="l" rtl="0">
              <a:lnSpc>
                <a:spcPct val="90000"/>
              </a:lnSpc>
              <a:spcBef>
                <a:spcPts val="375"/>
              </a:spcBef>
              <a:spcAft>
                <a:spcPts val="0"/>
              </a:spcAft>
              <a:buClr>
                <a:schemeClr val="dk1"/>
              </a:buClr>
              <a:buSzPts val="2240"/>
              <a:buFont typeface="Lato"/>
              <a:buNone/>
              <a:defRPr sz="1050" b="0" i="0" u="none" strike="noStrike" cap="none">
                <a:solidFill>
                  <a:schemeClr val="dk1"/>
                </a:solidFill>
                <a:latin typeface="Lato"/>
                <a:ea typeface="Lato"/>
                <a:cs typeface="Lato"/>
                <a:sym typeface="Lato"/>
              </a:defRPr>
            </a:lvl5pPr>
            <a:lvl6pPr marL="1028700" marR="0" lvl="5" indent="-85725" algn="l" rtl="0">
              <a:lnSpc>
                <a:spcPct val="90000"/>
              </a:lnSpc>
              <a:spcBef>
                <a:spcPts val="375"/>
              </a:spcBef>
              <a:spcAft>
                <a:spcPts val="0"/>
              </a:spcAft>
              <a:buClr>
                <a:schemeClr val="dk1"/>
              </a:buClr>
              <a:buSzPts val="2400"/>
              <a:buFont typeface="Arial"/>
              <a:buNone/>
              <a:defRPr sz="900" b="0" i="0" u="none" strike="noStrike" cap="none">
                <a:solidFill>
                  <a:schemeClr val="dk1"/>
                </a:solidFill>
                <a:latin typeface="Lato"/>
                <a:ea typeface="Lato"/>
                <a:cs typeface="Lato"/>
                <a:sym typeface="Lato"/>
              </a:defRPr>
            </a:lvl6pPr>
            <a:lvl7pPr marL="1200150" marR="0" lvl="6" indent="-171426" algn="l" rtl="0">
              <a:lnSpc>
                <a:spcPct val="90000"/>
              </a:lnSpc>
              <a:spcBef>
                <a:spcPts val="375"/>
              </a:spcBef>
              <a:spcAft>
                <a:spcPts val="0"/>
              </a:spcAft>
              <a:buSzPts val="3599"/>
              <a:buFont typeface="Arial"/>
              <a:buChar char="•"/>
              <a:defRPr sz="1350" b="0" i="0" u="none" strike="noStrike" cap="none">
                <a:latin typeface="Lato"/>
                <a:ea typeface="Lato"/>
                <a:cs typeface="Lato"/>
                <a:sym typeface="Lato"/>
              </a:defRPr>
            </a:lvl7pPr>
            <a:lvl8pPr marL="1371600" marR="0" lvl="7" indent="-171426" algn="l" rtl="0">
              <a:lnSpc>
                <a:spcPct val="90000"/>
              </a:lnSpc>
              <a:spcBef>
                <a:spcPts val="375"/>
              </a:spcBef>
              <a:spcAft>
                <a:spcPts val="0"/>
              </a:spcAft>
              <a:buSzPts val="3599"/>
              <a:buFont typeface="Arial"/>
              <a:buChar char="•"/>
              <a:defRPr sz="1350" b="0" i="0" u="none" strike="noStrike" cap="none">
                <a:latin typeface="Lato"/>
                <a:ea typeface="Lato"/>
                <a:cs typeface="Lato"/>
                <a:sym typeface="Lato"/>
              </a:defRPr>
            </a:lvl8pPr>
            <a:lvl9pPr marL="1543050" marR="0" lvl="8" indent="-171426" algn="l" rtl="0">
              <a:lnSpc>
                <a:spcPct val="90000"/>
              </a:lnSpc>
              <a:spcBef>
                <a:spcPts val="375"/>
              </a:spcBef>
              <a:spcAft>
                <a:spcPts val="0"/>
              </a:spcAft>
              <a:buSzPts val="3599"/>
              <a:buFont typeface="Arial"/>
              <a:buChar char="•"/>
              <a:defRPr sz="1350" b="0" i="0" u="none" strike="noStrike" cap="none">
                <a:latin typeface="Lato"/>
                <a:ea typeface="Lato"/>
                <a:cs typeface="Lato"/>
                <a:sym typeface="Lato"/>
              </a:defRPr>
            </a:lvl9pPr>
          </a:lstStyle>
          <a:p>
            <a:endParaRPr/>
          </a:p>
        </p:txBody>
      </p:sp>
      <p:sp>
        <p:nvSpPr>
          <p:cNvPr id="402" name="Google Shape;402;p19"/>
          <p:cNvSpPr txBox="1">
            <a:spLocks noGrp="1"/>
          </p:cNvSpPr>
          <p:nvPr>
            <p:ph type="title"/>
          </p:nvPr>
        </p:nvSpPr>
        <p:spPr>
          <a:xfrm>
            <a:off x="218279" y="325603"/>
            <a:ext cx="8767721" cy="617175"/>
          </a:xfrm>
          <a:prstGeom prst="rect">
            <a:avLst/>
          </a:prstGeom>
          <a:noFill/>
          <a:ln>
            <a:noFill/>
          </a:ln>
        </p:spPr>
        <p:txBody>
          <a:bodyPr spcFirstLastPara="1" wrap="square" lIns="0" tIns="45700" rIns="91425" bIns="45700" anchor="ctr" anchorCtr="0"/>
          <a:lstStyle>
            <a:lvl1pPr marR="0" lvl="0" algn="l" rtl="0">
              <a:lnSpc>
                <a:spcPct val="90000"/>
              </a:lnSpc>
              <a:spcBef>
                <a:spcPts val="0"/>
              </a:spcBef>
              <a:spcAft>
                <a:spcPts val="0"/>
              </a:spcAft>
              <a:buClr>
                <a:schemeClr val="dk1"/>
              </a:buClr>
              <a:buSzPts val="6600"/>
              <a:buFont typeface="Lato Light"/>
              <a:buNone/>
              <a:defRPr sz="2475" b="0" i="0" u="none" strike="noStrike" cap="none">
                <a:solidFill>
                  <a:schemeClr val="dk1"/>
                </a:solidFill>
                <a:latin typeface="Lato Light"/>
                <a:ea typeface="Lato Light"/>
                <a:cs typeface="Lato Light"/>
                <a:sym typeface="Lato Light"/>
              </a:defRPr>
            </a:lvl1pPr>
            <a:lvl2pPr lvl="1" rtl="0">
              <a:spcBef>
                <a:spcPts val="0"/>
              </a:spcBef>
              <a:spcAft>
                <a:spcPts val="0"/>
              </a:spcAft>
              <a:buSzPts val="1400"/>
              <a:buNone/>
              <a:defRPr sz="675"/>
            </a:lvl2pPr>
            <a:lvl3pPr lvl="2" rtl="0">
              <a:spcBef>
                <a:spcPts val="0"/>
              </a:spcBef>
              <a:spcAft>
                <a:spcPts val="0"/>
              </a:spcAft>
              <a:buSzPts val="1400"/>
              <a:buNone/>
              <a:defRPr sz="675"/>
            </a:lvl3pPr>
            <a:lvl4pPr lvl="3" rtl="0">
              <a:spcBef>
                <a:spcPts val="0"/>
              </a:spcBef>
              <a:spcAft>
                <a:spcPts val="0"/>
              </a:spcAft>
              <a:buSzPts val="1400"/>
              <a:buNone/>
              <a:defRPr sz="675"/>
            </a:lvl4pPr>
            <a:lvl5pPr lvl="4" rtl="0">
              <a:spcBef>
                <a:spcPts val="0"/>
              </a:spcBef>
              <a:spcAft>
                <a:spcPts val="0"/>
              </a:spcAft>
              <a:buSzPts val="1400"/>
              <a:buNone/>
              <a:defRPr sz="675"/>
            </a:lvl5pPr>
            <a:lvl6pPr lvl="5" rtl="0">
              <a:spcBef>
                <a:spcPts val="0"/>
              </a:spcBef>
              <a:spcAft>
                <a:spcPts val="0"/>
              </a:spcAft>
              <a:buSzPts val="1400"/>
              <a:buNone/>
              <a:defRPr sz="675"/>
            </a:lvl6pPr>
            <a:lvl7pPr lvl="6" rtl="0">
              <a:spcBef>
                <a:spcPts val="0"/>
              </a:spcBef>
              <a:spcAft>
                <a:spcPts val="0"/>
              </a:spcAft>
              <a:buSzPts val="1400"/>
              <a:buNone/>
              <a:defRPr sz="675"/>
            </a:lvl7pPr>
            <a:lvl8pPr lvl="7" rtl="0">
              <a:spcBef>
                <a:spcPts val="0"/>
              </a:spcBef>
              <a:spcAft>
                <a:spcPts val="0"/>
              </a:spcAft>
              <a:buSzPts val="1400"/>
              <a:buNone/>
              <a:defRPr sz="675"/>
            </a:lvl8pPr>
            <a:lvl9pPr lvl="8" rtl="0">
              <a:spcBef>
                <a:spcPts val="0"/>
              </a:spcBef>
              <a:spcAft>
                <a:spcPts val="0"/>
              </a:spcAft>
              <a:buSzPts val="1400"/>
              <a:buNone/>
              <a:defRPr sz="675"/>
            </a:lvl9pPr>
          </a:lstStyle>
          <a:p>
            <a:endParaRPr/>
          </a:p>
        </p:txBody>
      </p:sp>
      <p:sp>
        <p:nvSpPr>
          <p:cNvPr id="403" name="Google Shape;403;p19"/>
          <p:cNvSpPr/>
          <p:nvPr/>
        </p:nvSpPr>
        <p:spPr>
          <a:xfrm>
            <a:off x="243063" y="1037492"/>
            <a:ext cx="434701" cy="17213"/>
          </a:xfrm>
          <a:prstGeom prst="rect">
            <a:avLst/>
          </a:prstGeom>
          <a:gradFill>
            <a:gsLst>
              <a:gs pos="0">
                <a:srgbClr val="006DCB"/>
              </a:gs>
              <a:gs pos="100000">
                <a:srgbClr val="00A5FC"/>
              </a:gs>
            </a:gsLst>
            <a:path path="circle">
              <a:fillToRect r="100000" b="100000"/>
            </a:path>
            <a:tileRect l="-100000" t="-100000"/>
          </a:gradFill>
          <a:ln>
            <a:noFill/>
          </a:ln>
        </p:spPr>
        <p:txBody>
          <a:bodyPr spcFirstLastPara="1" wrap="square" lIns="34284" tIns="17138" rIns="34284" bIns="17138" anchor="ctr" anchorCtr="0">
            <a:noAutofit/>
          </a:bodyPr>
          <a:lstStyle/>
          <a:p>
            <a:pPr marL="0" marR="0" lvl="0" indent="0" algn="ctr" rtl="0">
              <a:lnSpc>
                <a:spcPct val="90000"/>
              </a:lnSpc>
              <a:spcBef>
                <a:spcPts val="0"/>
              </a:spcBef>
              <a:spcAft>
                <a:spcPts val="0"/>
              </a:spcAft>
              <a:buClr>
                <a:schemeClr val="dk1"/>
              </a:buClr>
              <a:buSzPts val="100"/>
              <a:buFont typeface="Arial"/>
              <a:buNone/>
            </a:pPr>
            <a:endParaRPr sz="100" b="0" i="0">
              <a:solidFill>
                <a:srgbClr val="FFFFFF"/>
              </a:solidFill>
              <a:latin typeface="Lato"/>
              <a:ea typeface="Lato"/>
              <a:cs typeface="Lato"/>
              <a:sym typeface="Lato"/>
            </a:endParaRPr>
          </a:p>
        </p:txBody>
      </p:sp>
      <p:sp>
        <p:nvSpPr>
          <p:cNvPr id="404" name="Google Shape;404;p19"/>
          <p:cNvSpPr txBox="1">
            <a:spLocks noGrp="1"/>
          </p:cNvSpPr>
          <p:nvPr>
            <p:ph type="subTitle" idx="2"/>
          </p:nvPr>
        </p:nvSpPr>
        <p:spPr>
          <a:xfrm>
            <a:off x="243063" y="0"/>
            <a:ext cx="8742964" cy="257063"/>
          </a:xfrm>
          <a:prstGeom prst="rect">
            <a:avLst/>
          </a:prstGeom>
          <a:noFill/>
          <a:ln>
            <a:noFill/>
          </a:ln>
        </p:spPr>
        <p:txBody>
          <a:bodyPr spcFirstLastPara="1" wrap="square" lIns="0" tIns="45700" rIns="91425" bIns="45700" anchor="b" anchorCtr="0"/>
          <a:lstStyle>
            <a:lvl1pPr marR="0" lvl="0" algn="l" rtl="0">
              <a:lnSpc>
                <a:spcPct val="90000"/>
              </a:lnSpc>
              <a:spcBef>
                <a:spcPts val="0"/>
              </a:spcBef>
              <a:spcAft>
                <a:spcPts val="0"/>
              </a:spcAft>
              <a:buClr>
                <a:srgbClr val="2975EE"/>
              </a:buClr>
              <a:buSzPts val="2000"/>
              <a:buFont typeface="Arial"/>
              <a:buNone/>
              <a:defRPr sz="750" b="1" i="0" u="none" strike="noStrike" cap="none">
                <a:solidFill>
                  <a:srgbClr val="2975EE"/>
                </a:solidFill>
                <a:latin typeface="Lato"/>
                <a:ea typeface="Lato"/>
                <a:cs typeface="Lato"/>
                <a:sym typeface="Lato"/>
              </a:defRPr>
            </a:lvl1pPr>
            <a:lvl2pPr marR="0" lvl="1" algn="l" rtl="0">
              <a:lnSpc>
                <a:spcPct val="90000"/>
              </a:lnSpc>
              <a:spcBef>
                <a:spcPts val="375"/>
              </a:spcBef>
              <a:spcAft>
                <a:spcPts val="0"/>
              </a:spcAft>
              <a:buClr>
                <a:schemeClr val="dk1"/>
              </a:buClr>
              <a:buSzPts val="3800"/>
              <a:buFont typeface="Arial"/>
              <a:buNone/>
              <a:defRPr sz="1425" b="0" i="0" u="none" strike="noStrike" cap="none">
                <a:solidFill>
                  <a:schemeClr val="dk1"/>
                </a:solidFill>
                <a:latin typeface="Lato Light"/>
                <a:ea typeface="Lato Light"/>
                <a:cs typeface="Lato Light"/>
                <a:sym typeface="Lato Light"/>
              </a:defRPr>
            </a:lvl2pPr>
            <a:lvl3pPr marR="0" lvl="2" algn="l" rtl="0">
              <a:lnSpc>
                <a:spcPct val="90000"/>
              </a:lnSpc>
              <a:spcBef>
                <a:spcPts val="375"/>
              </a:spcBef>
              <a:spcAft>
                <a:spcPts val="0"/>
              </a:spcAft>
              <a:buClr>
                <a:srgbClr val="F5801F"/>
              </a:buClr>
              <a:buSzPts val="2380"/>
              <a:buFont typeface="Noto Sans Symbols"/>
              <a:buChar char="▶"/>
              <a:defRPr sz="1275" b="0" i="0" u="none" strike="noStrike" cap="none">
                <a:solidFill>
                  <a:schemeClr val="dk1"/>
                </a:solidFill>
                <a:latin typeface="Lato Light"/>
                <a:ea typeface="Lato Light"/>
                <a:cs typeface="Lato Light"/>
                <a:sym typeface="Lato Light"/>
              </a:defRPr>
            </a:lvl3pPr>
            <a:lvl4pPr marR="0" lvl="3" algn="l" rtl="0">
              <a:lnSpc>
                <a:spcPct val="90000"/>
              </a:lnSpc>
              <a:spcBef>
                <a:spcPts val="375"/>
              </a:spcBef>
              <a:spcAft>
                <a:spcPts val="0"/>
              </a:spcAft>
              <a:buClr>
                <a:srgbClr val="F5801F"/>
              </a:buClr>
              <a:buSzPts val="1920"/>
              <a:buFont typeface="Noto Sans Symbols"/>
              <a:buChar char="▶"/>
              <a:defRPr sz="1200" b="0" i="0" u="none" strike="noStrike" cap="none">
                <a:solidFill>
                  <a:schemeClr val="dk1"/>
                </a:solidFill>
                <a:latin typeface="Lato Light"/>
                <a:ea typeface="Lato Light"/>
                <a:cs typeface="Lato Light"/>
                <a:sym typeface="Lato Light"/>
              </a:defRPr>
            </a:lvl4pPr>
            <a:lvl5pPr marR="0" lvl="4" algn="l" rtl="0">
              <a:lnSpc>
                <a:spcPct val="90000"/>
              </a:lnSpc>
              <a:spcBef>
                <a:spcPts val="375"/>
              </a:spcBef>
              <a:spcAft>
                <a:spcPts val="0"/>
              </a:spcAft>
              <a:buClr>
                <a:schemeClr val="dk1"/>
              </a:buClr>
              <a:buSzPts val="2240"/>
              <a:buFont typeface="Lato"/>
              <a:buNone/>
              <a:defRPr sz="1050" b="0" i="0" u="none" strike="noStrike" cap="none">
                <a:solidFill>
                  <a:schemeClr val="dk1"/>
                </a:solidFill>
                <a:latin typeface="Lato"/>
                <a:ea typeface="Lato"/>
                <a:cs typeface="Lato"/>
                <a:sym typeface="Lato"/>
              </a:defRPr>
            </a:lvl5pPr>
            <a:lvl6pPr marR="0" lvl="5" algn="l" rtl="0">
              <a:lnSpc>
                <a:spcPct val="90000"/>
              </a:lnSpc>
              <a:spcBef>
                <a:spcPts val="375"/>
              </a:spcBef>
              <a:spcAft>
                <a:spcPts val="0"/>
              </a:spcAft>
              <a:buClr>
                <a:schemeClr val="dk1"/>
              </a:buClr>
              <a:buSzPts val="2400"/>
              <a:buFont typeface="Arial"/>
              <a:buNone/>
              <a:defRPr sz="900" b="0" i="0" u="none" strike="noStrike" cap="none">
                <a:solidFill>
                  <a:schemeClr val="dk1"/>
                </a:solidFill>
                <a:latin typeface="Lato"/>
                <a:ea typeface="Lato"/>
                <a:cs typeface="Lato"/>
                <a:sym typeface="Lato"/>
              </a:defRPr>
            </a:lvl6pPr>
            <a:lvl7pPr marR="0" lvl="6" algn="l" rtl="0">
              <a:lnSpc>
                <a:spcPct val="90000"/>
              </a:lnSpc>
              <a:spcBef>
                <a:spcPts val="375"/>
              </a:spcBef>
              <a:spcAft>
                <a:spcPts val="0"/>
              </a:spcAft>
              <a:buClr>
                <a:schemeClr val="dk1"/>
              </a:buClr>
              <a:buSzPts val="3599"/>
              <a:buFont typeface="Arial"/>
              <a:buChar char="•"/>
              <a:defRPr sz="1350" b="0" i="0" u="none" strike="noStrike" cap="none">
                <a:solidFill>
                  <a:schemeClr val="dk1"/>
                </a:solidFill>
                <a:latin typeface="Lato"/>
                <a:ea typeface="Lato"/>
                <a:cs typeface="Lato"/>
                <a:sym typeface="Lato"/>
              </a:defRPr>
            </a:lvl7pPr>
            <a:lvl8pPr marR="0" lvl="7" algn="l" rtl="0">
              <a:lnSpc>
                <a:spcPct val="90000"/>
              </a:lnSpc>
              <a:spcBef>
                <a:spcPts val="375"/>
              </a:spcBef>
              <a:spcAft>
                <a:spcPts val="0"/>
              </a:spcAft>
              <a:buClr>
                <a:schemeClr val="dk1"/>
              </a:buClr>
              <a:buSzPts val="3599"/>
              <a:buFont typeface="Arial"/>
              <a:buChar char="•"/>
              <a:defRPr sz="1350" b="0" i="0" u="none" strike="noStrike" cap="none">
                <a:solidFill>
                  <a:schemeClr val="dk1"/>
                </a:solidFill>
                <a:latin typeface="Lato"/>
                <a:ea typeface="Lato"/>
                <a:cs typeface="Lato"/>
                <a:sym typeface="Lato"/>
              </a:defRPr>
            </a:lvl8pPr>
            <a:lvl9pPr marR="0" lvl="8" algn="l" rtl="0">
              <a:lnSpc>
                <a:spcPct val="90000"/>
              </a:lnSpc>
              <a:spcBef>
                <a:spcPts val="375"/>
              </a:spcBef>
              <a:spcAft>
                <a:spcPts val="0"/>
              </a:spcAft>
              <a:buClr>
                <a:schemeClr val="dk1"/>
              </a:buClr>
              <a:buSzPts val="3599"/>
              <a:buFont typeface="Arial"/>
              <a:buChar char="•"/>
              <a:defRPr sz="1350" b="0" i="0" u="none" strike="noStrike" cap="none">
                <a:solidFill>
                  <a:schemeClr val="dk1"/>
                </a:solidFill>
                <a:latin typeface="Lato"/>
                <a:ea typeface="Lato"/>
                <a:cs typeface="Lato"/>
                <a:sym typeface="Lato"/>
              </a:defRPr>
            </a:lvl9pPr>
          </a:lstStyle>
          <a:p>
            <a:endParaRPr/>
          </a:p>
        </p:txBody>
      </p:sp>
      <p:sp>
        <p:nvSpPr>
          <p:cNvPr id="405" name="Google Shape;405;p19"/>
          <p:cNvSpPr txBox="1">
            <a:spLocks noGrp="1"/>
          </p:cNvSpPr>
          <p:nvPr>
            <p:ph type="body" idx="3"/>
          </p:nvPr>
        </p:nvSpPr>
        <p:spPr>
          <a:xfrm>
            <a:off x="225237" y="1748963"/>
            <a:ext cx="8767721" cy="2975850"/>
          </a:xfrm>
          <a:prstGeom prst="rect">
            <a:avLst/>
          </a:prstGeom>
          <a:noFill/>
          <a:ln>
            <a:noFill/>
          </a:ln>
        </p:spPr>
        <p:txBody>
          <a:bodyPr spcFirstLastPara="1" wrap="square" lIns="0" tIns="45700" rIns="91425" bIns="45700" anchor="t" anchorCtr="0"/>
          <a:lstStyle>
            <a:lvl1pPr marL="171450" marR="0" lvl="0" indent="-85725" rtl="0">
              <a:lnSpc>
                <a:spcPct val="90000"/>
              </a:lnSpc>
              <a:spcBef>
                <a:spcPts val="0"/>
              </a:spcBef>
              <a:spcAft>
                <a:spcPts val="0"/>
              </a:spcAft>
              <a:buClr>
                <a:srgbClr val="000000"/>
              </a:buClr>
              <a:buSzPts val="3800"/>
              <a:buFont typeface="Lato Light"/>
              <a:buNone/>
              <a:defRPr sz="1425" i="0" u="none" strike="noStrike" cap="none">
                <a:solidFill>
                  <a:srgbClr val="000000"/>
                </a:solidFill>
                <a:latin typeface="Lato Light"/>
                <a:ea typeface="Lato Light"/>
                <a:cs typeface="Lato Light"/>
                <a:sym typeface="Lato Light"/>
              </a:defRPr>
            </a:lvl1pPr>
            <a:lvl2pPr marL="342900" marR="0" lvl="1" indent="-85725" rtl="0">
              <a:lnSpc>
                <a:spcPct val="90000"/>
              </a:lnSpc>
              <a:spcBef>
                <a:spcPts val="600"/>
              </a:spcBef>
              <a:spcAft>
                <a:spcPts val="0"/>
              </a:spcAft>
              <a:buClr>
                <a:schemeClr val="dk1"/>
              </a:buClr>
              <a:buSzPts val="3800"/>
              <a:buFont typeface="Lato Light"/>
              <a:buNone/>
              <a:defRPr sz="1425" i="0" u="none" strike="noStrike" cap="none">
                <a:solidFill>
                  <a:schemeClr val="dk1"/>
                </a:solidFill>
              </a:defRPr>
            </a:lvl2pPr>
            <a:lvl3pPr marL="514350" marR="0" lvl="2" indent="-142399" algn="l" rtl="0">
              <a:lnSpc>
                <a:spcPct val="90000"/>
              </a:lnSpc>
              <a:spcBef>
                <a:spcPts val="375"/>
              </a:spcBef>
              <a:spcAft>
                <a:spcPts val="0"/>
              </a:spcAft>
              <a:buClr>
                <a:srgbClr val="F5801F"/>
              </a:buClr>
              <a:buSzPts val="2380"/>
              <a:buFont typeface="Lato Light"/>
              <a:buChar char="▶"/>
              <a:defRPr sz="1275" i="0" u="none" strike="noStrike" cap="none">
                <a:solidFill>
                  <a:schemeClr val="dk1"/>
                </a:solidFill>
              </a:defRPr>
            </a:lvl3pPr>
            <a:lvl4pPr marL="685800" marR="0" lvl="3" indent="-131445" algn="l" rtl="0">
              <a:lnSpc>
                <a:spcPct val="90000"/>
              </a:lnSpc>
              <a:spcBef>
                <a:spcPts val="375"/>
              </a:spcBef>
              <a:spcAft>
                <a:spcPts val="0"/>
              </a:spcAft>
              <a:buClr>
                <a:srgbClr val="F5801F"/>
              </a:buClr>
              <a:buSzPts val="1920"/>
              <a:buFont typeface="Lato Light"/>
              <a:buChar char="▶"/>
              <a:defRPr sz="1200" i="0" u="none" strike="noStrike" cap="none">
                <a:solidFill>
                  <a:schemeClr val="dk1"/>
                </a:solidFill>
              </a:defRPr>
            </a:lvl4pPr>
            <a:lvl5pPr marL="857250" marR="0" lvl="4" indent="-85725" algn="l" rtl="0">
              <a:lnSpc>
                <a:spcPct val="90000"/>
              </a:lnSpc>
              <a:spcBef>
                <a:spcPts val="375"/>
              </a:spcBef>
              <a:spcAft>
                <a:spcPts val="0"/>
              </a:spcAft>
              <a:buClr>
                <a:schemeClr val="dk1"/>
              </a:buClr>
              <a:buSzPts val="2240"/>
              <a:buFont typeface="Lato Light"/>
              <a:buNone/>
              <a:defRPr sz="1050" i="0" u="none" strike="noStrike" cap="none">
                <a:solidFill>
                  <a:schemeClr val="dk1"/>
                </a:solidFill>
                <a:latin typeface="Lato Light"/>
                <a:ea typeface="Lato Light"/>
                <a:cs typeface="Lato Light"/>
                <a:sym typeface="Lato Light"/>
              </a:defRPr>
            </a:lvl5pPr>
            <a:lvl6pPr marL="1028700" marR="0" lvl="5" indent="-85725" algn="l" rtl="0">
              <a:lnSpc>
                <a:spcPct val="90000"/>
              </a:lnSpc>
              <a:spcBef>
                <a:spcPts val="375"/>
              </a:spcBef>
              <a:spcAft>
                <a:spcPts val="0"/>
              </a:spcAft>
              <a:buClr>
                <a:schemeClr val="dk1"/>
              </a:buClr>
              <a:buSzPts val="2400"/>
              <a:buFont typeface="Lato Light"/>
              <a:buNone/>
              <a:defRPr sz="900" i="0" u="none" strike="noStrike" cap="none">
                <a:solidFill>
                  <a:schemeClr val="dk1"/>
                </a:solidFill>
                <a:latin typeface="Lato Light"/>
                <a:ea typeface="Lato Light"/>
                <a:cs typeface="Lato Light"/>
                <a:sym typeface="Lato Light"/>
              </a:defRPr>
            </a:lvl6pPr>
            <a:lvl7pPr marL="1200150" marR="0" lvl="6" indent="-171426" algn="l" rtl="0">
              <a:lnSpc>
                <a:spcPct val="90000"/>
              </a:lnSpc>
              <a:spcBef>
                <a:spcPts val="375"/>
              </a:spcBef>
              <a:spcAft>
                <a:spcPts val="0"/>
              </a:spcAft>
              <a:buSzPts val="3599"/>
              <a:buFont typeface="Lato Light"/>
              <a:buChar char="•"/>
              <a:defRPr sz="1350" i="0" u="none" strike="noStrike" cap="none">
                <a:latin typeface="Lato Light"/>
                <a:ea typeface="Lato Light"/>
                <a:cs typeface="Lato Light"/>
                <a:sym typeface="Lato Light"/>
              </a:defRPr>
            </a:lvl7pPr>
            <a:lvl8pPr marL="1371600" marR="0" lvl="7" indent="-171426" algn="l" rtl="0">
              <a:lnSpc>
                <a:spcPct val="90000"/>
              </a:lnSpc>
              <a:spcBef>
                <a:spcPts val="375"/>
              </a:spcBef>
              <a:spcAft>
                <a:spcPts val="0"/>
              </a:spcAft>
              <a:buSzPts val="3599"/>
              <a:buFont typeface="Lato Light"/>
              <a:buChar char="•"/>
              <a:defRPr sz="1350" i="0" u="none" strike="noStrike" cap="none">
                <a:latin typeface="Lato Light"/>
                <a:ea typeface="Lato Light"/>
                <a:cs typeface="Lato Light"/>
                <a:sym typeface="Lato Light"/>
              </a:defRPr>
            </a:lvl8pPr>
            <a:lvl9pPr marL="1543050" marR="0" lvl="8" indent="-171426" algn="l" rtl="0">
              <a:lnSpc>
                <a:spcPct val="90000"/>
              </a:lnSpc>
              <a:spcBef>
                <a:spcPts val="375"/>
              </a:spcBef>
              <a:spcAft>
                <a:spcPts val="0"/>
              </a:spcAft>
              <a:buSzPts val="3599"/>
              <a:buFont typeface="Lato Light"/>
              <a:buChar char="•"/>
              <a:defRPr sz="1350" i="0" u="none" strike="noStrike" cap="none">
                <a:latin typeface="Lato Light"/>
                <a:ea typeface="Lato Light"/>
                <a:cs typeface="Lato Light"/>
                <a:sym typeface="Lato Light"/>
              </a:defRPr>
            </a:lvl9pPr>
          </a:lstStyle>
          <a:p>
            <a:endParaRPr/>
          </a:p>
        </p:txBody>
      </p:sp>
    </p:spTree>
    <p:extLst>
      <p:ext uri="{BB962C8B-B14F-4D97-AF65-F5344CB8AC3E}">
        <p14:creationId xmlns:p14="http://schemas.microsoft.com/office/powerpoint/2010/main" val="214184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ivider_Slide_Green">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578A1A-F7C9-A04C-B07A-ABEA4A42C442}"/>
              </a:ext>
            </a:extLst>
          </p:cNvPr>
          <p:cNvPicPr>
            <a:picLocks noChangeAspect="1"/>
          </p:cNvPicPr>
          <p:nvPr userDrawn="1"/>
        </p:nvPicPr>
        <p:blipFill rotWithShape="1">
          <a:blip r:embed="rId2"/>
          <a:srcRect l="36508"/>
          <a:stretch/>
        </p:blipFill>
        <p:spPr>
          <a:xfrm>
            <a:off x="0" y="0"/>
            <a:ext cx="9144000" cy="5143500"/>
          </a:xfrm>
          <a:prstGeom prst="rect">
            <a:avLst/>
          </a:prstGeom>
        </p:spPr>
      </p:pic>
      <p:sp>
        <p:nvSpPr>
          <p:cNvPr id="2" name="Title 1"/>
          <p:cNvSpPr>
            <a:spLocks noGrp="1"/>
          </p:cNvSpPr>
          <p:nvPr>
            <p:ph type="title"/>
          </p:nvPr>
        </p:nvSpPr>
        <p:spPr>
          <a:xfrm>
            <a:off x="342900" y="1943100"/>
            <a:ext cx="7772400" cy="930105"/>
          </a:xfrm>
        </p:spPr>
        <p:txBody>
          <a:bodyPr anchor="ctr">
            <a:noAutofit/>
          </a:bodyPr>
          <a:lstStyle>
            <a:lvl1pPr algn="l">
              <a:defRPr sz="4000" b="1" cap="none">
                <a:solidFill>
                  <a:schemeClr val="tx1"/>
                </a:solidFill>
              </a:defRPr>
            </a:lvl1pPr>
          </a:lstStyle>
          <a:p>
            <a:r>
              <a:rPr lang="en-US" dirty="0"/>
              <a:t>Click to edit Master title style</a:t>
            </a:r>
          </a:p>
        </p:txBody>
      </p:sp>
      <p:pic>
        <p:nvPicPr>
          <p:cNvPr id="9" name="Picture 8">
            <a:extLst>
              <a:ext uri="{FF2B5EF4-FFF2-40B4-BE49-F238E27FC236}">
                <a16:creationId xmlns:a16="http://schemas.microsoft.com/office/drawing/2014/main" id="{DA3DE56E-F6B8-0543-817A-DCBF6129803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43900" y="4706911"/>
            <a:ext cx="443363" cy="265064"/>
          </a:xfrm>
          <a:prstGeom prst="rect">
            <a:avLst/>
          </a:prstGeom>
        </p:spPr>
      </p:pic>
      <p:sp>
        <p:nvSpPr>
          <p:cNvPr id="7" name="TextBox 6">
            <a:extLst>
              <a:ext uri="{FF2B5EF4-FFF2-40B4-BE49-F238E27FC236}">
                <a16:creationId xmlns:a16="http://schemas.microsoft.com/office/drawing/2014/main" id="{541C1C4C-ED90-A344-B61F-8C9113091AFD}"/>
              </a:ext>
            </a:extLst>
          </p:cNvPr>
          <p:cNvSpPr txBox="1"/>
          <p:nvPr userDrawn="1"/>
        </p:nvSpPr>
        <p:spPr>
          <a:xfrm>
            <a:off x="342900"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tx1">
                    <a:lumMod val="65000"/>
                  </a:schemeClr>
                </a:solidFill>
                <a:latin typeface="Amazon Ember" panose="020B0603020204020204" pitchFamily="34" charset="0"/>
                <a:ea typeface="Amazon Ember" panose="020B0603020204020204" pitchFamily="34" charset="0"/>
                <a:cs typeface="Amazon Ember" panose="020B0603020204020204" pitchFamily="34" charset="0"/>
              </a:rPr>
              <a:t>© 2019, Amazon Web Services, Inc. or its Affiliates. All rights reserved. </a:t>
            </a:r>
            <a:r>
              <a:rPr lang="en-US" sz="700" b="0" i="0" dirty="0">
                <a:solidFill>
                  <a:schemeClr val="tx1">
                    <a:lumMod val="65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tx1">
                  <a:lumMod val="65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99109364"/>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0913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wo_Bulleted_Sectio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42900" y="114936"/>
            <a:ext cx="8446770" cy="545741"/>
          </a:xfrm>
        </p:spPr>
        <p:txBody>
          <a:bodyPr>
            <a:normAutofit/>
          </a:bodyPr>
          <a:lstStyle>
            <a:lvl1pPr>
              <a:defRPr sz="2375">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342899" y="1028700"/>
            <a:ext cx="4000500" cy="3181010"/>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4786313" y="1028700"/>
            <a:ext cx="4000500" cy="3181010"/>
          </a:xfrm>
          <a:prstGeom prst="rect">
            <a:avLst/>
          </a:prstGeo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9143572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6" name="Content Placeholder 3"/>
          <p:cNvSpPr>
            <a:spLocks noGrp="1"/>
          </p:cNvSpPr>
          <p:nvPr>
            <p:ph sz="quarter" idx="11" hasCustomPrompt="1"/>
          </p:nvPr>
        </p:nvSpPr>
        <p:spPr>
          <a:xfrm>
            <a:off x="336613" y="1010408"/>
            <a:ext cx="8207742" cy="3641926"/>
          </a:xfrm>
          <a:noFill/>
        </p:spPr>
        <p:txBody>
          <a:bodyPr/>
          <a:lstStyle>
            <a:lvl1pPr marL="0" indent="0">
              <a:buNone/>
              <a:defRPr lang="en-US" sz="1100">
                <a:solidFill>
                  <a:srgbClr val="3366FF"/>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a:t>Click to edit Master title style</a:t>
            </a:r>
            <a:endParaRPr lang="en-US" dirty="0"/>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7743" y="1008053"/>
            <a:ext cx="4040188" cy="47982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37743" y="1487874"/>
            <a:ext cx="4040188"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a:t>Click to edit Master title style</a:t>
            </a:r>
            <a:endParaRPr lang="en-US" dirty="0"/>
          </a:p>
        </p:txBody>
      </p:sp>
      <p:sp>
        <p:nvSpPr>
          <p:cNvPr id="15" name="Text Placeholder 4"/>
          <p:cNvSpPr>
            <a:spLocks noGrp="1"/>
          </p:cNvSpPr>
          <p:nvPr>
            <p:ph type="body" sz="quarter" idx="3"/>
          </p:nvPr>
        </p:nvSpPr>
        <p:spPr>
          <a:xfrm>
            <a:off x="4525569" y="1008053"/>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p:cNvSpPr>
            <a:spLocks noGrp="1"/>
          </p:cNvSpPr>
          <p:nvPr>
            <p:ph sz="quarter" idx="4"/>
          </p:nvPr>
        </p:nvSpPr>
        <p:spPr>
          <a:xfrm>
            <a:off x="4525569" y="1487874"/>
            <a:ext cx="4041775"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slideLayout" Target="../slideLayouts/slideLayout19.xml"/><Relationship Id="rId26" Type="http://schemas.openxmlformats.org/officeDocument/2006/relationships/slideLayout" Target="../slideLayouts/slideLayout27.xml"/><Relationship Id="rId3" Type="http://schemas.openxmlformats.org/officeDocument/2006/relationships/slideLayout" Target="../slideLayouts/slideLayout4.xml"/><Relationship Id="rId21" Type="http://schemas.openxmlformats.org/officeDocument/2006/relationships/slideLayout" Target="../slideLayouts/slideLayout22.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5" Type="http://schemas.openxmlformats.org/officeDocument/2006/relationships/slideLayout" Target="../slideLayouts/slideLayout26.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slideLayout" Target="../slideLayouts/slideLayout21.xml"/><Relationship Id="rId29" Type="http://schemas.openxmlformats.org/officeDocument/2006/relationships/slideLayout" Target="../slideLayouts/slideLayout30.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24" Type="http://schemas.openxmlformats.org/officeDocument/2006/relationships/slideLayout" Target="../slideLayouts/slideLayout25.xml"/><Relationship Id="rId5" Type="http://schemas.openxmlformats.org/officeDocument/2006/relationships/slideLayout" Target="../slideLayouts/slideLayout6.xml"/><Relationship Id="rId15" Type="http://schemas.openxmlformats.org/officeDocument/2006/relationships/slideLayout" Target="../slideLayouts/slideLayout16.xml"/><Relationship Id="rId23" Type="http://schemas.openxmlformats.org/officeDocument/2006/relationships/slideLayout" Target="../slideLayouts/slideLayout24.xml"/><Relationship Id="rId28" Type="http://schemas.openxmlformats.org/officeDocument/2006/relationships/slideLayout" Target="../slideLayouts/slideLayout29.xml"/><Relationship Id="rId10" Type="http://schemas.openxmlformats.org/officeDocument/2006/relationships/slideLayout" Target="../slideLayouts/slideLayout11.xml"/><Relationship Id="rId19" Type="http://schemas.openxmlformats.org/officeDocument/2006/relationships/slideLayout" Target="../slideLayouts/slideLayout20.xml"/><Relationship Id="rId31" Type="http://schemas.openxmlformats.org/officeDocument/2006/relationships/image" Target="../media/image1.png"/><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 Id="rId22" Type="http://schemas.openxmlformats.org/officeDocument/2006/relationships/slideLayout" Target="../slideLayouts/slideLayout23.xml"/><Relationship Id="rId27" Type="http://schemas.openxmlformats.org/officeDocument/2006/relationships/slideLayout" Target="../slideLayouts/slideLayout28.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49450"/>
      </p:ext>
    </p:extLst>
  </p:cSld>
  <p:clrMap bg1="lt1" tx1="dk1" bg2="lt2" tx2="dk2" accent1="accent1" accent2="accent2" accent3="accent3" accent4="accent4" accent5="accent5" accent6="accent6" hlink="hlink" folHlink="folHlink"/>
  <p:sldLayoutIdLst>
    <p:sldLayoutId id="214748369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796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p:nvSpPr>
        <p:spPr>
          <a:xfrm>
            <a:off x="590750" y="4808788"/>
            <a:ext cx="2984300"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2019, Amazon Web Services, Inc. or its Affiliates. All rights reserved.</a:t>
            </a:r>
          </a:p>
        </p:txBody>
      </p:sp>
      <p:pic>
        <p:nvPicPr>
          <p:cNvPr id="7" name="Picture 6"/>
          <p:cNvPicPr>
            <a:picLocks noChangeAspect="1"/>
          </p:cNvPicPr>
          <p:nvPr/>
        </p:nvPicPr>
        <p:blipFill>
          <a:blip r:embed="rId31" cstate="hqprint">
            <a:extLst>
              <a:ext uri="{28A0092B-C50C-407E-A947-70E740481C1C}">
                <a14:useLocalDpi xmlns:a14="http://schemas.microsoft.com/office/drawing/2010/main"/>
              </a:ext>
            </a:extLst>
          </a:blip>
          <a:stretch>
            <a:fillRect/>
          </a:stretch>
        </p:blipFill>
        <p:spPr>
          <a:xfrm>
            <a:off x="8101438" y="4706911"/>
            <a:ext cx="443363" cy="265064"/>
          </a:xfrm>
          <a:prstGeom prst="rect">
            <a:avLst/>
          </a:prstGeom>
        </p:spPr>
      </p:pic>
      <p:sp>
        <p:nvSpPr>
          <p:cNvPr id="8" name="TextBox 7">
            <a:extLst>
              <a:ext uri="{FF2B5EF4-FFF2-40B4-BE49-F238E27FC236}">
                <a16:creationId xmlns:a16="http://schemas.microsoft.com/office/drawing/2014/main" id="{1F3D8B58-1BA8-024B-B75A-E3DB33FC17F1}"/>
              </a:ext>
            </a:extLst>
          </p:cNvPr>
          <p:cNvSpPr txBox="1"/>
          <p:nvPr userDrawn="1"/>
        </p:nvSpPr>
        <p:spPr>
          <a:xfrm>
            <a:off x="336789" y="4808788"/>
            <a:ext cx="253961" cy="107722"/>
          </a:xfrm>
          <a:prstGeom prst="rect">
            <a:avLst/>
          </a:prstGeom>
          <a:noFill/>
        </p:spPr>
        <p:txBody>
          <a:bodyPr wrap="square" lIns="0" tIns="0" rIns="0" bIns="0" rtlCol="0">
            <a:spAutoFit/>
          </a:bodyPr>
          <a:lstStyle/>
          <a:p>
            <a:fld id="{1FB3ED39-CF2F-634A-A4D0-4A703657C652}" type="slidenum">
              <a:rPr lang="en-US" sz="700" b="0" i="0" smtClean="0">
                <a:solidFill>
                  <a:schemeClr val="bg1"/>
                </a:solidFill>
                <a:latin typeface="Amazon Ember Regular" charset="0"/>
              </a:rPr>
              <a:t>‹#›</a:t>
            </a:fld>
            <a:endParaRPr lang="en-US" sz="700" b="0" i="0" dirty="0">
              <a:solidFill>
                <a:schemeClr val="bg1"/>
              </a:solidFill>
              <a:latin typeface="Amazon Ember Regular" charset="0"/>
            </a:endParaRPr>
          </a:p>
        </p:txBody>
      </p:sp>
    </p:spTree>
    <p:extLst>
      <p:ext uri="{BB962C8B-B14F-4D97-AF65-F5344CB8AC3E}">
        <p14:creationId xmlns:p14="http://schemas.microsoft.com/office/powerpoint/2010/main" val="94706341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651" r:id="rId17"/>
    <p:sldLayoutId id="2147483657" r:id="rId18"/>
    <p:sldLayoutId id="2147483689" r:id="rId19"/>
    <p:sldLayoutId id="2147483690"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Ls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7.sv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hyperlink" Target="https://www.gartner.com/doc/reprints?id=1-2G2O5FC&amp;ct=150519&amp;st=sb"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4.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4.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4.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5.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5.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2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hyperlink" Target="https://aws.amazon.com/ec2/virtualcores/"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0.xml"/><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hyperlink" Target="https://aws.amazon.com/marketplace/b/2649367011" TargetMode="External"/><Relationship Id="rId1" Type="http://schemas.openxmlformats.org/officeDocument/2006/relationships/slideLayout" Target="../slideLayouts/slideLayout3.xml"/><Relationship Id="rId4" Type="http://schemas.openxmlformats.org/officeDocument/2006/relationships/image" Target="../media/image33.tiff"/></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8.xml"/><Relationship Id="rId1" Type="http://schemas.openxmlformats.org/officeDocument/2006/relationships/slideLayout" Target="../slideLayouts/slideLayout11.xml"/><Relationship Id="rId5" Type="http://schemas.openxmlformats.org/officeDocument/2006/relationships/hyperlink" Target="https://d1.awsstatic.com/analyst-reports/IDC_Slide_WindowsonAWS_JM181015.pdf" TargetMode="Externa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11.xml"/><Relationship Id="rId6" Type="http://schemas.openxmlformats.org/officeDocument/2006/relationships/image" Target="../media/image37.png"/><Relationship Id="rId5" Type="http://schemas.microsoft.com/office/2007/relationships/hdphoto" Target="../media/hdphoto1.wdp"/><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4.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9.xml"/><Relationship Id="rId1" Type="http://schemas.openxmlformats.org/officeDocument/2006/relationships/slideLayout" Target="../slideLayouts/slideLayout22.xml"/><Relationship Id="rId4" Type="http://schemas.openxmlformats.org/officeDocument/2006/relationships/chart" Target="../charts/chart3.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11.xml"/><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27.xml"/><Relationship Id="rId5" Type="http://schemas.openxmlformats.org/officeDocument/2006/relationships/hyperlink" Target="https://github.com/ricardoadrianpeters/coveo" TargetMode="External"/><Relationship Id="rId4" Type="http://schemas.openxmlformats.org/officeDocument/2006/relationships/hyperlink" Target="https://coveobootcamp.signin.aws.amazon.com/consol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aws.amazon.com/support"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hyperlink" Target="mailto:robbrown@amazon.com" TargetMode="External"/><Relationship Id="rId5" Type="http://schemas.openxmlformats.org/officeDocument/2006/relationships/hyperlink" Target="mailto:aws-loyalty-team@amazon.com" TargetMode="External"/><Relationship Id="rId4" Type="http://schemas.openxmlformats.org/officeDocument/2006/relationships/hyperlink" Target="mailto:rabeeamr@amazon.com"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mailto:ricapete@amazon.com"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mailto:bfannin@amazon.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39"/>
          <p:cNvSpPr txBox="1">
            <a:spLocks noGrp="1"/>
          </p:cNvSpPr>
          <p:nvPr>
            <p:ph type="title"/>
          </p:nvPr>
        </p:nvSpPr>
        <p:spPr>
          <a:xfrm>
            <a:off x="3989659" y="473743"/>
            <a:ext cx="4938863" cy="1746113"/>
          </a:xfrm>
          <a:prstGeom prst="rect">
            <a:avLst/>
          </a:prstGeom>
        </p:spPr>
        <p:txBody>
          <a:bodyPr spcFirstLastPara="1" vert="horz" wrap="square" lIns="0" tIns="17138" rIns="34284" bIns="17138" rtlCol="0" anchor="ctr" anchorCtr="0">
            <a:noAutofit/>
          </a:bodyPr>
          <a:lstStyle/>
          <a:p>
            <a:r>
              <a:rPr lang="en-US"/>
              <a:t>Amazon Web Services</a:t>
            </a:r>
            <a:endParaRPr/>
          </a:p>
        </p:txBody>
      </p:sp>
      <p:sp>
        <p:nvSpPr>
          <p:cNvPr id="659" name="Google Shape;659;p39"/>
          <p:cNvSpPr txBox="1">
            <a:spLocks noGrp="1"/>
          </p:cNvSpPr>
          <p:nvPr>
            <p:ph type="subTitle" idx="2"/>
          </p:nvPr>
        </p:nvSpPr>
        <p:spPr>
          <a:xfrm>
            <a:off x="5199215" y="4054641"/>
            <a:ext cx="3729263" cy="390600"/>
          </a:xfrm>
          <a:prstGeom prst="rect">
            <a:avLst/>
          </a:prstGeom>
        </p:spPr>
        <p:txBody>
          <a:bodyPr spcFirstLastPara="1" vert="horz" wrap="square" lIns="0" tIns="17138" rIns="34284" bIns="17138" rtlCol="0" anchor="ctr" anchorCtr="0">
            <a:noAutofit/>
          </a:bodyPr>
          <a:lstStyle/>
          <a:p>
            <a:r>
              <a:rPr lang="en-US" dirty="0">
                <a:solidFill>
                  <a:schemeClr val="tx1"/>
                </a:solidFill>
              </a:rPr>
              <a:t>Ricardo Peters, AWS TAM</a:t>
            </a:r>
          </a:p>
          <a:p>
            <a:r>
              <a:rPr lang="en-US" dirty="0">
                <a:solidFill>
                  <a:schemeClr val="tx1"/>
                </a:solidFill>
              </a:rPr>
              <a:t>Brian Fanning, AWS TAM</a:t>
            </a:r>
            <a:endParaRPr dirty="0">
              <a:solidFill>
                <a:schemeClr val="tx1"/>
              </a:solidFill>
            </a:endParaRPr>
          </a:p>
        </p:txBody>
      </p:sp>
      <p:sp>
        <p:nvSpPr>
          <p:cNvPr id="660" name="Google Shape;660;p39"/>
          <p:cNvSpPr txBox="1"/>
          <p:nvPr/>
        </p:nvSpPr>
        <p:spPr>
          <a:xfrm>
            <a:off x="3989659" y="2219826"/>
            <a:ext cx="4938863" cy="970313"/>
          </a:xfrm>
          <a:prstGeom prst="rect">
            <a:avLst/>
          </a:prstGeom>
          <a:noFill/>
          <a:ln>
            <a:noFill/>
          </a:ln>
        </p:spPr>
        <p:txBody>
          <a:bodyPr spcFirstLastPara="1" wrap="square" lIns="0" tIns="17138" rIns="34284" bIns="17138" anchor="t" anchorCtr="0">
            <a:noAutofit/>
          </a:bodyPr>
          <a:lstStyle/>
          <a:p>
            <a:pPr>
              <a:lnSpc>
                <a:spcPct val="90000"/>
              </a:lnSpc>
              <a:spcBef>
                <a:spcPts val="450"/>
              </a:spcBef>
              <a:spcAft>
                <a:spcPts val="600"/>
              </a:spcAft>
            </a:pPr>
            <a:r>
              <a:rPr lang="en-US" sz="1650">
                <a:solidFill>
                  <a:srgbClr val="FFFFFF"/>
                </a:solidFill>
                <a:latin typeface="Lato"/>
                <a:ea typeface="Lato"/>
                <a:cs typeface="Lato"/>
                <a:sym typeface="Lato"/>
              </a:rPr>
              <a:t>Boot Camp - May 2019</a:t>
            </a:r>
            <a:endParaRPr sz="1650">
              <a:solidFill>
                <a:srgbClr val="FFFFFF"/>
              </a:solidFill>
              <a:latin typeface="Lato"/>
              <a:ea typeface="Lato"/>
              <a:cs typeface="Lato"/>
              <a:sym typeface="Lato"/>
            </a:endParaRPr>
          </a:p>
        </p:txBody>
      </p:sp>
    </p:spTree>
    <p:extLst>
      <p:ext uri="{BB962C8B-B14F-4D97-AF65-F5344CB8AC3E}">
        <p14:creationId xmlns:p14="http://schemas.microsoft.com/office/powerpoint/2010/main" val="1630860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Agenda</a:t>
            </a:r>
            <a:endParaRPr lang="en-US" dirty="0"/>
          </a:p>
        </p:txBody>
      </p:sp>
      <p:sp>
        <p:nvSpPr>
          <p:cNvPr id="3" name="Content Placeholder 2"/>
          <p:cNvSpPr>
            <a:spLocks noGrp="1"/>
          </p:cNvSpPr>
          <p:nvPr>
            <p:ph idx="1"/>
          </p:nvPr>
        </p:nvSpPr>
        <p:spPr/>
        <p:txBody>
          <a:bodyPr>
            <a:normAutofit/>
          </a:bodyPr>
          <a:lstStyle/>
          <a:p>
            <a:pPr marL="342900" indent="-342900">
              <a:buFont typeface="Arial" charset="0"/>
              <a:buChar char="•"/>
            </a:pPr>
            <a:r>
              <a:rPr lang="en-US" dirty="0"/>
              <a:t>Introduction to AWS Cloud </a:t>
            </a:r>
          </a:p>
          <a:p>
            <a:pPr marL="342900" indent="-342900">
              <a:buFont typeface="Arial" charset="0"/>
              <a:buChar char="•"/>
            </a:pPr>
            <a:r>
              <a:rPr lang="en-US" dirty="0"/>
              <a:t>Global Reach</a:t>
            </a:r>
          </a:p>
          <a:p>
            <a:pPr marL="342900" indent="-342900">
              <a:buFont typeface="Arial" charset="0"/>
              <a:buChar char="•"/>
            </a:pPr>
            <a:r>
              <a:rPr lang="en-US" dirty="0"/>
              <a:t>EC2 Overview</a:t>
            </a:r>
          </a:p>
          <a:p>
            <a:pPr marL="342900" indent="-342900">
              <a:buFont typeface="Arial" charset="0"/>
              <a:buChar char="•"/>
            </a:pPr>
            <a:r>
              <a:rPr lang="en-US" dirty="0"/>
              <a:t>EC2 Details</a:t>
            </a:r>
          </a:p>
          <a:p>
            <a:pPr marL="342900" indent="-342900">
              <a:buFont typeface="Arial" charset="0"/>
              <a:buChar char="•"/>
            </a:pPr>
            <a:endParaRPr lang="en-US" dirty="0"/>
          </a:p>
          <a:p>
            <a:pPr marL="0" indent="0">
              <a:buNone/>
            </a:pPr>
            <a:endParaRPr lang="en-US" sz="2000" dirty="0"/>
          </a:p>
        </p:txBody>
      </p:sp>
    </p:spTree>
    <p:extLst>
      <p:ext uri="{BB962C8B-B14F-4D97-AF65-F5344CB8AC3E}">
        <p14:creationId xmlns:p14="http://schemas.microsoft.com/office/powerpoint/2010/main" val="3717347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is AWS?</a:t>
            </a:r>
          </a:p>
        </p:txBody>
      </p:sp>
      <p:sp>
        <p:nvSpPr>
          <p:cNvPr id="3" name="Content Placeholder 2"/>
          <p:cNvSpPr>
            <a:spLocks noGrp="1"/>
          </p:cNvSpPr>
          <p:nvPr>
            <p:ph idx="1"/>
          </p:nvPr>
        </p:nvSpPr>
        <p:spPr>
          <a:xfrm>
            <a:off x="304800" y="895350"/>
            <a:ext cx="8686800" cy="4038599"/>
          </a:xfrm>
        </p:spPr>
        <p:txBody>
          <a:bodyPr>
            <a:normAutofit/>
          </a:bodyPr>
          <a:lstStyle/>
          <a:p>
            <a:r>
              <a:rPr lang="en-US" sz="2000" dirty="0"/>
              <a:t>AWS provides a highly reliable, scalable, low-cost infrastructure platform in the cloud that powers millions of businesses in 190 countries around the world. </a:t>
            </a:r>
            <a:br>
              <a:rPr lang="en-US" sz="2000" dirty="0"/>
            </a:br>
            <a:endParaRPr lang="en-US" sz="2000" dirty="0"/>
          </a:p>
          <a:p>
            <a:r>
              <a:rPr lang="en-US" sz="2000" dirty="0"/>
              <a:t>Benefits</a:t>
            </a:r>
          </a:p>
          <a:p>
            <a:pPr lvl="1"/>
            <a:r>
              <a:rPr lang="en-US" sz="1800" dirty="0"/>
              <a:t>Low Cost</a:t>
            </a:r>
          </a:p>
          <a:p>
            <a:pPr lvl="1"/>
            <a:r>
              <a:rPr lang="en-US" sz="1800" dirty="0"/>
              <a:t>Elasticity &amp; Agility</a:t>
            </a:r>
          </a:p>
          <a:p>
            <a:pPr lvl="1"/>
            <a:r>
              <a:rPr lang="en-US" sz="1800" dirty="0"/>
              <a:t>Open &amp; Flexible</a:t>
            </a:r>
          </a:p>
          <a:p>
            <a:pPr lvl="1"/>
            <a:r>
              <a:rPr lang="en-US" sz="1800" dirty="0"/>
              <a:t>Secure</a:t>
            </a:r>
          </a:p>
          <a:p>
            <a:pPr lvl="1"/>
            <a:r>
              <a:rPr lang="en-US" sz="1800" dirty="0"/>
              <a:t>Global Reach</a:t>
            </a:r>
          </a:p>
        </p:txBody>
      </p:sp>
    </p:spTree>
    <p:extLst>
      <p:ext uri="{BB962C8B-B14F-4D97-AF65-F5344CB8AC3E}">
        <p14:creationId xmlns:p14="http://schemas.microsoft.com/office/powerpoint/2010/main" val="2488624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sets AWS apart?</a:t>
            </a:r>
          </a:p>
        </p:txBody>
      </p:sp>
      <p:cxnSp>
        <p:nvCxnSpPr>
          <p:cNvPr id="73" name="Straight Connector 72"/>
          <p:cNvCxnSpPr/>
          <p:nvPr/>
        </p:nvCxnSpPr>
        <p:spPr>
          <a:xfrm>
            <a:off x="590934" y="1350084"/>
            <a:ext cx="7139459" cy="0"/>
          </a:xfrm>
          <a:prstGeom prst="line">
            <a:avLst/>
          </a:prstGeom>
          <a:ln>
            <a:solidFill>
              <a:srgbClr val="B1B3B6"/>
            </a:solidFill>
            <a:prstDash val="dash"/>
          </a:ln>
        </p:spPr>
        <p:style>
          <a:lnRef idx="1">
            <a:schemeClr val="dk1"/>
          </a:lnRef>
          <a:fillRef idx="0">
            <a:schemeClr val="dk1"/>
          </a:fillRef>
          <a:effectRef idx="0">
            <a:schemeClr val="dk1"/>
          </a:effectRef>
          <a:fontRef idx="minor">
            <a:schemeClr val="tx1"/>
          </a:fontRef>
        </p:style>
      </p:cxnSp>
      <p:cxnSp>
        <p:nvCxnSpPr>
          <p:cNvPr id="74" name="Straight Connector 73"/>
          <p:cNvCxnSpPr/>
          <p:nvPr/>
        </p:nvCxnSpPr>
        <p:spPr>
          <a:xfrm>
            <a:off x="590934" y="1976619"/>
            <a:ext cx="7139459" cy="0"/>
          </a:xfrm>
          <a:prstGeom prst="line">
            <a:avLst/>
          </a:prstGeom>
          <a:ln>
            <a:solidFill>
              <a:srgbClr val="B1B3B6"/>
            </a:solidFill>
            <a:prstDash val="dash"/>
          </a:ln>
        </p:spPr>
        <p:style>
          <a:lnRef idx="1">
            <a:schemeClr val="dk1"/>
          </a:lnRef>
          <a:fillRef idx="0">
            <a:schemeClr val="dk1"/>
          </a:fillRef>
          <a:effectRef idx="0">
            <a:schemeClr val="dk1"/>
          </a:effectRef>
          <a:fontRef idx="minor">
            <a:schemeClr val="tx1"/>
          </a:fontRef>
        </p:style>
      </p:cxnSp>
      <p:cxnSp>
        <p:nvCxnSpPr>
          <p:cNvPr id="75" name="Straight Connector 74"/>
          <p:cNvCxnSpPr/>
          <p:nvPr/>
        </p:nvCxnSpPr>
        <p:spPr>
          <a:xfrm>
            <a:off x="590934" y="2603154"/>
            <a:ext cx="7139459" cy="0"/>
          </a:xfrm>
          <a:prstGeom prst="line">
            <a:avLst/>
          </a:prstGeom>
          <a:ln>
            <a:solidFill>
              <a:srgbClr val="B1B3B6"/>
            </a:solidFill>
            <a:prstDash val="dash"/>
          </a:ln>
        </p:spPr>
        <p:style>
          <a:lnRef idx="1">
            <a:schemeClr val="dk1"/>
          </a:lnRef>
          <a:fillRef idx="0">
            <a:schemeClr val="dk1"/>
          </a:fillRef>
          <a:effectRef idx="0">
            <a:schemeClr val="dk1"/>
          </a:effectRef>
          <a:fontRef idx="minor">
            <a:schemeClr val="tx1"/>
          </a:fontRef>
        </p:style>
      </p:cxnSp>
      <p:cxnSp>
        <p:nvCxnSpPr>
          <p:cNvPr id="76" name="Straight Connector 75"/>
          <p:cNvCxnSpPr/>
          <p:nvPr/>
        </p:nvCxnSpPr>
        <p:spPr>
          <a:xfrm>
            <a:off x="590934" y="3229689"/>
            <a:ext cx="7139459" cy="0"/>
          </a:xfrm>
          <a:prstGeom prst="line">
            <a:avLst/>
          </a:prstGeom>
          <a:ln>
            <a:solidFill>
              <a:srgbClr val="B1B3B6"/>
            </a:solidFill>
            <a:prstDash val="dash"/>
          </a:ln>
        </p:spPr>
        <p:style>
          <a:lnRef idx="1">
            <a:schemeClr val="dk1"/>
          </a:lnRef>
          <a:fillRef idx="0">
            <a:schemeClr val="dk1"/>
          </a:fillRef>
          <a:effectRef idx="0">
            <a:schemeClr val="dk1"/>
          </a:effectRef>
          <a:fontRef idx="minor">
            <a:schemeClr val="tx1"/>
          </a:fontRef>
        </p:style>
      </p:cxnSp>
      <p:cxnSp>
        <p:nvCxnSpPr>
          <p:cNvPr id="77" name="Straight Connector 76"/>
          <p:cNvCxnSpPr/>
          <p:nvPr/>
        </p:nvCxnSpPr>
        <p:spPr>
          <a:xfrm>
            <a:off x="590934" y="3856224"/>
            <a:ext cx="7139459" cy="0"/>
          </a:xfrm>
          <a:prstGeom prst="line">
            <a:avLst/>
          </a:prstGeom>
          <a:ln>
            <a:solidFill>
              <a:srgbClr val="B1B3B6"/>
            </a:solidFill>
            <a:prstDash val="dash"/>
          </a:ln>
        </p:spPr>
        <p:style>
          <a:lnRef idx="1">
            <a:schemeClr val="dk1"/>
          </a:lnRef>
          <a:fillRef idx="0">
            <a:schemeClr val="dk1"/>
          </a:fillRef>
          <a:effectRef idx="0">
            <a:schemeClr val="dk1"/>
          </a:effectRef>
          <a:fontRef idx="minor">
            <a:schemeClr val="tx1"/>
          </a:fontRef>
        </p:style>
      </p:cxnSp>
      <p:sp>
        <p:nvSpPr>
          <p:cNvPr id="78" name="TextBox 10"/>
          <p:cNvSpPr txBox="1"/>
          <p:nvPr/>
        </p:nvSpPr>
        <p:spPr>
          <a:xfrm>
            <a:off x="3770710" y="882928"/>
            <a:ext cx="3408693" cy="307777"/>
          </a:xfrm>
          <a:prstGeom prst="rect">
            <a:avLst/>
          </a:prstGeom>
          <a:noFill/>
        </p:spPr>
        <p:txBody>
          <a:bodyPr wrap="none" rtlCol="0">
            <a:spAutoFit/>
          </a:bodyPr>
          <a:lstStyle>
            <a:defPPr>
              <a:defRPr lang="en-US"/>
            </a:defPPr>
            <a:lvl1pPr algn="l" defTabSz="457200" rtl="0" fontAlgn="base">
              <a:spcBef>
                <a:spcPct val="0"/>
              </a:spcBef>
              <a:spcAft>
                <a:spcPct val="0"/>
              </a:spcAft>
              <a:defRPr kern="1200">
                <a:solidFill>
                  <a:schemeClr val="tx1"/>
                </a:solidFill>
                <a:latin typeface="Calibri" pitchFamily="34" charset="0"/>
                <a:ea typeface="+mn-ea"/>
                <a:cs typeface="Arial" charset="0"/>
              </a:defRPr>
            </a:lvl1pPr>
            <a:lvl2pPr marL="457200" algn="l" defTabSz="457200" rtl="0" fontAlgn="base">
              <a:spcBef>
                <a:spcPct val="0"/>
              </a:spcBef>
              <a:spcAft>
                <a:spcPct val="0"/>
              </a:spcAft>
              <a:defRPr kern="1200">
                <a:solidFill>
                  <a:schemeClr val="tx1"/>
                </a:solidFill>
                <a:latin typeface="Calibri" pitchFamily="34" charset="0"/>
                <a:ea typeface="+mn-ea"/>
                <a:cs typeface="Arial" charset="0"/>
              </a:defRPr>
            </a:lvl2pPr>
            <a:lvl3pPr marL="914400" algn="l" defTabSz="457200" rtl="0" fontAlgn="base">
              <a:spcBef>
                <a:spcPct val="0"/>
              </a:spcBef>
              <a:spcAft>
                <a:spcPct val="0"/>
              </a:spcAft>
              <a:defRPr kern="1200">
                <a:solidFill>
                  <a:schemeClr val="tx1"/>
                </a:solidFill>
                <a:latin typeface="Calibri" pitchFamily="34" charset="0"/>
                <a:ea typeface="+mn-ea"/>
                <a:cs typeface="Arial" charset="0"/>
              </a:defRPr>
            </a:lvl3pPr>
            <a:lvl4pPr marL="1371600" algn="l" defTabSz="457200" rtl="0" fontAlgn="base">
              <a:spcBef>
                <a:spcPct val="0"/>
              </a:spcBef>
              <a:spcAft>
                <a:spcPct val="0"/>
              </a:spcAft>
              <a:defRPr kern="1200">
                <a:solidFill>
                  <a:schemeClr val="tx1"/>
                </a:solidFill>
                <a:latin typeface="Calibri" pitchFamily="34" charset="0"/>
                <a:ea typeface="+mn-ea"/>
                <a:cs typeface="Arial" charset="0"/>
              </a:defRPr>
            </a:lvl4pPr>
            <a:lvl5pPr marL="1828800" algn="l" defTabSz="457200"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r>
              <a:rPr lang="en-US" sz="1400" dirty="0">
                <a:solidFill>
                  <a:schemeClr val="bg1"/>
                </a:solidFill>
                <a:latin typeface="Arial"/>
                <a:cs typeface="Arial"/>
              </a:rPr>
              <a:t>Building and managing cloud since 2006</a:t>
            </a:r>
          </a:p>
        </p:txBody>
      </p:sp>
      <p:sp>
        <p:nvSpPr>
          <p:cNvPr id="79" name="TextBox 11"/>
          <p:cNvSpPr txBox="1"/>
          <p:nvPr/>
        </p:nvSpPr>
        <p:spPr>
          <a:xfrm>
            <a:off x="3770710" y="1509463"/>
            <a:ext cx="3720890" cy="307777"/>
          </a:xfrm>
          <a:prstGeom prst="rect">
            <a:avLst/>
          </a:prstGeom>
          <a:noFill/>
        </p:spPr>
        <p:txBody>
          <a:bodyPr wrap="none" rtlCol="0">
            <a:spAutoFit/>
          </a:bodyPr>
          <a:lstStyle>
            <a:defPPr>
              <a:defRPr lang="en-US"/>
            </a:defPPr>
            <a:lvl1pPr algn="l" defTabSz="457200" rtl="0" fontAlgn="base">
              <a:spcBef>
                <a:spcPct val="0"/>
              </a:spcBef>
              <a:spcAft>
                <a:spcPct val="0"/>
              </a:spcAft>
              <a:defRPr kern="1200">
                <a:solidFill>
                  <a:schemeClr val="tx1"/>
                </a:solidFill>
                <a:latin typeface="Calibri" pitchFamily="34" charset="0"/>
                <a:ea typeface="+mn-ea"/>
                <a:cs typeface="Arial" charset="0"/>
              </a:defRPr>
            </a:lvl1pPr>
            <a:lvl2pPr marL="457200" algn="l" defTabSz="457200" rtl="0" fontAlgn="base">
              <a:spcBef>
                <a:spcPct val="0"/>
              </a:spcBef>
              <a:spcAft>
                <a:spcPct val="0"/>
              </a:spcAft>
              <a:defRPr kern="1200">
                <a:solidFill>
                  <a:schemeClr val="tx1"/>
                </a:solidFill>
                <a:latin typeface="Calibri" pitchFamily="34" charset="0"/>
                <a:ea typeface="+mn-ea"/>
                <a:cs typeface="Arial" charset="0"/>
              </a:defRPr>
            </a:lvl2pPr>
            <a:lvl3pPr marL="914400" algn="l" defTabSz="457200" rtl="0" fontAlgn="base">
              <a:spcBef>
                <a:spcPct val="0"/>
              </a:spcBef>
              <a:spcAft>
                <a:spcPct val="0"/>
              </a:spcAft>
              <a:defRPr kern="1200">
                <a:solidFill>
                  <a:schemeClr val="tx1"/>
                </a:solidFill>
                <a:latin typeface="Calibri" pitchFamily="34" charset="0"/>
                <a:ea typeface="+mn-ea"/>
                <a:cs typeface="Arial" charset="0"/>
              </a:defRPr>
            </a:lvl3pPr>
            <a:lvl4pPr marL="1371600" algn="l" defTabSz="457200" rtl="0" fontAlgn="base">
              <a:spcBef>
                <a:spcPct val="0"/>
              </a:spcBef>
              <a:spcAft>
                <a:spcPct val="0"/>
              </a:spcAft>
              <a:defRPr kern="1200">
                <a:solidFill>
                  <a:schemeClr val="tx1"/>
                </a:solidFill>
                <a:latin typeface="Calibri" pitchFamily="34" charset="0"/>
                <a:ea typeface="+mn-ea"/>
                <a:cs typeface="Arial" charset="0"/>
              </a:defRPr>
            </a:lvl4pPr>
            <a:lvl5pPr marL="1828800" algn="l" defTabSz="457200"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r>
              <a:rPr lang="en-US" sz="1400" dirty="0">
                <a:solidFill>
                  <a:schemeClr val="bg1"/>
                </a:solidFill>
                <a:latin typeface="Arial"/>
                <a:cs typeface="Arial"/>
              </a:rPr>
              <a:t>145+ services to support any cloud workload</a:t>
            </a:r>
          </a:p>
        </p:txBody>
      </p:sp>
      <p:sp>
        <p:nvSpPr>
          <p:cNvPr id="80" name="TextBox 12"/>
          <p:cNvSpPr txBox="1"/>
          <p:nvPr/>
        </p:nvSpPr>
        <p:spPr>
          <a:xfrm>
            <a:off x="3770710" y="2135998"/>
            <a:ext cx="3507315" cy="307777"/>
          </a:xfrm>
          <a:prstGeom prst="rect">
            <a:avLst/>
          </a:prstGeom>
          <a:noFill/>
        </p:spPr>
        <p:txBody>
          <a:bodyPr wrap="none" rtlCol="0">
            <a:spAutoFit/>
          </a:bodyPr>
          <a:lstStyle>
            <a:defPPr>
              <a:defRPr lang="en-US"/>
            </a:defPPr>
            <a:lvl1pPr algn="l" defTabSz="457200" rtl="0" fontAlgn="base">
              <a:spcBef>
                <a:spcPct val="0"/>
              </a:spcBef>
              <a:spcAft>
                <a:spcPct val="0"/>
              </a:spcAft>
              <a:defRPr kern="1200">
                <a:solidFill>
                  <a:schemeClr val="tx1"/>
                </a:solidFill>
                <a:latin typeface="Calibri" pitchFamily="34" charset="0"/>
                <a:ea typeface="+mn-ea"/>
                <a:cs typeface="Arial" charset="0"/>
              </a:defRPr>
            </a:lvl1pPr>
            <a:lvl2pPr marL="457200" algn="l" defTabSz="457200" rtl="0" fontAlgn="base">
              <a:spcBef>
                <a:spcPct val="0"/>
              </a:spcBef>
              <a:spcAft>
                <a:spcPct val="0"/>
              </a:spcAft>
              <a:defRPr kern="1200">
                <a:solidFill>
                  <a:schemeClr val="tx1"/>
                </a:solidFill>
                <a:latin typeface="Calibri" pitchFamily="34" charset="0"/>
                <a:ea typeface="+mn-ea"/>
                <a:cs typeface="Arial" charset="0"/>
              </a:defRPr>
            </a:lvl2pPr>
            <a:lvl3pPr marL="914400" algn="l" defTabSz="457200" rtl="0" fontAlgn="base">
              <a:spcBef>
                <a:spcPct val="0"/>
              </a:spcBef>
              <a:spcAft>
                <a:spcPct val="0"/>
              </a:spcAft>
              <a:defRPr kern="1200">
                <a:solidFill>
                  <a:schemeClr val="tx1"/>
                </a:solidFill>
                <a:latin typeface="Calibri" pitchFamily="34" charset="0"/>
                <a:ea typeface="+mn-ea"/>
                <a:cs typeface="Arial" charset="0"/>
              </a:defRPr>
            </a:lvl3pPr>
            <a:lvl4pPr marL="1371600" algn="l" defTabSz="457200" rtl="0" fontAlgn="base">
              <a:spcBef>
                <a:spcPct val="0"/>
              </a:spcBef>
              <a:spcAft>
                <a:spcPct val="0"/>
              </a:spcAft>
              <a:defRPr kern="1200">
                <a:solidFill>
                  <a:schemeClr val="tx1"/>
                </a:solidFill>
                <a:latin typeface="Calibri" pitchFamily="34" charset="0"/>
                <a:ea typeface="+mn-ea"/>
                <a:cs typeface="Arial" charset="0"/>
              </a:defRPr>
            </a:lvl4pPr>
            <a:lvl5pPr marL="1828800" algn="l" defTabSz="457200"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r>
              <a:rPr lang="en-US" sz="1400" dirty="0">
                <a:solidFill>
                  <a:schemeClr val="bg1"/>
                </a:solidFill>
                <a:latin typeface="Arial"/>
                <a:cs typeface="Arial"/>
              </a:rPr>
              <a:t>History of rapid, customer-driven releases</a:t>
            </a:r>
          </a:p>
        </p:txBody>
      </p:sp>
      <p:sp>
        <p:nvSpPr>
          <p:cNvPr id="81" name="TextBox 13"/>
          <p:cNvSpPr txBox="1"/>
          <p:nvPr/>
        </p:nvSpPr>
        <p:spPr>
          <a:xfrm>
            <a:off x="3770710" y="2762533"/>
            <a:ext cx="4427815" cy="307777"/>
          </a:xfrm>
          <a:prstGeom prst="rect">
            <a:avLst/>
          </a:prstGeom>
          <a:noFill/>
        </p:spPr>
        <p:txBody>
          <a:bodyPr wrap="none" rtlCol="0">
            <a:spAutoFit/>
          </a:bodyPr>
          <a:lstStyle>
            <a:defPPr>
              <a:defRPr lang="en-US"/>
            </a:defPPr>
            <a:lvl1pPr algn="l" defTabSz="457200" rtl="0" fontAlgn="base">
              <a:spcBef>
                <a:spcPct val="0"/>
              </a:spcBef>
              <a:spcAft>
                <a:spcPct val="0"/>
              </a:spcAft>
              <a:defRPr kern="1200">
                <a:solidFill>
                  <a:schemeClr val="tx1"/>
                </a:solidFill>
                <a:latin typeface="Calibri" pitchFamily="34" charset="0"/>
                <a:ea typeface="+mn-ea"/>
                <a:cs typeface="Arial" charset="0"/>
              </a:defRPr>
            </a:lvl1pPr>
            <a:lvl2pPr marL="457200" algn="l" defTabSz="457200" rtl="0" fontAlgn="base">
              <a:spcBef>
                <a:spcPct val="0"/>
              </a:spcBef>
              <a:spcAft>
                <a:spcPct val="0"/>
              </a:spcAft>
              <a:defRPr kern="1200">
                <a:solidFill>
                  <a:schemeClr val="tx1"/>
                </a:solidFill>
                <a:latin typeface="Calibri" pitchFamily="34" charset="0"/>
                <a:ea typeface="+mn-ea"/>
                <a:cs typeface="Arial" charset="0"/>
              </a:defRPr>
            </a:lvl2pPr>
            <a:lvl3pPr marL="914400" algn="l" defTabSz="457200" rtl="0" fontAlgn="base">
              <a:spcBef>
                <a:spcPct val="0"/>
              </a:spcBef>
              <a:spcAft>
                <a:spcPct val="0"/>
              </a:spcAft>
              <a:defRPr kern="1200">
                <a:solidFill>
                  <a:schemeClr val="tx1"/>
                </a:solidFill>
                <a:latin typeface="Calibri" pitchFamily="34" charset="0"/>
                <a:ea typeface="+mn-ea"/>
                <a:cs typeface="Arial" charset="0"/>
              </a:defRPr>
            </a:lvl3pPr>
            <a:lvl4pPr marL="1371600" algn="l" defTabSz="457200" rtl="0" fontAlgn="base">
              <a:spcBef>
                <a:spcPct val="0"/>
              </a:spcBef>
              <a:spcAft>
                <a:spcPct val="0"/>
              </a:spcAft>
              <a:defRPr kern="1200">
                <a:solidFill>
                  <a:schemeClr val="tx1"/>
                </a:solidFill>
                <a:latin typeface="Calibri" pitchFamily="34" charset="0"/>
                <a:ea typeface="+mn-ea"/>
                <a:cs typeface="Arial" charset="0"/>
              </a:defRPr>
            </a:lvl4pPr>
            <a:lvl5pPr marL="1828800" algn="l" defTabSz="457200"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r>
              <a:rPr lang="en-US" sz="1400" dirty="0">
                <a:solidFill>
                  <a:schemeClr val="bg1"/>
                </a:solidFill>
                <a:latin typeface="Arial"/>
                <a:cs typeface="Arial"/>
              </a:rPr>
              <a:t>20 regions, 60 availability zones, 150+ edge locations</a:t>
            </a:r>
          </a:p>
        </p:txBody>
      </p:sp>
      <p:sp>
        <p:nvSpPr>
          <p:cNvPr id="82" name="TextBox 14"/>
          <p:cNvSpPr txBox="1"/>
          <p:nvPr/>
        </p:nvSpPr>
        <p:spPr>
          <a:xfrm>
            <a:off x="3770710" y="3389068"/>
            <a:ext cx="3068469" cy="307777"/>
          </a:xfrm>
          <a:prstGeom prst="rect">
            <a:avLst/>
          </a:prstGeom>
          <a:noFill/>
        </p:spPr>
        <p:txBody>
          <a:bodyPr wrap="none" rtlCol="0">
            <a:spAutoFit/>
          </a:bodyPr>
          <a:lstStyle>
            <a:defPPr>
              <a:defRPr lang="en-US"/>
            </a:defPPr>
            <a:lvl1pPr algn="l" defTabSz="457200" rtl="0" fontAlgn="base">
              <a:spcBef>
                <a:spcPct val="0"/>
              </a:spcBef>
              <a:spcAft>
                <a:spcPct val="0"/>
              </a:spcAft>
              <a:defRPr kern="1200">
                <a:solidFill>
                  <a:schemeClr val="tx1"/>
                </a:solidFill>
                <a:latin typeface="Calibri" pitchFamily="34" charset="0"/>
                <a:ea typeface="+mn-ea"/>
                <a:cs typeface="Arial" charset="0"/>
              </a:defRPr>
            </a:lvl1pPr>
            <a:lvl2pPr marL="457200" algn="l" defTabSz="457200" rtl="0" fontAlgn="base">
              <a:spcBef>
                <a:spcPct val="0"/>
              </a:spcBef>
              <a:spcAft>
                <a:spcPct val="0"/>
              </a:spcAft>
              <a:defRPr kern="1200">
                <a:solidFill>
                  <a:schemeClr val="tx1"/>
                </a:solidFill>
                <a:latin typeface="Calibri" pitchFamily="34" charset="0"/>
                <a:ea typeface="+mn-ea"/>
                <a:cs typeface="Arial" charset="0"/>
              </a:defRPr>
            </a:lvl2pPr>
            <a:lvl3pPr marL="914400" algn="l" defTabSz="457200" rtl="0" fontAlgn="base">
              <a:spcBef>
                <a:spcPct val="0"/>
              </a:spcBef>
              <a:spcAft>
                <a:spcPct val="0"/>
              </a:spcAft>
              <a:defRPr kern="1200">
                <a:solidFill>
                  <a:schemeClr val="tx1"/>
                </a:solidFill>
                <a:latin typeface="Calibri" pitchFamily="34" charset="0"/>
                <a:ea typeface="+mn-ea"/>
                <a:cs typeface="Arial" charset="0"/>
              </a:defRPr>
            </a:lvl3pPr>
            <a:lvl4pPr marL="1371600" algn="l" defTabSz="457200" rtl="0" fontAlgn="base">
              <a:spcBef>
                <a:spcPct val="0"/>
              </a:spcBef>
              <a:spcAft>
                <a:spcPct val="0"/>
              </a:spcAft>
              <a:defRPr kern="1200">
                <a:solidFill>
                  <a:schemeClr val="tx1"/>
                </a:solidFill>
                <a:latin typeface="Calibri" pitchFamily="34" charset="0"/>
                <a:ea typeface="+mn-ea"/>
                <a:cs typeface="Arial" charset="0"/>
              </a:defRPr>
            </a:lvl4pPr>
            <a:lvl5pPr marL="1828800" algn="l" defTabSz="457200"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r>
              <a:rPr lang="en-US" sz="1400" dirty="0">
                <a:solidFill>
                  <a:schemeClr val="bg1"/>
                </a:solidFill>
                <a:latin typeface="Arial"/>
                <a:cs typeface="Arial"/>
              </a:rPr>
              <a:t>69 proactive price reductions to date</a:t>
            </a:r>
          </a:p>
        </p:txBody>
      </p:sp>
      <p:sp>
        <p:nvSpPr>
          <p:cNvPr id="84" name="TextBox 34"/>
          <p:cNvSpPr txBox="1"/>
          <p:nvPr/>
        </p:nvSpPr>
        <p:spPr>
          <a:xfrm>
            <a:off x="1366257" y="882928"/>
            <a:ext cx="1082874" cy="307777"/>
          </a:xfrm>
          <a:prstGeom prst="rect">
            <a:avLst/>
          </a:prstGeom>
          <a:noFill/>
        </p:spPr>
        <p:txBody>
          <a:bodyPr wrap="none" rtlCol="0">
            <a:spAutoFit/>
          </a:bodyPr>
          <a:lstStyle>
            <a:defPPr>
              <a:defRPr lang="en-US"/>
            </a:defPPr>
            <a:lvl1pPr algn="l" defTabSz="457200" rtl="0" fontAlgn="base">
              <a:spcBef>
                <a:spcPct val="0"/>
              </a:spcBef>
              <a:spcAft>
                <a:spcPct val="0"/>
              </a:spcAft>
              <a:defRPr kern="1200">
                <a:solidFill>
                  <a:schemeClr val="tx1"/>
                </a:solidFill>
                <a:latin typeface="Calibri" pitchFamily="34" charset="0"/>
                <a:ea typeface="+mn-ea"/>
                <a:cs typeface="Arial" charset="0"/>
              </a:defRPr>
            </a:lvl1pPr>
            <a:lvl2pPr marL="457200" algn="l" defTabSz="457200" rtl="0" fontAlgn="base">
              <a:spcBef>
                <a:spcPct val="0"/>
              </a:spcBef>
              <a:spcAft>
                <a:spcPct val="0"/>
              </a:spcAft>
              <a:defRPr kern="1200">
                <a:solidFill>
                  <a:schemeClr val="tx1"/>
                </a:solidFill>
                <a:latin typeface="Calibri" pitchFamily="34" charset="0"/>
                <a:ea typeface="+mn-ea"/>
                <a:cs typeface="Arial" charset="0"/>
              </a:defRPr>
            </a:lvl2pPr>
            <a:lvl3pPr marL="914400" algn="l" defTabSz="457200" rtl="0" fontAlgn="base">
              <a:spcBef>
                <a:spcPct val="0"/>
              </a:spcBef>
              <a:spcAft>
                <a:spcPct val="0"/>
              </a:spcAft>
              <a:defRPr kern="1200">
                <a:solidFill>
                  <a:schemeClr val="tx1"/>
                </a:solidFill>
                <a:latin typeface="Calibri" pitchFamily="34" charset="0"/>
                <a:ea typeface="+mn-ea"/>
                <a:cs typeface="Arial" charset="0"/>
              </a:defRPr>
            </a:lvl3pPr>
            <a:lvl4pPr marL="1371600" algn="l" defTabSz="457200" rtl="0" fontAlgn="base">
              <a:spcBef>
                <a:spcPct val="0"/>
              </a:spcBef>
              <a:spcAft>
                <a:spcPct val="0"/>
              </a:spcAft>
              <a:defRPr kern="1200">
                <a:solidFill>
                  <a:schemeClr val="tx1"/>
                </a:solidFill>
                <a:latin typeface="Calibri" pitchFamily="34" charset="0"/>
                <a:ea typeface="+mn-ea"/>
                <a:cs typeface="Arial" charset="0"/>
              </a:defRPr>
            </a:lvl4pPr>
            <a:lvl5pPr marL="1828800" algn="l" defTabSz="457200"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r>
              <a:rPr lang="en-US" sz="1400" dirty="0">
                <a:solidFill>
                  <a:schemeClr val="bg1"/>
                </a:solidFill>
                <a:latin typeface="Arial"/>
                <a:cs typeface="Arial"/>
              </a:rPr>
              <a:t>Experience</a:t>
            </a:r>
          </a:p>
        </p:txBody>
      </p:sp>
      <p:sp>
        <p:nvSpPr>
          <p:cNvPr id="85" name="TextBox 35"/>
          <p:cNvSpPr txBox="1"/>
          <p:nvPr/>
        </p:nvSpPr>
        <p:spPr>
          <a:xfrm>
            <a:off x="1366257" y="1509463"/>
            <a:ext cx="2160617" cy="307777"/>
          </a:xfrm>
          <a:prstGeom prst="rect">
            <a:avLst/>
          </a:prstGeom>
          <a:noFill/>
        </p:spPr>
        <p:txBody>
          <a:bodyPr wrap="none" rtlCol="0">
            <a:spAutoFit/>
          </a:bodyPr>
          <a:lstStyle>
            <a:defPPr>
              <a:defRPr lang="en-US"/>
            </a:defPPr>
            <a:lvl1pPr algn="l" defTabSz="457200" rtl="0" fontAlgn="base">
              <a:spcBef>
                <a:spcPct val="0"/>
              </a:spcBef>
              <a:spcAft>
                <a:spcPct val="0"/>
              </a:spcAft>
              <a:defRPr kern="1200">
                <a:solidFill>
                  <a:schemeClr val="tx1"/>
                </a:solidFill>
                <a:latin typeface="Calibri" pitchFamily="34" charset="0"/>
                <a:ea typeface="+mn-ea"/>
                <a:cs typeface="Arial" charset="0"/>
              </a:defRPr>
            </a:lvl1pPr>
            <a:lvl2pPr marL="457200" algn="l" defTabSz="457200" rtl="0" fontAlgn="base">
              <a:spcBef>
                <a:spcPct val="0"/>
              </a:spcBef>
              <a:spcAft>
                <a:spcPct val="0"/>
              </a:spcAft>
              <a:defRPr kern="1200">
                <a:solidFill>
                  <a:schemeClr val="tx1"/>
                </a:solidFill>
                <a:latin typeface="Calibri" pitchFamily="34" charset="0"/>
                <a:ea typeface="+mn-ea"/>
                <a:cs typeface="Arial" charset="0"/>
              </a:defRPr>
            </a:lvl2pPr>
            <a:lvl3pPr marL="914400" algn="l" defTabSz="457200" rtl="0" fontAlgn="base">
              <a:spcBef>
                <a:spcPct val="0"/>
              </a:spcBef>
              <a:spcAft>
                <a:spcPct val="0"/>
              </a:spcAft>
              <a:defRPr kern="1200">
                <a:solidFill>
                  <a:schemeClr val="tx1"/>
                </a:solidFill>
                <a:latin typeface="Calibri" pitchFamily="34" charset="0"/>
                <a:ea typeface="+mn-ea"/>
                <a:cs typeface="Arial" charset="0"/>
              </a:defRPr>
            </a:lvl3pPr>
            <a:lvl4pPr marL="1371600" algn="l" defTabSz="457200" rtl="0" fontAlgn="base">
              <a:spcBef>
                <a:spcPct val="0"/>
              </a:spcBef>
              <a:spcAft>
                <a:spcPct val="0"/>
              </a:spcAft>
              <a:defRPr kern="1200">
                <a:solidFill>
                  <a:schemeClr val="tx1"/>
                </a:solidFill>
                <a:latin typeface="Calibri" pitchFamily="34" charset="0"/>
                <a:ea typeface="+mn-ea"/>
                <a:cs typeface="Arial" charset="0"/>
              </a:defRPr>
            </a:lvl4pPr>
            <a:lvl5pPr marL="1828800" algn="l" defTabSz="457200"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r>
              <a:rPr lang="en-US" sz="1400" dirty="0">
                <a:solidFill>
                  <a:schemeClr val="bg1"/>
                </a:solidFill>
                <a:latin typeface="Arial"/>
                <a:cs typeface="Arial"/>
              </a:rPr>
              <a:t>Service Breadth &amp; Depth</a:t>
            </a:r>
          </a:p>
        </p:txBody>
      </p:sp>
      <p:sp>
        <p:nvSpPr>
          <p:cNvPr id="86" name="TextBox 36"/>
          <p:cNvSpPr txBox="1"/>
          <p:nvPr/>
        </p:nvSpPr>
        <p:spPr>
          <a:xfrm>
            <a:off x="1366257" y="2135998"/>
            <a:ext cx="1671890" cy="307777"/>
          </a:xfrm>
          <a:prstGeom prst="rect">
            <a:avLst/>
          </a:prstGeom>
          <a:noFill/>
        </p:spPr>
        <p:txBody>
          <a:bodyPr wrap="none" rtlCol="0">
            <a:spAutoFit/>
          </a:bodyPr>
          <a:lstStyle>
            <a:defPPr>
              <a:defRPr lang="en-US"/>
            </a:defPPr>
            <a:lvl1pPr algn="l" defTabSz="457200" rtl="0" fontAlgn="base">
              <a:spcBef>
                <a:spcPct val="0"/>
              </a:spcBef>
              <a:spcAft>
                <a:spcPct val="0"/>
              </a:spcAft>
              <a:defRPr kern="1200">
                <a:solidFill>
                  <a:schemeClr val="tx1"/>
                </a:solidFill>
                <a:latin typeface="Calibri" pitchFamily="34" charset="0"/>
                <a:ea typeface="+mn-ea"/>
                <a:cs typeface="Arial" charset="0"/>
              </a:defRPr>
            </a:lvl1pPr>
            <a:lvl2pPr marL="457200" algn="l" defTabSz="457200" rtl="0" fontAlgn="base">
              <a:spcBef>
                <a:spcPct val="0"/>
              </a:spcBef>
              <a:spcAft>
                <a:spcPct val="0"/>
              </a:spcAft>
              <a:defRPr kern="1200">
                <a:solidFill>
                  <a:schemeClr val="tx1"/>
                </a:solidFill>
                <a:latin typeface="Calibri" pitchFamily="34" charset="0"/>
                <a:ea typeface="+mn-ea"/>
                <a:cs typeface="Arial" charset="0"/>
              </a:defRPr>
            </a:lvl2pPr>
            <a:lvl3pPr marL="914400" algn="l" defTabSz="457200" rtl="0" fontAlgn="base">
              <a:spcBef>
                <a:spcPct val="0"/>
              </a:spcBef>
              <a:spcAft>
                <a:spcPct val="0"/>
              </a:spcAft>
              <a:defRPr kern="1200">
                <a:solidFill>
                  <a:schemeClr val="tx1"/>
                </a:solidFill>
                <a:latin typeface="Calibri" pitchFamily="34" charset="0"/>
                <a:ea typeface="+mn-ea"/>
                <a:cs typeface="Arial" charset="0"/>
              </a:defRPr>
            </a:lvl3pPr>
            <a:lvl4pPr marL="1371600" algn="l" defTabSz="457200" rtl="0" fontAlgn="base">
              <a:spcBef>
                <a:spcPct val="0"/>
              </a:spcBef>
              <a:spcAft>
                <a:spcPct val="0"/>
              </a:spcAft>
              <a:defRPr kern="1200">
                <a:solidFill>
                  <a:schemeClr val="tx1"/>
                </a:solidFill>
                <a:latin typeface="Calibri" pitchFamily="34" charset="0"/>
                <a:ea typeface="+mn-ea"/>
                <a:cs typeface="Arial" charset="0"/>
              </a:defRPr>
            </a:lvl4pPr>
            <a:lvl5pPr marL="1828800" algn="l" defTabSz="457200"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r>
              <a:rPr lang="en-US" sz="1400" dirty="0">
                <a:solidFill>
                  <a:schemeClr val="bg1"/>
                </a:solidFill>
                <a:latin typeface="Arial"/>
                <a:cs typeface="Arial"/>
              </a:rPr>
              <a:t>Pace of Innovation</a:t>
            </a:r>
          </a:p>
        </p:txBody>
      </p:sp>
      <p:sp>
        <p:nvSpPr>
          <p:cNvPr id="87" name="TextBox 37"/>
          <p:cNvSpPr txBox="1"/>
          <p:nvPr/>
        </p:nvSpPr>
        <p:spPr>
          <a:xfrm>
            <a:off x="1366257" y="2762533"/>
            <a:ext cx="1467068" cy="307777"/>
          </a:xfrm>
          <a:prstGeom prst="rect">
            <a:avLst/>
          </a:prstGeom>
          <a:noFill/>
        </p:spPr>
        <p:txBody>
          <a:bodyPr wrap="none" rtlCol="0">
            <a:spAutoFit/>
          </a:bodyPr>
          <a:lstStyle>
            <a:defPPr>
              <a:defRPr lang="en-US"/>
            </a:defPPr>
            <a:lvl1pPr algn="l" defTabSz="457200" rtl="0" fontAlgn="base">
              <a:spcBef>
                <a:spcPct val="0"/>
              </a:spcBef>
              <a:spcAft>
                <a:spcPct val="0"/>
              </a:spcAft>
              <a:defRPr kern="1200">
                <a:solidFill>
                  <a:schemeClr val="tx1"/>
                </a:solidFill>
                <a:latin typeface="Calibri" pitchFamily="34" charset="0"/>
                <a:ea typeface="+mn-ea"/>
                <a:cs typeface="Arial" charset="0"/>
              </a:defRPr>
            </a:lvl1pPr>
            <a:lvl2pPr marL="457200" algn="l" defTabSz="457200" rtl="0" fontAlgn="base">
              <a:spcBef>
                <a:spcPct val="0"/>
              </a:spcBef>
              <a:spcAft>
                <a:spcPct val="0"/>
              </a:spcAft>
              <a:defRPr kern="1200">
                <a:solidFill>
                  <a:schemeClr val="tx1"/>
                </a:solidFill>
                <a:latin typeface="Calibri" pitchFamily="34" charset="0"/>
                <a:ea typeface="+mn-ea"/>
                <a:cs typeface="Arial" charset="0"/>
              </a:defRPr>
            </a:lvl2pPr>
            <a:lvl3pPr marL="914400" algn="l" defTabSz="457200" rtl="0" fontAlgn="base">
              <a:spcBef>
                <a:spcPct val="0"/>
              </a:spcBef>
              <a:spcAft>
                <a:spcPct val="0"/>
              </a:spcAft>
              <a:defRPr kern="1200">
                <a:solidFill>
                  <a:schemeClr val="tx1"/>
                </a:solidFill>
                <a:latin typeface="Calibri" pitchFamily="34" charset="0"/>
                <a:ea typeface="+mn-ea"/>
                <a:cs typeface="Arial" charset="0"/>
              </a:defRPr>
            </a:lvl3pPr>
            <a:lvl4pPr marL="1371600" algn="l" defTabSz="457200" rtl="0" fontAlgn="base">
              <a:spcBef>
                <a:spcPct val="0"/>
              </a:spcBef>
              <a:spcAft>
                <a:spcPct val="0"/>
              </a:spcAft>
              <a:defRPr kern="1200">
                <a:solidFill>
                  <a:schemeClr val="tx1"/>
                </a:solidFill>
                <a:latin typeface="Calibri" pitchFamily="34" charset="0"/>
                <a:ea typeface="+mn-ea"/>
                <a:cs typeface="Arial" charset="0"/>
              </a:defRPr>
            </a:lvl4pPr>
            <a:lvl5pPr marL="1828800" algn="l" defTabSz="457200"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r>
              <a:rPr lang="en-US" sz="1400" dirty="0">
                <a:solidFill>
                  <a:schemeClr val="bg1"/>
                </a:solidFill>
                <a:latin typeface="Arial"/>
                <a:cs typeface="Arial"/>
              </a:rPr>
              <a:t>Global Footprint</a:t>
            </a:r>
          </a:p>
        </p:txBody>
      </p:sp>
      <p:sp>
        <p:nvSpPr>
          <p:cNvPr id="88" name="TextBox 38"/>
          <p:cNvSpPr txBox="1"/>
          <p:nvPr/>
        </p:nvSpPr>
        <p:spPr>
          <a:xfrm>
            <a:off x="1365263" y="3389068"/>
            <a:ext cx="1672253" cy="307777"/>
          </a:xfrm>
          <a:prstGeom prst="rect">
            <a:avLst/>
          </a:prstGeom>
          <a:noFill/>
        </p:spPr>
        <p:txBody>
          <a:bodyPr wrap="none" rtlCol="0">
            <a:spAutoFit/>
          </a:bodyPr>
          <a:lstStyle>
            <a:defPPr>
              <a:defRPr lang="en-US"/>
            </a:defPPr>
            <a:lvl1pPr algn="l" defTabSz="457200" rtl="0" fontAlgn="base">
              <a:spcBef>
                <a:spcPct val="0"/>
              </a:spcBef>
              <a:spcAft>
                <a:spcPct val="0"/>
              </a:spcAft>
              <a:defRPr kern="1200">
                <a:solidFill>
                  <a:schemeClr val="tx1"/>
                </a:solidFill>
                <a:latin typeface="Calibri" pitchFamily="34" charset="0"/>
                <a:ea typeface="+mn-ea"/>
                <a:cs typeface="Arial" charset="0"/>
              </a:defRPr>
            </a:lvl1pPr>
            <a:lvl2pPr marL="457200" algn="l" defTabSz="457200" rtl="0" fontAlgn="base">
              <a:spcBef>
                <a:spcPct val="0"/>
              </a:spcBef>
              <a:spcAft>
                <a:spcPct val="0"/>
              </a:spcAft>
              <a:defRPr kern="1200">
                <a:solidFill>
                  <a:schemeClr val="tx1"/>
                </a:solidFill>
                <a:latin typeface="Calibri" pitchFamily="34" charset="0"/>
                <a:ea typeface="+mn-ea"/>
                <a:cs typeface="Arial" charset="0"/>
              </a:defRPr>
            </a:lvl2pPr>
            <a:lvl3pPr marL="914400" algn="l" defTabSz="457200" rtl="0" fontAlgn="base">
              <a:spcBef>
                <a:spcPct val="0"/>
              </a:spcBef>
              <a:spcAft>
                <a:spcPct val="0"/>
              </a:spcAft>
              <a:defRPr kern="1200">
                <a:solidFill>
                  <a:schemeClr val="tx1"/>
                </a:solidFill>
                <a:latin typeface="Calibri" pitchFamily="34" charset="0"/>
                <a:ea typeface="+mn-ea"/>
                <a:cs typeface="Arial" charset="0"/>
              </a:defRPr>
            </a:lvl3pPr>
            <a:lvl4pPr marL="1371600" algn="l" defTabSz="457200" rtl="0" fontAlgn="base">
              <a:spcBef>
                <a:spcPct val="0"/>
              </a:spcBef>
              <a:spcAft>
                <a:spcPct val="0"/>
              </a:spcAft>
              <a:defRPr kern="1200">
                <a:solidFill>
                  <a:schemeClr val="tx1"/>
                </a:solidFill>
                <a:latin typeface="Calibri" pitchFamily="34" charset="0"/>
                <a:ea typeface="+mn-ea"/>
                <a:cs typeface="Arial" charset="0"/>
              </a:defRPr>
            </a:lvl4pPr>
            <a:lvl5pPr marL="1828800" algn="l" defTabSz="457200"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r>
              <a:rPr lang="en-US" sz="1400" dirty="0">
                <a:solidFill>
                  <a:schemeClr val="bg1"/>
                </a:solidFill>
                <a:latin typeface="Arial"/>
                <a:cs typeface="Arial"/>
              </a:rPr>
              <a:t>Pricing Philosophy</a:t>
            </a:r>
          </a:p>
        </p:txBody>
      </p:sp>
      <p:sp>
        <p:nvSpPr>
          <p:cNvPr id="89" name="TextBox 39"/>
          <p:cNvSpPr txBox="1"/>
          <p:nvPr/>
        </p:nvSpPr>
        <p:spPr>
          <a:xfrm>
            <a:off x="1365263" y="4015602"/>
            <a:ext cx="1062623" cy="307777"/>
          </a:xfrm>
          <a:prstGeom prst="rect">
            <a:avLst/>
          </a:prstGeom>
          <a:noFill/>
        </p:spPr>
        <p:txBody>
          <a:bodyPr wrap="none" rtlCol="0">
            <a:spAutoFit/>
          </a:bodyPr>
          <a:lstStyle>
            <a:defPPr>
              <a:defRPr lang="en-US"/>
            </a:defPPr>
            <a:lvl1pPr algn="l" defTabSz="457200" rtl="0" fontAlgn="base">
              <a:spcBef>
                <a:spcPct val="0"/>
              </a:spcBef>
              <a:spcAft>
                <a:spcPct val="0"/>
              </a:spcAft>
              <a:defRPr kern="1200">
                <a:solidFill>
                  <a:schemeClr val="tx1"/>
                </a:solidFill>
                <a:latin typeface="Calibri" pitchFamily="34" charset="0"/>
                <a:ea typeface="+mn-ea"/>
                <a:cs typeface="Arial" charset="0"/>
              </a:defRPr>
            </a:lvl1pPr>
            <a:lvl2pPr marL="457200" algn="l" defTabSz="457200" rtl="0" fontAlgn="base">
              <a:spcBef>
                <a:spcPct val="0"/>
              </a:spcBef>
              <a:spcAft>
                <a:spcPct val="0"/>
              </a:spcAft>
              <a:defRPr kern="1200">
                <a:solidFill>
                  <a:schemeClr val="tx1"/>
                </a:solidFill>
                <a:latin typeface="Calibri" pitchFamily="34" charset="0"/>
                <a:ea typeface="+mn-ea"/>
                <a:cs typeface="Arial" charset="0"/>
              </a:defRPr>
            </a:lvl2pPr>
            <a:lvl3pPr marL="914400" algn="l" defTabSz="457200" rtl="0" fontAlgn="base">
              <a:spcBef>
                <a:spcPct val="0"/>
              </a:spcBef>
              <a:spcAft>
                <a:spcPct val="0"/>
              </a:spcAft>
              <a:defRPr kern="1200">
                <a:solidFill>
                  <a:schemeClr val="tx1"/>
                </a:solidFill>
                <a:latin typeface="Calibri" pitchFamily="34" charset="0"/>
                <a:ea typeface="+mn-ea"/>
                <a:cs typeface="Arial" charset="0"/>
              </a:defRPr>
            </a:lvl3pPr>
            <a:lvl4pPr marL="1371600" algn="l" defTabSz="457200" rtl="0" fontAlgn="base">
              <a:spcBef>
                <a:spcPct val="0"/>
              </a:spcBef>
              <a:spcAft>
                <a:spcPct val="0"/>
              </a:spcAft>
              <a:defRPr kern="1200">
                <a:solidFill>
                  <a:schemeClr val="tx1"/>
                </a:solidFill>
                <a:latin typeface="Calibri" pitchFamily="34" charset="0"/>
                <a:ea typeface="+mn-ea"/>
                <a:cs typeface="Arial" charset="0"/>
              </a:defRPr>
            </a:lvl4pPr>
            <a:lvl5pPr marL="1828800" algn="l" defTabSz="457200"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r>
              <a:rPr lang="en-US" sz="1400" dirty="0">
                <a:solidFill>
                  <a:schemeClr val="bg1"/>
                </a:solidFill>
                <a:latin typeface="Arial"/>
                <a:cs typeface="Arial"/>
              </a:rPr>
              <a:t>Ecosystem</a:t>
            </a:r>
          </a:p>
        </p:txBody>
      </p:sp>
      <p:pic>
        <p:nvPicPr>
          <p:cNvPr id="90" name="Picture 89" descr="CheckMark.png"/>
          <p:cNvPicPr>
            <a:picLocks noChangeAspect="1"/>
          </p:cNvPicPr>
          <p:nvPr/>
        </p:nvPicPr>
        <p:blipFill rotWithShape="1">
          <a:blip r:embed="rId3" cstate="hqprint">
            <a:extLst>
              <a:ext uri="{28A0092B-C50C-407E-A947-70E740481C1C}">
                <a14:useLocalDpi xmlns:a14="http://schemas.microsoft.com/office/drawing/2010/main"/>
              </a:ext>
            </a:extLst>
          </a:blip>
          <a:srcRect l="6785" t="12833" r="10103" b="10715"/>
          <a:stretch/>
        </p:blipFill>
        <p:spPr>
          <a:xfrm>
            <a:off x="785554" y="755555"/>
            <a:ext cx="552249" cy="508001"/>
          </a:xfrm>
          <a:prstGeom prst="rect">
            <a:avLst/>
          </a:prstGeom>
        </p:spPr>
      </p:pic>
      <p:pic>
        <p:nvPicPr>
          <p:cNvPr id="91" name="Picture 90" descr="CheckMark.png"/>
          <p:cNvPicPr>
            <a:picLocks noChangeAspect="1"/>
          </p:cNvPicPr>
          <p:nvPr/>
        </p:nvPicPr>
        <p:blipFill rotWithShape="1">
          <a:blip r:embed="rId3" cstate="hqprint">
            <a:extLst>
              <a:ext uri="{28A0092B-C50C-407E-A947-70E740481C1C}">
                <a14:useLocalDpi xmlns:a14="http://schemas.microsoft.com/office/drawing/2010/main"/>
              </a:ext>
            </a:extLst>
          </a:blip>
          <a:srcRect l="6785" t="12833" r="10103" b="10715"/>
          <a:stretch/>
        </p:blipFill>
        <p:spPr>
          <a:xfrm>
            <a:off x="785554" y="1393987"/>
            <a:ext cx="552249" cy="508001"/>
          </a:xfrm>
          <a:prstGeom prst="rect">
            <a:avLst/>
          </a:prstGeom>
        </p:spPr>
      </p:pic>
      <p:pic>
        <p:nvPicPr>
          <p:cNvPr id="92" name="Picture 91" descr="CheckMark.png"/>
          <p:cNvPicPr>
            <a:picLocks noChangeAspect="1"/>
          </p:cNvPicPr>
          <p:nvPr/>
        </p:nvPicPr>
        <p:blipFill rotWithShape="1">
          <a:blip r:embed="rId3" cstate="hqprint">
            <a:extLst>
              <a:ext uri="{28A0092B-C50C-407E-A947-70E740481C1C}">
                <a14:useLocalDpi xmlns:a14="http://schemas.microsoft.com/office/drawing/2010/main"/>
              </a:ext>
            </a:extLst>
          </a:blip>
          <a:srcRect l="6785" t="12833" r="10103" b="10715"/>
          <a:stretch/>
        </p:blipFill>
        <p:spPr>
          <a:xfrm>
            <a:off x="785554" y="2018690"/>
            <a:ext cx="552249" cy="508001"/>
          </a:xfrm>
          <a:prstGeom prst="rect">
            <a:avLst/>
          </a:prstGeom>
        </p:spPr>
      </p:pic>
      <p:pic>
        <p:nvPicPr>
          <p:cNvPr id="93" name="Picture 92" descr="CheckMark.png"/>
          <p:cNvPicPr>
            <a:picLocks noChangeAspect="1"/>
          </p:cNvPicPr>
          <p:nvPr/>
        </p:nvPicPr>
        <p:blipFill rotWithShape="1">
          <a:blip r:embed="rId3" cstate="hqprint">
            <a:extLst>
              <a:ext uri="{28A0092B-C50C-407E-A947-70E740481C1C}">
                <a14:useLocalDpi xmlns:a14="http://schemas.microsoft.com/office/drawing/2010/main"/>
              </a:ext>
            </a:extLst>
          </a:blip>
          <a:srcRect l="6785" t="12833" r="10103" b="10715"/>
          <a:stretch/>
        </p:blipFill>
        <p:spPr>
          <a:xfrm>
            <a:off x="785554" y="2650257"/>
            <a:ext cx="552249" cy="508001"/>
          </a:xfrm>
          <a:prstGeom prst="rect">
            <a:avLst/>
          </a:prstGeom>
        </p:spPr>
      </p:pic>
      <p:pic>
        <p:nvPicPr>
          <p:cNvPr id="94" name="Picture 93" descr="CheckMark.png"/>
          <p:cNvPicPr>
            <a:picLocks noChangeAspect="1"/>
          </p:cNvPicPr>
          <p:nvPr/>
        </p:nvPicPr>
        <p:blipFill rotWithShape="1">
          <a:blip r:embed="rId3" cstate="hqprint">
            <a:extLst>
              <a:ext uri="{28A0092B-C50C-407E-A947-70E740481C1C}">
                <a14:useLocalDpi xmlns:a14="http://schemas.microsoft.com/office/drawing/2010/main"/>
              </a:ext>
            </a:extLst>
          </a:blip>
          <a:srcRect l="6785" t="12833" r="10103" b="10715"/>
          <a:stretch/>
        </p:blipFill>
        <p:spPr>
          <a:xfrm>
            <a:off x="785554" y="3268094"/>
            <a:ext cx="552249" cy="508001"/>
          </a:xfrm>
          <a:prstGeom prst="rect">
            <a:avLst/>
          </a:prstGeom>
        </p:spPr>
      </p:pic>
      <p:pic>
        <p:nvPicPr>
          <p:cNvPr id="95" name="Picture 94" descr="CheckMark.png"/>
          <p:cNvPicPr>
            <a:picLocks noChangeAspect="1"/>
          </p:cNvPicPr>
          <p:nvPr/>
        </p:nvPicPr>
        <p:blipFill rotWithShape="1">
          <a:blip r:embed="rId3" cstate="hqprint">
            <a:extLst>
              <a:ext uri="{28A0092B-C50C-407E-A947-70E740481C1C}">
                <a14:useLocalDpi xmlns:a14="http://schemas.microsoft.com/office/drawing/2010/main"/>
              </a:ext>
            </a:extLst>
          </a:blip>
          <a:srcRect l="6785" t="12833" r="10103" b="10715"/>
          <a:stretch/>
        </p:blipFill>
        <p:spPr>
          <a:xfrm>
            <a:off x="785554" y="3879945"/>
            <a:ext cx="552249" cy="508001"/>
          </a:xfrm>
          <a:prstGeom prst="rect">
            <a:avLst/>
          </a:prstGeom>
        </p:spPr>
      </p:pic>
      <p:sp>
        <p:nvSpPr>
          <p:cNvPr id="27" name="TextBox 15"/>
          <p:cNvSpPr txBox="1"/>
          <p:nvPr/>
        </p:nvSpPr>
        <p:spPr>
          <a:xfrm>
            <a:off x="3770710" y="4013978"/>
            <a:ext cx="5287025" cy="307777"/>
          </a:xfrm>
          <a:prstGeom prst="rect">
            <a:avLst/>
          </a:prstGeom>
          <a:noFill/>
        </p:spPr>
        <p:txBody>
          <a:bodyPr wrap="none" rtlCol="0">
            <a:spAutoFit/>
          </a:bodyPr>
          <a:lstStyle>
            <a:defPPr>
              <a:defRPr lang="en-US"/>
            </a:defPPr>
            <a:lvl1pPr algn="l" defTabSz="457200" rtl="0" fontAlgn="base">
              <a:spcBef>
                <a:spcPct val="0"/>
              </a:spcBef>
              <a:spcAft>
                <a:spcPct val="0"/>
              </a:spcAft>
              <a:defRPr kern="1200">
                <a:solidFill>
                  <a:schemeClr val="tx1"/>
                </a:solidFill>
                <a:latin typeface="Calibri" pitchFamily="34" charset="0"/>
                <a:ea typeface="+mn-ea"/>
                <a:cs typeface="Arial" charset="0"/>
              </a:defRPr>
            </a:lvl1pPr>
            <a:lvl2pPr marL="457200" algn="l" defTabSz="457200" rtl="0" fontAlgn="base">
              <a:spcBef>
                <a:spcPct val="0"/>
              </a:spcBef>
              <a:spcAft>
                <a:spcPct val="0"/>
              </a:spcAft>
              <a:defRPr kern="1200">
                <a:solidFill>
                  <a:schemeClr val="tx1"/>
                </a:solidFill>
                <a:latin typeface="Calibri" pitchFamily="34" charset="0"/>
                <a:ea typeface="+mn-ea"/>
                <a:cs typeface="Arial" charset="0"/>
              </a:defRPr>
            </a:lvl2pPr>
            <a:lvl3pPr marL="914400" algn="l" defTabSz="457200" rtl="0" fontAlgn="base">
              <a:spcBef>
                <a:spcPct val="0"/>
              </a:spcBef>
              <a:spcAft>
                <a:spcPct val="0"/>
              </a:spcAft>
              <a:defRPr kern="1200">
                <a:solidFill>
                  <a:schemeClr val="tx1"/>
                </a:solidFill>
                <a:latin typeface="Calibri" pitchFamily="34" charset="0"/>
                <a:ea typeface="+mn-ea"/>
                <a:cs typeface="Arial" charset="0"/>
              </a:defRPr>
            </a:lvl3pPr>
            <a:lvl4pPr marL="1371600" algn="l" defTabSz="457200" rtl="0" fontAlgn="base">
              <a:spcBef>
                <a:spcPct val="0"/>
              </a:spcBef>
              <a:spcAft>
                <a:spcPct val="0"/>
              </a:spcAft>
              <a:defRPr kern="1200">
                <a:solidFill>
                  <a:schemeClr val="tx1"/>
                </a:solidFill>
                <a:latin typeface="Calibri" pitchFamily="34" charset="0"/>
                <a:ea typeface="+mn-ea"/>
                <a:cs typeface="Arial" charset="0"/>
              </a:defRPr>
            </a:lvl4pPr>
            <a:lvl5pPr marL="1828800" algn="l" defTabSz="457200"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r>
              <a:rPr lang="en-US" sz="1400" dirty="0">
                <a:solidFill>
                  <a:schemeClr val="bg1"/>
                </a:solidFill>
                <a:latin typeface="Arial"/>
                <a:cs typeface="Arial"/>
              </a:rPr>
              <a:t>Thousands of consulting/system integrator &amp; technology partners</a:t>
            </a:r>
          </a:p>
        </p:txBody>
      </p:sp>
    </p:spTree>
    <p:extLst>
      <p:ext uri="{BB962C8B-B14F-4D97-AF65-F5344CB8AC3E}">
        <p14:creationId xmlns:p14="http://schemas.microsoft.com/office/powerpoint/2010/main" val="2932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Experience with Operational Reliability</a:t>
            </a:r>
          </a:p>
        </p:txBody>
      </p:sp>
      <p:sp>
        <p:nvSpPr>
          <p:cNvPr id="6" name="Content Placeholder 2"/>
          <p:cNvSpPr>
            <a:spLocks noGrp="1"/>
          </p:cNvSpPr>
          <p:nvPr/>
        </p:nvSpPr>
        <p:spPr>
          <a:xfrm>
            <a:off x="457200" y="1510742"/>
            <a:ext cx="8229600" cy="276213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000" kern="1200">
                <a:solidFill>
                  <a:srgbClr val="636466"/>
                </a:solidFill>
                <a:latin typeface="Arial"/>
                <a:ea typeface="+mn-ea"/>
                <a:cs typeface="Arial"/>
              </a:defRPr>
            </a:lvl1pPr>
            <a:lvl2pPr marL="742950" indent="-285750" algn="l" defTabSz="457200" rtl="0" eaLnBrk="1" latinLnBrk="0" hangingPunct="1">
              <a:spcBef>
                <a:spcPct val="20000"/>
              </a:spcBef>
              <a:buFont typeface="Arial"/>
              <a:buChar char="–"/>
              <a:defRPr sz="1800" kern="1200">
                <a:solidFill>
                  <a:srgbClr val="636466"/>
                </a:solidFill>
                <a:latin typeface="Arial"/>
                <a:ea typeface="+mn-ea"/>
                <a:cs typeface="Arial"/>
              </a:defRPr>
            </a:lvl2pPr>
            <a:lvl3pPr marL="1143000" indent="-228600" algn="l" defTabSz="457200" rtl="0" eaLnBrk="1" latinLnBrk="0" hangingPunct="1">
              <a:spcBef>
                <a:spcPct val="20000"/>
              </a:spcBef>
              <a:buFont typeface="Arial"/>
              <a:buChar char="•"/>
              <a:defRPr sz="1600" kern="1200">
                <a:solidFill>
                  <a:srgbClr val="636466"/>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rgbClr val="636466"/>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rgbClr val="636466"/>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solidFill>
                  <a:schemeClr val="bg1"/>
                </a:solidFill>
              </a:rPr>
              <a:t>We have spent over a decade building the world’s most reliable, secure, scalable, and cost-effective infrastructure.</a:t>
            </a:r>
          </a:p>
          <a:p>
            <a:endParaRPr lang="en-US" sz="1600" dirty="0">
              <a:solidFill>
                <a:schemeClr val="bg1"/>
              </a:solidFill>
            </a:endParaRPr>
          </a:p>
          <a:p>
            <a:r>
              <a:rPr lang="en-US" sz="1600" dirty="0">
                <a:solidFill>
                  <a:schemeClr val="bg1"/>
                </a:solidFill>
              </a:rPr>
              <a:t>Service SLAs between 99.9% and 100% availability. Amazon S3 is designed for 99.999999999% durability.</a:t>
            </a:r>
          </a:p>
          <a:p>
            <a:endParaRPr lang="en-US" sz="1600" dirty="0">
              <a:solidFill>
                <a:schemeClr val="bg1"/>
              </a:solidFill>
            </a:endParaRPr>
          </a:p>
          <a:p>
            <a:r>
              <a:rPr lang="en-US" sz="1600" dirty="0">
                <a:solidFill>
                  <a:schemeClr val="bg1"/>
                </a:solidFill>
              </a:rPr>
              <a:t>Availability Zones exist on isolated fault lines, flood plains, and electrical grids to substantially reduce the chance of simultaneous failure.</a:t>
            </a:r>
          </a:p>
          <a:p>
            <a:endParaRPr lang="en-US" sz="1600" dirty="0">
              <a:solidFill>
                <a:schemeClr val="bg1"/>
              </a:solidFill>
            </a:endParaRPr>
          </a:p>
          <a:p>
            <a:r>
              <a:rPr lang="en-US" sz="1600" dirty="0">
                <a:solidFill>
                  <a:schemeClr val="bg1"/>
                </a:solidFill>
              </a:rPr>
              <a:t>The AWS Service Health Dashboard provides 24/7 visibility in the real-time operational status of all services around the globe.</a:t>
            </a:r>
          </a:p>
          <a:p>
            <a:endParaRPr lang="en-US" sz="1600" dirty="0">
              <a:solidFill>
                <a:schemeClr val="bg1"/>
              </a:solidFill>
            </a:endParaRPr>
          </a:p>
        </p:txBody>
      </p:sp>
      <p:sp>
        <p:nvSpPr>
          <p:cNvPr id="7" name="Content Placeholder 2"/>
          <p:cNvSpPr txBox="1">
            <a:spLocks/>
          </p:cNvSpPr>
          <p:nvPr/>
        </p:nvSpPr>
        <p:spPr>
          <a:xfrm>
            <a:off x="457199" y="687744"/>
            <a:ext cx="7519774" cy="665893"/>
          </a:xfrm>
          <a:prstGeom prst="rect">
            <a:avLst/>
          </a:prstGeom>
        </p:spPr>
        <p:txBody>
          <a:bodyPr vert="horz" lIns="91440" tIns="45720" rIns="91440" bIns="45720" rtlCol="0">
            <a:noAutofit/>
          </a:bodyPr>
          <a:lstStyle>
            <a:defPPr>
              <a:defRPr lang="en-US"/>
            </a:defPPr>
            <a:lvl1pPr algn="l" defTabSz="457200" rtl="0" fontAlgn="base">
              <a:spcBef>
                <a:spcPct val="0"/>
              </a:spcBef>
              <a:spcAft>
                <a:spcPct val="0"/>
              </a:spcAft>
              <a:defRPr kern="1200">
                <a:solidFill>
                  <a:schemeClr val="tx1"/>
                </a:solidFill>
                <a:latin typeface="Calibri" pitchFamily="34" charset="0"/>
                <a:ea typeface="+mn-ea"/>
                <a:cs typeface="Arial" charset="0"/>
              </a:defRPr>
            </a:lvl1pPr>
            <a:lvl2pPr marL="457200" algn="l" defTabSz="457200" rtl="0" fontAlgn="base">
              <a:spcBef>
                <a:spcPct val="0"/>
              </a:spcBef>
              <a:spcAft>
                <a:spcPct val="0"/>
              </a:spcAft>
              <a:defRPr kern="1200">
                <a:solidFill>
                  <a:schemeClr val="tx1"/>
                </a:solidFill>
                <a:latin typeface="Calibri" pitchFamily="34" charset="0"/>
                <a:ea typeface="+mn-ea"/>
                <a:cs typeface="Arial" charset="0"/>
              </a:defRPr>
            </a:lvl2pPr>
            <a:lvl3pPr marL="914400" algn="l" defTabSz="457200" rtl="0" fontAlgn="base">
              <a:spcBef>
                <a:spcPct val="0"/>
              </a:spcBef>
              <a:spcAft>
                <a:spcPct val="0"/>
              </a:spcAft>
              <a:defRPr kern="1200">
                <a:solidFill>
                  <a:schemeClr val="tx1"/>
                </a:solidFill>
                <a:latin typeface="Calibri" pitchFamily="34" charset="0"/>
                <a:ea typeface="+mn-ea"/>
                <a:cs typeface="Arial" charset="0"/>
              </a:defRPr>
            </a:lvl3pPr>
            <a:lvl4pPr marL="1371600" algn="l" defTabSz="457200" rtl="0" fontAlgn="base">
              <a:spcBef>
                <a:spcPct val="0"/>
              </a:spcBef>
              <a:spcAft>
                <a:spcPct val="0"/>
              </a:spcAft>
              <a:defRPr kern="1200">
                <a:solidFill>
                  <a:schemeClr val="tx1"/>
                </a:solidFill>
                <a:latin typeface="Calibri" pitchFamily="34" charset="0"/>
                <a:ea typeface="+mn-ea"/>
                <a:cs typeface="Arial" charset="0"/>
              </a:defRPr>
            </a:lvl4pPr>
            <a:lvl5pPr marL="1828800" algn="l" defTabSz="457200"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r>
              <a:rPr lang="en-US" sz="1600" dirty="0">
                <a:solidFill>
                  <a:srgbClr val="FAA634"/>
                </a:solidFill>
              </a:rPr>
              <a:t>Our goal is to make our operational performance indistinguishable from perfect. We are driven to remove any all causes of failure. </a:t>
            </a:r>
          </a:p>
          <a:p>
            <a:pPr marL="0" indent="0">
              <a:buNone/>
            </a:pPr>
            <a:endParaRPr lang="en-US" sz="1600" dirty="0">
              <a:solidFill>
                <a:srgbClr val="FAA634"/>
              </a:solidFill>
            </a:endParaRPr>
          </a:p>
        </p:txBody>
      </p:sp>
    </p:spTree>
    <p:extLst>
      <p:ext uri="{BB962C8B-B14F-4D97-AF65-F5344CB8AC3E}">
        <p14:creationId xmlns:p14="http://schemas.microsoft.com/office/powerpoint/2010/main" val="2804459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Pricing Philosophy</a:t>
            </a:r>
          </a:p>
        </p:txBody>
      </p:sp>
      <p:sp>
        <p:nvSpPr>
          <p:cNvPr id="4" name="Rectangle 3"/>
          <p:cNvSpPr/>
          <p:nvPr/>
        </p:nvSpPr>
        <p:spPr>
          <a:xfrm>
            <a:off x="457200" y="1072918"/>
            <a:ext cx="7326842" cy="369332"/>
          </a:xfrm>
          <a:prstGeom prst="rect">
            <a:avLst/>
          </a:prstGeom>
        </p:spPr>
        <p:txBody>
          <a:bodyPr wrap="square">
            <a:spAutoFit/>
          </a:bodyPr>
          <a:lstStyle/>
          <a:p>
            <a:pPr marL="0" indent="0">
              <a:buNone/>
            </a:pPr>
            <a:r>
              <a:rPr lang="en-US" dirty="0">
                <a:solidFill>
                  <a:srgbClr val="FAA634"/>
                </a:solidFill>
              </a:rPr>
              <a:t>High volume / low margin businesses are in our core DNA</a:t>
            </a:r>
          </a:p>
        </p:txBody>
      </p:sp>
      <p:sp>
        <p:nvSpPr>
          <p:cNvPr id="3" name="Content Placeholder 2"/>
          <p:cNvSpPr txBox="1">
            <a:spLocks/>
          </p:cNvSpPr>
          <p:nvPr/>
        </p:nvSpPr>
        <p:spPr>
          <a:xfrm>
            <a:off x="457201" y="1807123"/>
            <a:ext cx="1641323" cy="545402"/>
          </a:xfrm>
          <a:prstGeom prst="rect">
            <a:avLst/>
          </a:prstGeom>
        </p:spPr>
        <p:txBody>
          <a:bodyPr/>
          <a:lstStyle>
            <a:lvl1pPr marL="342900" indent="-342900" algn="l" defTabSz="457200" rtl="0" eaLnBrk="1" latinLnBrk="0" hangingPunct="1">
              <a:spcBef>
                <a:spcPct val="20000"/>
              </a:spcBef>
              <a:buFont typeface="Arial"/>
              <a:buChar char="•"/>
              <a:defRPr sz="2000" kern="1200">
                <a:solidFill>
                  <a:srgbClr val="636466"/>
                </a:solidFill>
                <a:latin typeface="Arial"/>
                <a:ea typeface="+mn-ea"/>
                <a:cs typeface="Arial"/>
              </a:defRPr>
            </a:lvl1pPr>
            <a:lvl2pPr marL="742950" indent="-285750" algn="l" defTabSz="457200" rtl="0" eaLnBrk="1" latinLnBrk="0" hangingPunct="1">
              <a:spcBef>
                <a:spcPct val="20000"/>
              </a:spcBef>
              <a:buFont typeface="Arial"/>
              <a:buChar char="–"/>
              <a:defRPr sz="1800" kern="1200">
                <a:solidFill>
                  <a:srgbClr val="636466"/>
                </a:solidFill>
                <a:latin typeface="Arial"/>
                <a:ea typeface="+mn-ea"/>
                <a:cs typeface="Arial"/>
              </a:defRPr>
            </a:lvl2pPr>
            <a:lvl3pPr marL="1143000" indent="-228600" algn="l" defTabSz="457200" rtl="0" eaLnBrk="1" latinLnBrk="0" hangingPunct="1">
              <a:spcBef>
                <a:spcPct val="20000"/>
              </a:spcBef>
              <a:buFont typeface="Arial"/>
              <a:buChar char="•"/>
              <a:defRPr sz="1600" kern="1200">
                <a:solidFill>
                  <a:srgbClr val="636466"/>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rgbClr val="636466"/>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rgbClr val="636466"/>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400" dirty="0">
                <a:solidFill>
                  <a:schemeClr val="bg1"/>
                </a:solidFill>
              </a:rPr>
              <a:t>Trade </a:t>
            </a:r>
            <a:r>
              <a:rPr lang="en-US" sz="1400" dirty="0" err="1">
                <a:solidFill>
                  <a:schemeClr val="bg1"/>
                </a:solidFill>
              </a:rPr>
              <a:t>CapEX</a:t>
            </a:r>
            <a:r>
              <a:rPr lang="en-US" sz="1400" dirty="0">
                <a:solidFill>
                  <a:schemeClr val="bg1"/>
                </a:solidFill>
              </a:rPr>
              <a:t> for variable expense</a:t>
            </a:r>
          </a:p>
        </p:txBody>
      </p:sp>
      <p:sp>
        <p:nvSpPr>
          <p:cNvPr id="5" name="Content Placeholder 2"/>
          <p:cNvSpPr txBox="1">
            <a:spLocks/>
          </p:cNvSpPr>
          <p:nvPr/>
        </p:nvSpPr>
        <p:spPr>
          <a:xfrm>
            <a:off x="2533550" y="1807122"/>
            <a:ext cx="1641323" cy="775211"/>
          </a:xfrm>
          <a:prstGeom prst="rect">
            <a:avLst/>
          </a:prstGeom>
        </p:spPr>
        <p:txBody>
          <a:bodyPr/>
          <a:lstStyle>
            <a:lvl1pPr marL="342900" indent="-342900" algn="l" defTabSz="457200" rtl="0" eaLnBrk="1" latinLnBrk="0" hangingPunct="1">
              <a:spcBef>
                <a:spcPct val="20000"/>
              </a:spcBef>
              <a:buFont typeface="Arial"/>
              <a:buChar char="•"/>
              <a:defRPr sz="2000" kern="1200">
                <a:solidFill>
                  <a:srgbClr val="636466"/>
                </a:solidFill>
                <a:latin typeface="Arial"/>
                <a:ea typeface="+mn-ea"/>
                <a:cs typeface="Arial"/>
              </a:defRPr>
            </a:lvl1pPr>
            <a:lvl2pPr marL="742950" indent="-285750" algn="l" defTabSz="457200" rtl="0" eaLnBrk="1" latinLnBrk="0" hangingPunct="1">
              <a:spcBef>
                <a:spcPct val="20000"/>
              </a:spcBef>
              <a:buFont typeface="Arial"/>
              <a:buChar char="–"/>
              <a:defRPr sz="1800" kern="1200">
                <a:solidFill>
                  <a:srgbClr val="636466"/>
                </a:solidFill>
                <a:latin typeface="Arial"/>
                <a:ea typeface="+mn-ea"/>
                <a:cs typeface="Arial"/>
              </a:defRPr>
            </a:lvl2pPr>
            <a:lvl3pPr marL="1143000" indent="-228600" algn="l" defTabSz="457200" rtl="0" eaLnBrk="1" latinLnBrk="0" hangingPunct="1">
              <a:spcBef>
                <a:spcPct val="20000"/>
              </a:spcBef>
              <a:buFont typeface="Arial"/>
              <a:buChar char="•"/>
              <a:defRPr sz="1600" kern="1200">
                <a:solidFill>
                  <a:srgbClr val="636466"/>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rgbClr val="636466"/>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rgbClr val="636466"/>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400" dirty="0">
                <a:solidFill>
                  <a:schemeClr val="bg1"/>
                </a:solidFill>
              </a:rPr>
              <a:t>Our economies of scale provide us with lower costs</a:t>
            </a:r>
          </a:p>
        </p:txBody>
      </p:sp>
      <p:sp>
        <p:nvSpPr>
          <p:cNvPr id="8" name="Content Placeholder 2"/>
          <p:cNvSpPr txBox="1">
            <a:spLocks/>
          </p:cNvSpPr>
          <p:nvPr/>
        </p:nvSpPr>
        <p:spPr>
          <a:xfrm>
            <a:off x="2760336" y="3056759"/>
            <a:ext cx="1187751" cy="1155733"/>
          </a:xfrm>
          <a:prstGeom prst="rect">
            <a:avLst/>
          </a:prstGeom>
        </p:spPr>
        <p:txBody>
          <a:bodyPr anchor="ctr"/>
          <a:lstStyle>
            <a:lvl1pPr marL="342900" indent="-342900" algn="l" defTabSz="457200" rtl="0" eaLnBrk="1" latinLnBrk="0" hangingPunct="1">
              <a:spcBef>
                <a:spcPct val="20000"/>
              </a:spcBef>
              <a:buFont typeface="Arial"/>
              <a:buChar char="•"/>
              <a:defRPr sz="2000" kern="1200">
                <a:solidFill>
                  <a:srgbClr val="636466"/>
                </a:solidFill>
                <a:latin typeface="Arial"/>
                <a:ea typeface="+mn-ea"/>
                <a:cs typeface="Arial"/>
              </a:defRPr>
            </a:lvl1pPr>
            <a:lvl2pPr marL="742950" indent="-285750" algn="l" defTabSz="457200" rtl="0" eaLnBrk="1" latinLnBrk="0" hangingPunct="1">
              <a:spcBef>
                <a:spcPct val="20000"/>
              </a:spcBef>
              <a:buFont typeface="Arial"/>
              <a:buChar char="–"/>
              <a:defRPr sz="1800" kern="1200">
                <a:solidFill>
                  <a:srgbClr val="636466"/>
                </a:solidFill>
                <a:latin typeface="Arial"/>
                <a:ea typeface="+mn-ea"/>
                <a:cs typeface="Arial"/>
              </a:defRPr>
            </a:lvl2pPr>
            <a:lvl3pPr marL="1143000" indent="-228600" algn="l" defTabSz="457200" rtl="0" eaLnBrk="1" latinLnBrk="0" hangingPunct="1">
              <a:spcBef>
                <a:spcPct val="20000"/>
              </a:spcBef>
              <a:buFont typeface="Arial"/>
              <a:buChar char="•"/>
              <a:defRPr sz="1600" kern="1200">
                <a:solidFill>
                  <a:srgbClr val="636466"/>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rgbClr val="636466"/>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rgbClr val="636466"/>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400" dirty="0">
                <a:solidFill>
                  <a:schemeClr val="accent1"/>
                </a:solidFill>
              </a:rPr>
              <a:t>69 price reductions since 2006</a:t>
            </a:r>
          </a:p>
        </p:txBody>
      </p:sp>
      <p:sp>
        <p:nvSpPr>
          <p:cNvPr id="6" name="Content Placeholder 2"/>
          <p:cNvSpPr txBox="1">
            <a:spLocks/>
          </p:cNvSpPr>
          <p:nvPr/>
        </p:nvSpPr>
        <p:spPr>
          <a:xfrm>
            <a:off x="4609899" y="1807122"/>
            <a:ext cx="1641323" cy="775211"/>
          </a:xfrm>
          <a:prstGeom prst="rect">
            <a:avLst/>
          </a:prstGeom>
        </p:spPr>
        <p:txBody>
          <a:bodyPr/>
          <a:lstStyle>
            <a:lvl1pPr marL="342900" indent="-342900" algn="l" defTabSz="457200" rtl="0" eaLnBrk="1" latinLnBrk="0" hangingPunct="1">
              <a:spcBef>
                <a:spcPct val="20000"/>
              </a:spcBef>
              <a:buFont typeface="Arial"/>
              <a:buChar char="•"/>
              <a:defRPr sz="2000" kern="1200">
                <a:solidFill>
                  <a:srgbClr val="636466"/>
                </a:solidFill>
                <a:latin typeface="Arial"/>
                <a:ea typeface="+mn-ea"/>
                <a:cs typeface="Arial"/>
              </a:defRPr>
            </a:lvl1pPr>
            <a:lvl2pPr marL="742950" indent="-285750" algn="l" defTabSz="457200" rtl="0" eaLnBrk="1" latinLnBrk="0" hangingPunct="1">
              <a:spcBef>
                <a:spcPct val="20000"/>
              </a:spcBef>
              <a:buFont typeface="Arial"/>
              <a:buChar char="–"/>
              <a:defRPr sz="1800" kern="1200">
                <a:solidFill>
                  <a:srgbClr val="636466"/>
                </a:solidFill>
                <a:latin typeface="Arial"/>
                <a:ea typeface="+mn-ea"/>
                <a:cs typeface="Arial"/>
              </a:defRPr>
            </a:lvl2pPr>
            <a:lvl3pPr marL="1143000" indent="-228600" algn="l" defTabSz="457200" rtl="0" eaLnBrk="1" latinLnBrk="0" hangingPunct="1">
              <a:spcBef>
                <a:spcPct val="20000"/>
              </a:spcBef>
              <a:buFont typeface="Arial"/>
              <a:buChar char="•"/>
              <a:defRPr sz="1600" kern="1200">
                <a:solidFill>
                  <a:srgbClr val="636466"/>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rgbClr val="636466"/>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rgbClr val="636466"/>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400" dirty="0">
                <a:solidFill>
                  <a:schemeClr val="bg1"/>
                </a:solidFill>
              </a:rPr>
              <a:t>Pricing model choice to support variable and stable workloads</a:t>
            </a:r>
          </a:p>
        </p:txBody>
      </p:sp>
      <p:sp>
        <p:nvSpPr>
          <p:cNvPr id="9" name="Content Placeholder 2"/>
          <p:cNvSpPr txBox="1">
            <a:spLocks/>
          </p:cNvSpPr>
          <p:nvPr/>
        </p:nvSpPr>
        <p:spPr>
          <a:xfrm>
            <a:off x="4533901" y="3056759"/>
            <a:ext cx="1798320" cy="1155733"/>
          </a:xfrm>
          <a:prstGeom prst="rect">
            <a:avLst/>
          </a:prstGeom>
        </p:spPr>
        <p:txBody>
          <a:bodyPr anchor="ctr"/>
          <a:lstStyle>
            <a:lvl1pPr marL="342900" indent="-342900" algn="l" defTabSz="457200" rtl="0" eaLnBrk="1" latinLnBrk="0" hangingPunct="1">
              <a:spcBef>
                <a:spcPct val="20000"/>
              </a:spcBef>
              <a:buFont typeface="Arial"/>
              <a:buChar char="•"/>
              <a:defRPr sz="2000" kern="1200">
                <a:solidFill>
                  <a:srgbClr val="636466"/>
                </a:solidFill>
                <a:latin typeface="Arial"/>
                <a:ea typeface="+mn-ea"/>
                <a:cs typeface="Arial"/>
              </a:defRPr>
            </a:lvl1pPr>
            <a:lvl2pPr marL="742950" indent="-285750" algn="l" defTabSz="457200" rtl="0" eaLnBrk="1" latinLnBrk="0" hangingPunct="1">
              <a:spcBef>
                <a:spcPct val="20000"/>
              </a:spcBef>
              <a:buFont typeface="Arial"/>
              <a:buChar char="–"/>
              <a:defRPr sz="1800" kern="1200">
                <a:solidFill>
                  <a:srgbClr val="636466"/>
                </a:solidFill>
                <a:latin typeface="Arial"/>
                <a:ea typeface="+mn-ea"/>
                <a:cs typeface="Arial"/>
              </a:defRPr>
            </a:lvl2pPr>
            <a:lvl3pPr marL="1143000" indent="-228600" algn="l" defTabSz="457200" rtl="0" eaLnBrk="1" latinLnBrk="0" hangingPunct="1">
              <a:spcBef>
                <a:spcPct val="20000"/>
              </a:spcBef>
              <a:buFont typeface="Arial"/>
              <a:buChar char="•"/>
              <a:defRPr sz="1600" kern="1200">
                <a:solidFill>
                  <a:srgbClr val="636466"/>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rgbClr val="636466"/>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rgbClr val="636466"/>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50000"/>
              </a:lnSpc>
              <a:buFont typeface="Arial"/>
              <a:buNone/>
            </a:pPr>
            <a:r>
              <a:rPr lang="en-US" sz="1400" dirty="0">
                <a:solidFill>
                  <a:schemeClr val="accent1"/>
                </a:solidFill>
              </a:rPr>
              <a:t>On-demand</a:t>
            </a:r>
          </a:p>
          <a:p>
            <a:pPr marL="0" indent="0" algn="ctr">
              <a:lnSpc>
                <a:spcPct val="150000"/>
              </a:lnSpc>
              <a:buFont typeface="Arial"/>
              <a:buNone/>
            </a:pPr>
            <a:r>
              <a:rPr lang="en-US" sz="1400" dirty="0">
                <a:solidFill>
                  <a:schemeClr val="accent1"/>
                </a:solidFill>
              </a:rPr>
              <a:t>Reserved Instances </a:t>
            </a:r>
          </a:p>
          <a:p>
            <a:pPr marL="0" indent="0" algn="ctr">
              <a:lnSpc>
                <a:spcPct val="150000"/>
              </a:lnSpc>
              <a:buFont typeface="Arial"/>
              <a:buNone/>
            </a:pPr>
            <a:r>
              <a:rPr lang="en-US" sz="1400" dirty="0">
                <a:solidFill>
                  <a:schemeClr val="accent1"/>
                </a:solidFill>
              </a:rPr>
              <a:t>Spot</a:t>
            </a:r>
          </a:p>
        </p:txBody>
      </p:sp>
      <p:sp>
        <p:nvSpPr>
          <p:cNvPr id="7" name="Content Placeholder 2"/>
          <p:cNvSpPr txBox="1">
            <a:spLocks/>
          </p:cNvSpPr>
          <p:nvPr/>
        </p:nvSpPr>
        <p:spPr>
          <a:xfrm>
            <a:off x="6686248" y="1807122"/>
            <a:ext cx="1804609" cy="775211"/>
          </a:xfrm>
          <a:prstGeom prst="rect">
            <a:avLst/>
          </a:prstGeom>
        </p:spPr>
        <p:txBody>
          <a:bodyPr/>
          <a:lstStyle>
            <a:lvl1pPr marL="342900" indent="-342900" algn="l" defTabSz="457200" rtl="0" eaLnBrk="1" latinLnBrk="0" hangingPunct="1">
              <a:spcBef>
                <a:spcPct val="20000"/>
              </a:spcBef>
              <a:buFont typeface="Arial"/>
              <a:buChar char="•"/>
              <a:defRPr sz="2000" kern="1200">
                <a:solidFill>
                  <a:srgbClr val="636466"/>
                </a:solidFill>
                <a:latin typeface="Arial"/>
                <a:ea typeface="+mn-ea"/>
                <a:cs typeface="Arial"/>
              </a:defRPr>
            </a:lvl1pPr>
            <a:lvl2pPr marL="742950" indent="-285750" algn="l" defTabSz="457200" rtl="0" eaLnBrk="1" latinLnBrk="0" hangingPunct="1">
              <a:spcBef>
                <a:spcPct val="20000"/>
              </a:spcBef>
              <a:buFont typeface="Arial"/>
              <a:buChar char="–"/>
              <a:defRPr sz="1800" kern="1200">
                <a:solidFill>
                  <a:srgbClr val="636466"/>
                </a:solidFill>
                <a:latin typeface="Arial"/>
                <a:ea typeface="+mn-ea"/>
                <a:cs typeface="Arial"/>
              </a:defRPr>
            </a:lvl2pPr>
            <a:lvl3pPr marL="1143000" indent="-228600" algn="l" defTabSz="457200" rtl="0" eaLnBrk="1" latinLnBrk="0" hangingPunct="1">
              <a:spcBef>
                <a:spcPct val="20000"/>
              </a:spcBef>
              <a:buFont typeface="Arial"/>
              <a:buChar char="•"/>
              <a:defRPr sz="1600" kern="1200">
                <a:solidFill>
                  <a:srgbClr val="636466"/>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rgbClr val="636466"/>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rgbClr val="636466"/>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400" dirty="0">
                <a:solidFill>
                  <a:schemeClr val="bg1"/>
                </a:solidFill>
              </a:rPr>
              <a:t>Save more money as you grow bigger</a:t>
            </a:r>
          </a:p>
        </p:txBody>
      </p:sp>
      <p:sp>
        <p:nvSpPr>
          <p:cNvPr id="10" name="Content Placeholder 2"/>
          <p:cNvSpPr txBox="1">
            <a:spLocks/>
          </p:cNvSpPr>
          <p:nvPr/>
        </p:nvSpPr>
        <p:spPr>
          <a:xfrm>
            <a:off x="6686248" y="3056759"/>
            <a:ext cx="1804609" cy="1155733"/>
          </a:xfrm>
          <a:prstGeom prst="rect">
            <a:avLst/>
          </a:prstGeom>
        </p:spPr>
        <p:txBody>
          <a:bodyPr anchor="ctr"/>
          <a:lstStyle>
            <a:lvl1pPr marL="342900" indent="-342900" algn="l" defTabSz="457200" rtl="0" eaLnBrk="1" latinLnBrk="0" hangingPunct="1">
              <a:spcBef>
                <a:spcPct val="20000"/>
              </a:spcBef>
              <a:buFont typeface="Arial"/>
              <a:buChar char="•"/>
              <a:defRPr sz="2000" kern="1200">
                <a:solidFill>
                  <a:srgbClr val="636466"/>
                </a:solidFill>
                <a:latin typeface="Arial"/>
                <a:ea typeface="+mn-ea"/>
                <a:cs typeface="Arial"/>
              </a:defRPr>
            </a:lvl1pPr>
            <a:lvl2pPr marL="742950" indent="-285750" algn="l" defTabSz="457200" rtl="0" eaLnBrk="1" latinLnBrk="0" hangingPunct="1">
              <a:spcBef>
                <a:spcPct val="20000"/>
              </a:spcBef>
              <a:buFont typeface="Arial"/>
              <a:buChar char="–"/>
              <a:defRPr sz="1800" kern="1200">
                <a:solidFill>
                  <a:srgbClr val="636466"/>
                </a:solidFill>
                <a:latin typeface="Arial"/>
                <a:ea typeface="+mn-ea"/>
                <a:cs typeface="Arial"/>
              </a:defRPr>
            </a:lvl2pPr>
            <a:lvl3pPr marL="1143000" indent="-228600" algn="l" defTabSz="457200" rtl="0" eaLnBrk="1" latinLnBrk="0" hangingPunct="1">
              <a:spcBef>
                <a:spcPct val="20000"/>
              </a:spcBef>
              <a:buFont typeface="Arial"/>
              <a:buChar char="•"/>
              <a:defRPr sz="1600" kern="1200">
                <a:solidFill>
                  <a:srgbClr val="636466"/>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rgbClr val="636466"/>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rgbClr val="636466"/>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50000"/>
              </a:lnSpc>
              <a:buFont typeface="Arial"/>
              <a:buNone/>
            </a:pPr>
            <a:r>
              <a:rPr lang="en-US" sz="1400" dirty="0">
                <a:solidFill>
                  <a:schemeClr val="accent1"/>
                </a:solidFill>
              </a:rPr>
              <a:t>Tiered pricing</a:t>
            </a:r>
          </a:p>
          <a:p>
            <a:pPr marL="0" indent="0" algn="ctr">
              <a:lnSpc>
                <a:spcPct val="150000"/>
              </a:lnSpc>
              <a:buFont typeface="Arial"/>
              <a:buNone/>
            </a:pPr>
            <a:r>
              <a:rPr lang="en-US" sz="1400" dirty="0">
                <a:solidFill>
                  <a:schemeClr val="accent1"/>
                </a:solidFill>
              </a:rPr>
              <a:t>Volume discounts</a:t>
            </a:r>
          </a:p>
          <a:p>
            <a:pPr marL="0" indent="0" algn="ctr">
              <a:lnSpc>
                <a:spcPct val="150000"/>
              </a:lnSpc>
              <a:buFont typeface="Arial"/>
              <a:buNone/>
            </a:pPr>
            <a:r>
              <a:rPr lang="en-US" sz="1400" dirty="0">
                <a:solidFill>
                  <a:schemeClr val="accent1"/>
                </a:solidFill>
              </a:rPr>
              <a:t>Custom pricing</a:t>
            </a:r>
          </a:p>
        </p:txBody>
      </p:sp>
      <p:cxnSp>
        <p:nvCxnSpPr>
          <p:cNvPr id="14" name="Straight Connector 13"/>
          <p:cNvCxnSpPr/>
          <p:nvPr/>
        </p:nvCxnSpPr>
        <p:spPr>
          <a:xfrm flipV="1">
            <a:off x="2316037" y="1807123"/>
            <a:ext cx="0" cy="2347015"/>
          </a:xfrm>
          <a:prstGeom prst="line">
            <a:avLst/>
          </a:prstGeom>
          <a:ln w="9525" cmpd="sng">
            <a:solidFill>
              <a:srgbClr val="B1B3B6"/>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4392386" y="1807123"/>
            <a:ext cx="0" cy="2347015"/>
          </a:xfrm>
          <a:prstGeom prst="line">
            <a:avLst/>
          </a:prstGeom>
          <a:ln w="9525" cmpd="sng">
            <a:solidFill>
              <a:srgbClr val="B1B3B6"/>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6468735" y="1807123"/>
            <a:ext cx="0" cy="2347015"/>
          </a:xfrm>
          <a:prstGeom prst="line">
            <a:avLst/>
          </a:prstGeom>
          <a:ln w="9525" cmpd="sng">
            <a:solidFill>
              <a:srgbClr val="B1B3B6"/>
            </a:solidFill>
            <a:prstDash val="dash"/>
          </a:ln>
          <a:effectLst/>
        </p:spPr>
        <p:style>
          <a:lnRef idx="2">
            <a:schemeClr val="accent1"/>
          </a:lnRef>
          <a:fillRef idx="0">
            <a:schemeClr val="accent1"/>
          </a:fillRef>
          <a:effectRef idx="1">
            <a:schemeClr val="accent1"/>
          </a:effectRef>
          <a:fontRef idx="minor">
            <a:schemeClr val="tx1"/>
          </a:fontRef>
        </p:style>
      </p:cxnSp>
      <p:sp>
        <p:nvSpPr>
          <p:cNvPr id="19" name="Content Placeholder 2">
            <a:extLst>
              <a:ext uri="{FF2B5EF4-FFF2-40B4-BE49-F238E27FC236}">
                <a16:creationId xmlns:a16="http://schemas.microsoft.com/office/drawing/2014/main" id="{4A45ABF8-2402-6E45-A3E5-A7A4DB2AE228}"/>
              </a:ext>
            </a:extLst>
          </p:cNvPr>
          <p:cNvSpPr txBox="1">
            <a:spLocks/>
          </p:cNvSpPr>
          <p:nvPr/>
        </p:nvSpPr>
        <p:spPr>
          <a:xfrm>
            <a:off x="602669" y="3056759"/>
            <a:ext cx="1187751" cy="1155733"/>
          </a:xfrm>
          <a:prstGeom prst="rect">
            <a:avLst/>
          </a:prstGeom>
        </p:spPr>
        <p:txBody>
          <a:bodyPr anchor="ctr"/>
          <a:lstStyle>
            <a:lvl1pPr marL="342900" indent="-342900" algn="l" defTabSz="457200" rtl="0" eaLnBrk="1" latinLnBrk="0" hangingPunct="1">
              <a:spcBef>
                <a:spcPct val="20000"/>
              </a:spcBef>
              <a:buFont typeface="Arial"/>
              <a:buChar char="•"/>
              <a:defRPr sz="2000" kern="1200">
                <a:solidFill>
                  <a:srgbClr val="636466"/>
                </a:solidFill>
                <a:latin typeface="Arial"/>
                <a:ea typeface="+mn-ea"/>
                <a:cs typeface="Arial"/>
              </a:defRPr>
            </a:lvl1pPr>
            <a:lvl2pPr marL="742950" indent="-285750" algn="l" defTabSz="457200" rtl="0" eaLnBrk="1" latinLnBrk="0" hangingPunct="1">
              <a:spcBef>
                <a:spcPct val="20000"/>
              </a:spcBef>
              <a:buFont typeface="Arial"/>
              <a:buChar char="–"/>
              <a:defRPr sz="1800" kern="1200">
                <a:solidFill>
                  <a:srgbClr val="636466"/>
                </a:solidFill>
                <a:latin typeface="Arial"/>
                <a:ea typeface="+mn-ea"/>
                <a:cs typeface="Arial"/>
              </a:defRPr>
            </a:lvl2pPr>
            <a:lvl3pPr marL="1143000" indent="-228600" algn="l" defTabSz="457200" rtl="0" eaLnBrk="1" latinLnBrk="0" hangingPunct="1">
              <a:spcBef>
                <a:spcPct val="20000"/>
              </a:spcBef>
              <a:buFont typeface="Arial"/>
              <a:buChar char="•"/>
              <a:defRPr sz="1600" kern="1200">
                <a:solidFill>
                  <a:srgbClr val="636466"/>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rgbClr val="636466"/>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rgbClr val="636466"/>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1400" dirty="0">
                <a:solidFill>
                  <a:schemeClr val="accent1"/>
                </a:solidFill>
              </a:rPr>
              <a:t>Pay for what you use</a:t>
            </a:r>
          </a:p>
        </p:txBody>
      </p:sp>
    </p:spTree>
    <p:extLst>
      <p:ext uri="{BB962C8B-B14F-4D97-AF65-F5344CB8AC3E}">
        <p14:creationId xmlns:p14="http://schemas.microsoft.com/office/powerpoint/2010/main" val="2474166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7E6C6067-F3EE-4243-B157-781196FA5B3E}"/>
              </a:ext>
            </a:extLst>
          </p:cNvPr>
          <p:cNvSpPr/>
          <p:nvPr/>
        </p:nvSpPr>
        <p:spPr bwMode="auto">
          <a:xfrm>
            <a:off x="1575" y="1269868"/>
            <a:ext cx="3056841" cy="1958947"/>
          </a:xfrm>
          <a:prstGeom prst="rect">
            <a:avLst/>
          </a:prstGeom>
          <a:solidFill>
            <a:schemeClr val="bg1">
              <a:lumMod val="75000"/>
              <a:lumOff val="25000"/>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r>
              <a:rPr lang="en-US" sz="1500" dirty="0">
                <a:gradFill>
                  <a:gsLst>
                    <a:gs pos="0">
                      <a:srgbClr val="FFFFFF"/>
                    </a:gs>
                    <a:gs pos="100000">
                      <a:srgbClr val="FFFFFF"/>
                    </a:gs>
                  </a:gsLst>
                  <a:lin ang="5400000" scaled="0"/>
                </a:gradFill>
                <a:ea typeface="Segoe UI" pitchFamily="34" charset="0"/>
                <a:cs typeface="Segoe UI" pitchFamily="34" charset="0"/>
              </a:rPr>
              <a:t>       </a:t>
            </a:r>
          </a:p>
        </p:txBody>
      </p:sp>
      <p:sp>
        <p:nvSpPr>
          <p:cNvPr id="19" name="Rectangle 18">
            <a:extLst>
              <a:ext uri="{FF2B5EF4-FFF2-40B4-BE49-F238E27FC236}">
                <a16:creationId xmlns:a16="http://schemas.microsoft.com/office/drawing/2014/main" id="{1B6B8504-248C-4220-9B4B-22C3F38B0C27}"/>
              </a:ext>
            </a:extLst>
          </p:cNvPr>
          <p:cNvSpPr/>
          <p:nvPr/>
        </p:nvSpPr>
        <p:spPr bwMode="auto">
          <a:xfrm>
            <a:off x="0" y="3969"/>
            <a:ext cx="9144000" cy="1269869"/>
          </a:xfrm>
          <a:prstGeom prst="rect">
            <a:avLst/>
          </a:prstGeom>
          <a:solidFill>
            <a:srgbClr val="232F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p:nvPr>
        </p:nvSpPr>
        <p:spPr/>
        <p:txBody>
          <a:bodyPr/>
          <a:lstStyle/>
          <a:p>
            <a:r>
              <a:rPr lang="en-US" dirty="0"/>
              <a:t>Customer obsessed</a:t>
            </a:r>
          </a:p>
        </p:txBody>
      </p:sp>
      <p:cxnSp>
        <p:nvCxnSpPr>
          <p:cNvPr id="16" name="Straight Connector 15">
            <a:extLst>
              <a:ext uri="{FF2B5EF4-FFF2-40B4-BE49-F238E27FC236}">
                <a16:creationId xmlns:a16="http://schemas.microsoft.com/office/drawing/2014/main" id="{8E994600-25BE-4898-AE3C-67F3507232E6}"/>
              </a:ext>
            </a:extLst>
          </p:cNvPr>
          <p:cNvCxnSpPr/>
          <p:nvPr/>
        </p:nvCxnSpPr>
        <p:spPr>
          <a:xfrm>
            <a:off x="0" y="1262944"/>
            <a:ext cx="9144000"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989F8FD-D8CE-400D-A45F-DEADD2BA3834}"/>
              </a:ext>
            </a:extLst>
          </p:cNvPr>
          <p:cNvCxnSpPr>
            <a:cxnSpLocks/>
          </p:cNvCxnSpPr>
          <p:nvPr/>
        </p:nvCxnSpPr>
        <p:spPr>
          <a:xfrm flipH="1">
            <a:off x="0" y="3228816"/>
            <a:ext cx="9144000"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537812D6-0AA2-4888-949D-504B87C0E32B}"/>
              </a:ext>
            </a:extLst>
          </p:cNvPr>
          <p:cNvGrpSpPr/>
          <p:nvPr/>
        </p:nvGrpSpPr>
        <p:grpSpPr>
          <a:xfrm>
            <a:off x="3294253" y="1505762"/>
            <a:ext cx="5673991" cy="1522375"/>
            <a:chOff x="5488514" y="2415569"/>
            <a:chExt cx="9078386" cy="2435800"/>
          </a:xfrm>
        </p:grpSpPr>
        <p:sp>
          <p:nvSpPr>
            <p:cNvPr id="15" name="Content Placeholder 2"/>
            <p:cNvSpPr txBox="1">
              <a:spLocks/>
            </p:cNvSpPr>
            <p:nvPr/>
          </p:nvSpPr>
          <p:spPr>
            <a:xfrm>
              <a:off x="5488514" y="3610414"/>
              <a:ext cx="9078386" cy="1240955"/>
            </a:xfrm>
            <a:prstGeom prst="rect">
              <a:avLst/>
            </a:prstGeom>
          </p:spPr>
          <p:txBody>
            <a:bodyPr vert="horz" wrap="square" lIns="137160" tIns="109728" rIns="137160" bIns="109728" rtlCol="0">
              <a:spAutoFit/>
            </a:bodyPr>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sz="2667"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336143"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560238"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784334"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008429"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solidFill>
                    <a:schemeClr val="accent1"/>
                  </a:solidFill>
                </a:rPr>
                <a:t>of roadmap originates with customer requests</a:t>
              </a:r>
              <a:r>
                <a:rPr lang="en-US" sz="2000" dirty="0">
                  <a:solidFill>
                    <a:schemeClr val="accent1"/>
                  </a:solidFill>
                  <a:latin typeface="+mn-lt"/>
                </a:rPr>
                <a:t> </a:t>
              </a:r>
              <a:r>
                <a:rPr lang="en-US" sz="2000" dirty="0">
                  <a:gradFill>
                    <a:gsLst>
                      <a:gs pos="90449">
                        <a:schemeClr val="bg2">
                          <a:lumMod val="10000"/>
                          <a:lumOff val="90000"/>
                        </a:schemeClr>
                      </a:gs>
                      <a:gs pos="83708">
                        <a:schemeClr val="bg2">
                          <a:lumMod val="10000"/>
                          <a:lumOff val="90000"/>
                        </a:schemeClr>
                      </a:gs>
                    </a:gsLst>
                    <a:lin ang="5400000" scaled="1"/>
                  </a:gradFill>
                </a:rPr>
                <a:t>and are designed to meet specific needs</a:t>
              </a:r>
            </a:p>
          </p:txBody>
        </p:sp>
        <p:sp>
          <p:nvSpPr>
            <p:cNvPr id="17" name="Rectangle 16">
              <a:extLst>
                <a:ext uri="{FF2B5EF4-FFF2-40B4-BE49-F238E27FC236}">
                  <a16:creationId xmlns:a16="http://schemas.microsoft.com/office/drawing/2014/main" id="{71A9A70B-ABAF-4337-8DA8-50B80DD13F83}"/>
                </a:ext>
              </a:extLst>
            </p:cNvPr>
            <p:cNvSpPr/>
            <p:nvPr/>
          </p:nvSpPr>
          <p:spPr>
            <a:xfrm>
              <a:off x="5547962" y="2415569"/>
              <a:ext cx="2919261" cy="1625061"/>
            </a:xfrm>
            <a:prstGeom prst="rect">
              <a:avLst/>
            </a:prstGeom>
          </p:spPr>
          <p:txBody>
            <a:bodyPr wrap="none">
              <a:spAutoFit/>
            </a:bodyPr>
            <a:lstStyle/>
            <a:p>
              <a:r>
                <a:rPr lang="en-US" sz="6000" dirty="0">
                  <a:solidFill>
                    <a:schemeClr val="bg2"/>
                  </a:solidFill>
                  <a:latin typeface="Amazon Ember Light" panose="020B0403020204020204" pitchFamily="34" charset="0"/>
                  <a:ea typeface="Amazon Ember Light" panose="020B0403020204020204" pitchFamily="34" charset="0"/>
                  <a:cs typeface="Amazon Ember Light" panose="020B0403020204020204" pitchFamily="34" charset="0"/>
                </a:rPr>
                <a:t>90%</a:t>
              </a:r>
              <a:r>
                <a:rPr lang="en-US" sz="500" dirty="0">
                  <a:solidFill>
                    <a:schemeClr val="bg2"/>
                  </a:solidFill>
                  <a:latin typeface="Amazon Ember Light" panose="020B0403020204020204" pitchFamily="34" charset="0"/>
                  <a:ea typeface="Amazon Ember Light" panose="020B0403020204020204" pitchFamily="34" charset="0"/>
                  <a:cs typeface="Amazon Ember Light" panose="020B0403020204020204" pitchFamily="34" charset="0"/>
                </a:rPr>
                <a:t> </a:t>
              </a:r>
            </a:p>
          </p:txBody>
        </p:sp>
      </p:grpSp>
      <p:sp>
        <p:nvSpPr>
          <p:cNvPr id="60" name="Rectangle 59">
            <a:extLst>
              <a:ext uri="{FF2B5EF4-FFF2-40B4-BE49-F238E27FC236}">
                <a16:creationId xmlns:a16="http://schemas.microsoft.com/office/drawing/2014/main" id="{A26F144D-D92E-40E5-AA94-A449D551E800}"/>
              </a:ext>
            </a:extLst>
          </p:cNvPr>
          <p:cNvSpPr/>
          <p:nvPr/>
        </p:nvSpPr>
        <p:spPr>
          <a:xfrm>
            <a:off x="1436587" y="3439216"/>
            <a:ext cx="7376254" cy="1148391"/>
          </a:xfrm>
          <a:prstGeom prst="rect">
            <a:avLst/>
          </a:prstGeom>
        </p:spPr>
        <p:txBody>
          <a:bodyPr wrap="square">
            <a:spAutoFit/>
          </a:bodyPr>
          <a:lstStyle/>
          <a:p>
            <a:pPr marL="74295" indent="-74295" defTabSz="457178">
              <a:lnSpc>
                <a:spcPct val="90000"/>
              </a:lnSpc>
              <a:defRPr/>
            </a:pPr>
            <a:r>
              <a:rPr lang="en-US" sz="1750" dirty="0">
                <a:solidFill>
                  <a:schemeClr val="accent1"/>
                </a:solidFill>
                <a:latin typeface="Amazon Ember Light" panose="02000000000000000000" pitchFamily="2" charset="0"/>
                <a:ea typeface="Amazon Ember Light" panose="02000000000000000000" pitchFamily="2" charset="0"/>
              </a:rPr>
              <a:t>“Performance, reliability, and responsiveness </a:t>
            </a:r>
            <a:r>
              <a:rPr lang="en-US" sz="1750" dirty="0">
                <a:solidFill>
                  <a:srgbClr val="FFFFFF"/>
                </a:solidFill>
                <a:latin typeface="Amazon Ember Light" panose="02000000000000000000" pitchFamily="2" charset="0"/>
                <a:ea typeface="Amazon Ember Light" panose="02000000000000000000" pitchFamily="2" charset="0"/>
              </a:rPr>
              <a:t>are fundamental </a:t>
            </a:r>
            <a:br>
              <a:rPr lang="en-US" sz="1750" dirty="0">
                <a:solidFill>
                  <a:srgbClr val="FFFFFF"/>
                </a:solidFill>
                <a:latin typeface="Amazon Ember Light" panose="02000000000000000000" pitchFamily="2" charset="0"/>
                <a:ea typeface="Amazon Ember Light" panose="02000000000000000000" pitchFamily="2" charset="0"/>
              </a:rPr>
            </a:br>
            <a:r>
              <a:rPr lang="en-US" sz="1750" dirty="0">
                <a:solidFill>
                  <a:srgbClr val="FFFFFF"/>
                </a:solidFill>
                <a:latin typeface="Amazon Ember Light" panose="02000000000000000000" pitchFamily="2" charset="0"/>
                <a:ea typeface="Amazon Ember Light" panose="02000000000000000000" pitchFamily="2" charset="0"/>
              </a:rPr>
              <a:t>to our customer experience, and T3 instances help us to deliver on </a:t>
            </a:r>
            <a:br>
              <a:rPr lang="en-US" sz="1750" dirty="0">
                <a:solidFill>
                  <a:srgbClr val="FFFFFF"/>
                </a:solidFill>
                <a:latin typeface="Amazon Ember Light" panose="02000000000000000000" pitchFamily="2" charset="0"/>
                <a:ea typeface="Amazon Ember Light" panose="02000000000000000000" pitchFamily="2" charset="0"/>
              </a:rPr>
            </a:br>
            <a:r>
              <a:rPr lang="en-US" sz="1750" dirty="0">
                <a:solidFill>
                  <a:srgbClr val="FFFFFF"/>
                </a:solidFill>
                <a:latin typeface="Amazon Ember Light" panose="02000000000000000000" pitchFamily="2" charset="0"/>
                <a:ea typeface="Amazon Ember Light" panose="02000000000000000000" pitchFamily="2" charset="0"/>
              </a:rPr>
              <a:t>that customer promise while also controlling our costs.”    </a:t>
            </a:r>
            <a:r>
              <a:rPr lang="en-US" sz="1250" dirty="0">
                <a:solidFill>
                  <a:srgbClr val="FFFFFF"/>
                </a:solidFill>
                <a:latin typeface="Amazon Ember Light" panose="02000000000000000000" pitchFamily="2" charset="0"/>
                <a:ea typeface="Amazon Ember Light" panose="02000000000000000000" pitchFamily="2" charset="0"/>
              </a:rPr>
              <a:t> </a:t>
            </a:r>
          </a:p>
          <a:p>
            <a:pPr marL="74295" indent="-74295" defTabSz="457178">
              <a:lnSpc>
                <a:spcPct val="90000"/>
              </a:lnSpc>
              <a:defRPr/>
            </a:pPr>
            <a:r>
              <a:rPr lang="en-US" sz="625" dirty="0">
                <a:solidFill>
                  <a:srgbClr val="FFFFFF"/>
                </a:solidFill>
                <a:latin typeface="Amazon Ember Light" panose="02000000000000000000" pitchFamily="2" charset="0"/>
                <a:ea typeface="Amazon Ember Light" panose="02000000000000000000" pitchFamily="2" charset="0"/>
                <a:cs typeface="Amazon Ember Medium" panose="020B0603020204030204" pitchFamily="34" charset="0"/>
              </a:rPr>
              <a:t>									</a:t>
            </a:r>
          </a:p>
          <a:p>
            <a:pPr marL="74295" indent="-74295" defTabSz="457178">
              <a:lnSpc>
                <a:spcPct val="90000"/>
              </a:lnSpc>
              <a:defRPr/>
            </a:pPr>
            <a:r>
              <a:rPr lang="en-US" sz="1750" dirty="0">
                <a:solidFill>
                  <a:srgbClr val="FFFFFF"/>
                </a:solidFill>
                <a:latin typeface="Amazon Ember Light" panose="02000000000000000000" pitchFamily="2" charset="0"/>
                <a:ea typeface="Amazon Ember Light" panose="02000000000000000000" pitchFamily="2" charset="0"/>
                <a:cs typeface="Amazon Ember Medium" panose="020B0603020204030204" pitchFamily="34" charset="0"/>
              </a:rPr>
              <a:t>									</a:t>
            </a:r>
            <a:r>
              <a:rPr lang="en-US" sz="1750" dirty="0">
                <a:solidFill>
                  <a:srgbClr val="FFFFFF"/>
                </a:solidFill>
                <a:latin typeface="Amazon Ember" panose="02000000000000000000" pitchFamily="2" charset="0"/>
                <a:ea typeface="Amazon Ember" panose="02000000000000000000" pitchFamily="2" charset="0"/>
                <a:cs typeface="Amazon Ember Medium" panose="020B0603020204030204" pitchFamily="34" charset="0"/>
              </a:rPr>
              <a:t>—Heroku</a:t>
            </a:r>
          </a:p>
        </p:txBody>
      </p:sp>
      <p:pic>
        <p:nvPicPr>
          <p:cNvPr id="21" name="Graphic 20">
            <a:extLst>
              <a:ext uri="{FF2B5EF4-FFF2-40B4-BE49-F238E27FC236}">
                <a16:creationId xmlns:a16="http://schemas.microsoft.com/office/drawing/2014/main" id="{9DD9042C-A57C-4A1F-A7FA-59705A926D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9334" y="3461915"/>
            <a:ext cx="505985" cy="790601"/>
          </a:xfrm>
          <a:prstGeom prst="rect">
            <a:avLst/>
          </a:prstGeom>
        </p:spPr>
      </p:pic>
      <p:grpSp>
        <p:nvGrpSpPr>
          <p:cNvPr id="23" name="Group 22">
            <a:extLst>
              <a:ext uri="{FF2B5EF4-FFF2-40B4-BE49-F238E27FC236}">
                <a16:creationId xmlns:a16="http://schemas.microsoft.com/office/drawing/2014/main" id="{2143C89D-5E48-4D06-9C6A-3C95CC854260}"/>
              </a:ext>
            </a:extLst>
          </p:cNvPr>
          <p:cNvGrpSpPr/>
          <p:nvPr/>
        </p:nvGrpSpPr>
        <p:grpSpPr>
          <a:xfrm>
            <a:off x="604449" y="1575418"/>
            <a:ext cx="1645919" cy="1393031"/>
            <a:chOff x="967118" y="2520669"/>
            <a:chExt cx="2633470" cy="2228850"/>
          </a:xfrm>
        </p:grpSpPr>
        <p:sp>
          <p:nvSpPr>
            <p:cNvPr id="5" name="Freeform: Shape 4">
              <a:extLst>
                <a:ext uri="{FF2B5EF4-FFF2-40B4-BE49-F238E27FC236}">
                  <a16:creationId xmlns:a16="http://schemas.microsoft.com/office/drawing/2014/main" id="{5B43EF0C-41C1-4286-9EF7-BABC22124CBF}"/>
                </a:ext>
              </a:extLst>
            </p:cNvPr>
            <p:cNvSpPr/>
            <p:nvPr/>
          </p:nvSpPr>
          <p:spPr>
            <a:xfrm>
              <a:off x="2435872" y="3160749"/>
              <a:ext cx="228600" cy="68580"/>
            </a:xfrm>
            <a:custGeom>
              <a:avLst/>
              <a:gdLst>
                <a:gd name="connsiteX0" fmla="*/ 178117 w 190500"/>
                <a:gd name="connsiteY0" fmla="*/ 47625 h 57150"/>
                <a:gd name="connsiteX1" fmla="*/ 14288 w 190500"/>
                <a:gd name="connsiteY1" fmla="*/ 14288 h 57150"/>
              </a:gdLst>
              <a:ahLst/>
              <a:cxnLst>
                <a:cxn ang="0">
                  <a:pos x="connsiteX0" y="connsiteY0"/>
                </a:cxn>
                <a:cxn ang="0">
                  <a:pos x="connsiteX1" y="connsiteY1"/>
                </a:cxn>
              </a:cxnLst>
              <a:rect l="l" t="t" r="r" b="b"/>
              <a:pathLst>
                <a:path w="190500" h="57150">
                  <a:moveTo>
                    <a:pt x="178117" y="47625"/>
                  </a:moveTo>
                  <a:cubicBezTo>
                    <a:pt x="124778" y="32385"/>
                    <a:pt x="70485" y="20955"/>
                    <a:pt x="14288" y="14288"/>
                  </a:cubicBezTo>
                </a:path>
              </a:pathLst>
            </a:custGeom>
            <a:noFill/>
            <a:ln w="25400" cap="flat">
              <a:solidFill>
                <a:schemeClr val="bg2"/>
              </a:solid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sp>
          <p:nvSpPr>
            <p:cNvPr id="7" name="Freeform: Shape 6">
              <a:extLst>
                <a:ext uri="{FF2B5EF4-FFF2-40B4-BE49-F238E27FC236}">
                  <a16:creationId xmlns:a16="http://schemas.microsoft.com/office/drawing/2014/main" id="{4764B1C5-8FA8-4A9B-9B7C-97EA58645417}"/>
                </a:ext>
              </a:extLst>
            </p:cNvPr>
            <p:cNvSpPr/>
            <p:nvPr/>
          </p:nvSpPr>
          <p:spPr>
            <a:xfrm>
              <a:off x="2926218" y="3323053"/>
              <a:ext cx="674370" cy="937260"/>
            </a:xfrm>
            <a:custGeom>
              <a:avLst/>
              <a:gdLst>
                <a:gd name="connsiteX0" fmla="*/ 14288 w 561975"/>
                <a:gd name="connsiteY0" fmla="*/ 14288 h 781050"/>
                <a:gd name="connsiteX1" fmla="*/ 553403 w 561975"/>
                <a:gd name="connsiteY1" fmla="*/ 766763 h 781050"/>
              </a:gdLst>
              <a:ahLst/>
              <a:cxnLst>
                <a:cxn ang="0">
                  <a:pos x="connsiteX0" y="connsiteY0"/>
                </a:cxn>
                <a:cxn ang="0">
                  <a:pos x="connsiteX1" y="connsiteY1"/>
                </a:cxn>
              </a:cxnLst>
              <a:rect l="l" t="t" r="r" b="b"/>
              <a:pathLst>
                <a:path w="561975" h="781050">
                  <a:moveTo>
                    <a:pt x="14288" y="14288"/>
                  </a:moveTo>
                  <a:cubicBezTo>
                    <a:pt x="290513" y="171450"/>
                    <a:pt x="492443" y="444818"/>
                    <a:pt x="553403" y="766763"/>
                  </a:cubicBezTo>
                </a:path>
              </a:pathLst>
            </a:custGeom>
            <a:noFill/>
            <a:ln w="25400" cap="flat">
              <a:solidFill>
                <a:schemeClr val="bg2"/>
              </a:solid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sp>
          <p:nvSpPr>
            <p:cNvPr id="9" name="Freeform: Shape 8">
              <a:extLst>
                <a:ext uri="{FF2B5EF4-FFF2-40B4-BE49-F238E27FC236}">
                  <a16:creationId xmlns:a16="http://schemas.microsoft.com/office/drawing/2014/main" id="{30384D43-2EEA-4FB5-8DA9-45F02C1E8EB8}"/>
                </a:ext>
              </a:extLst>
            </p:cNvPr>
            <p:cNvSpPr/>
            <p:nvPr/>
          </p:nvSpPr>
          <p:spPr>
            <a:xfrm>
              <a:off x="967118" y="3415637"/>
              <a:ext cx="537210" cy="845820"/>
            </a:xfrm>
            <a:custGeom>
              <a:avLst/>
              <a:gdLst>
                <a:gd name="connsiteX0" fmla="*/ 437198 w 447675"/>
                <a:gd name="connsiteY0" fmla="*/ 14288 h 704850"/>
                <a:gd name="connsiteX1" fmla="*/ 14288 w 447675"/>
                <a:gd name="connsiteY1" fmla="*/ 690563 h 704850"/>
              </a:gdLst>
              <a:ahLst/>
              <a:cxnLst>
                <a:cxn ang="0">
                  <a:pos x="connsiteX0" y="connsiteY0"/>
                </a:cxn>
                <a:cxn ang="0">
                  <a:pos x="connsiteX1" y="connsiteY1"/>
                </a:cxn>
              </a:cxnLst>
              <a:rect l="l" t="t" r="r" b="b"/>
              <a:pathLst>
                <a:path w="447675" h="704850">
                  <a:moveTo>
                    <a:pt x="437198" y="14288"/>
                  </a:moveTo>
                  <a:cubicBezTo>
                    <a:pt x="220980" y="176213"/>
                    <a:pt x="66675" y="415290"/>
                    <a:pt x="14288" y="690563"/>
                  </a:cubicBezTo>
                </a:path>
              </a:pathLst>
            </a:custGeom>
            <a:noFill/>
            <a:ln w="25400" cap="flat">
              <a:solidFill>
                <a:schemeClr val="bg2"/>
              </a:solid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sp>
          <p:nvSpPr>
            <p:cNvPr id="10" name="Freeform: Shape 9">
              <a:extLst>
                <a:ext uri="{FF2B5EF4-FFF2-40B4-BE49-F238E27FC236}">
                  <a16:creationId xmlns:a16="http://schemas.microsoft.com/office/drawing/2014/main" id="{454D647B-C4AD-4610-AF61-40C36ABCEA55}"/>
                </a:ext>
              </a:extLst>
            </p:cNvPr>
            <p:cNvSpPr/>
            <p:nvPr/>
          </p:nvSpPr>
          <p:spPr>
            <a:xfrm>
              <a:off x="2942222" y="3655667"/>
              <a:ext cx="388620" cy="605790"/>
            </a:xfrm>
            <a:custGeom>
              <a:avLst/>
              <a:gdLst>
                <a:gd name="connsiteX0" fmla="*/ 314325 w 323850"/>
                <a:gd name="connsiteY0" fmla="*/ 490538 h 504825"/>
                <a:gd name="connsiteX1" fmla="*/ 14288 w 323850"/>
                <a:gd name="connsiteY1" fmla="*/ 14288 h 504825"/>
              </a:gdLst>
              <a:ahLst/>
              <a:cxnLst>
                <a:cxn ang="0">
                  <a:pos x="connsiteX0" y="connsiteY0"/>
                </a:cxn>
                <a:cxn ang="0">
                  <a:pos x="connsiteX1" y="connsiteY1"/>
                </a:cxn>
              </a:cxnLst>
              <a:rect l="l" t="t" r="r" b="b"/>
              <a:pathLst>
                <a:path w="323850" h="504825">
                  <a:moveTo>
                    <a:pt x="314325" y="490538"/>
                  </a:moveTo>
                  <a:cubicBezTo>
                    <a:pt x="268605" y="300990"/>
                    <a:pt x="160972" y="134302"/>
                    <a:pt x="14288" y="14288"/>
                  </a:cubicBezTo>
                </a:path>
              </a:pathLst>
            </a:custGeom>
            <a:noFill/>
            <a:ln w="25400" cap="flat">
              <a:solidFill>
                <a:schemeClr val="bg2"/>
              </a:solid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sp>
          <p:nvSpPr>
            <p:cNvPr id="12" name="Freeform: Shape 11">
              <a:extLst>
                <a:ext uri="{FF2B5EF4-FFF2-40B4-BE49-F238E27FC236}">
                  <a16:creationId xmlns:a16="http://schemas.microsoft.com/office/drawing/2014/main" id="{A9A28643-2690-433E-8FB2-98EF134E8F54}"/>
                </a:ext>
              </a:extLst>
            </p:cNvPr>
            <p:cNvSpPr/>
            <p:nvPr/>
          </p:nvSpPr>
          <p:spPr>
            <a:xfrm>
              <a:off x="1239150" y="3457929"/>
              <a:ext cx="765810" cy="800100"/>
            </a:xfrm>
            <a:custGeom>
              <a:avLst/>
              <a:gdLst>
                <a:gd name="connsiteX0" fmla="*/ 624840 w 638175"/>
                <a:gd name="connsiteY0" fmla="*/ 14288 h 666750"/>
                <a:gd name="connsiteX1" fmla="*/ 14288 w 638175"/>
                <a:gd name="connsiteY1" fmla="*/ 654368 h 666750"/>
              </a:gdLst>
              <a:ahLst/>
              <a:cxnLst>
                <a:cxn ang="0">
                  <a:pos x="connsiteX0" y="connsiteY0"/>
                </a:cxn>
                <a:cxn ang="0">
                  <a:pos x="connsiteX1" y="connsiteY1"/>
                </a:cxn>
              </a:cxnLst>
              <a:rect l="l" t="t" r="r" b="b"/>
              <a:pathLst>
                <a:path w="638175" h="666750">
                  <a:moveTo>
                    <a:pt x="624840" y="14288"/>
                  </a:moveTo>
                  <a:cubicBezTo>
                    <a:pt x="322898" y="102870"/>
                    <a:pt x="88582" y="347663"/>
                    <a:pt x="14288" y="654368"/>
                  </a:cubicBezTo>
                </a:path>
              </a:pathLst>
            </a:custGeom>
            <a:noFill/>
            <a:ln w="25400" cap="flat">
              <a:solidFill>
                <a:schemeClr val="bg2"/>
              </a:solid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sp>
          <p:nvSpPr>
            <p:cNvPr id="25" name="Freeform: Shape 24">
              <a:extLst>
                <a:ext uri="{FF2B5EF4-FFF2-40B4-BE49-F238E27FC236}">
                  <a16:creationId xmlns:a16="http://schemas.microsoft.com/office/drawing/2014/main" id="{AA685719-E0CE-402E-B962-8ABF5FF9DFD7}"/>
                </a:ext>
              </a:extLst>
            </p:cNvPr>
            <p:cNvSpPr/>
            <p:nvPr/>
          </p:nvSpPr>
          <p:spPr>
            <a:xfrm>
              <a:off x="2664472" y="3785969"/>
              <a:ext cx="388620" cy="468630"/>
            </a:xfrm>
            <a:custGeom>
              <a:avLst/>
              <a:gdLst>
                <a:gd name="connsiteX0" fmla="*/ 14288 w 323850"/>
                <a:gd name="connsiteY0" fmla="*/ 14288 h 390525"/>
                <a:gd name="connsiteX1" fmla="*/ 315278 w 323850"/>
                <a:gd name="connsiteY1" fmla="*/ 381953 h 390525"/>
              </a:gdLst>
              <a:ahLst/>
              <a:cxnLst>
                <a:cxn ang="0">
                  <a:pos x="connsiteX0" y="connsiteY0"/>
                </a:cxn>
                <a:cxn ang="0">
                  <a:pos x="connsiteX1" y="connsiteY1"/>
                </a:cxn>
              </a:cxnLst>
              <a:rect l="l" t="t" r="r" b="b"/>
              <a:pathLst>
                <a:path w="323850" h="390525">
                  <a:moveTo>
                    <a:pt x="14288" y="14288"/>
                  </a:moveTo>
                  <a:cubicBezTo>
                    <a:pt x="155258" y="95250"/>
                    <a:pt x="263842" y="225742"/>
                    <a:pt x="315278" y="381953"/>
                  </a:cubicBezTo>
                </a:path>
              </a:pathLst>
            </a:custGeom>
            <a:noFill/>
            <a:ln w="25400" cap="flat">
              <a:solidFill>
                <a:schemeClr val="bg2"/>
              </a:solid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sp>
          <p:nvSpPr>
            <p:cNvPr id="29" name="Freeform: Shape 28">
              <a:extLst>
                <a:ext uri="{FF2B5EF4-FFF2-40B4-BE49-F238E27FC236}">
                  <a16:creationId xmlns:a16="http://schemas.microsoft.com/office/drawing/2014/main" id="{D913C128-41E9-4E9E-A9EC-7AF35B5627E3}"/>
                </a:ext>
              </a:extLst>
            </p:cNvPr>
            <p:cNvSpPr/>
            <p:nvPr/>
          </p:nvSpPr>
          <p:spPr>
            <a:xfrm>
              <a:off x="1514614" y="3785969"/>
              <a:ext cx="388620" cy="468630"/>
            </a:xfrm>
            <a:custGeom>
              <a:avLst/>
              <a:gdLst>
                <a:gd name="connsiteX0" fmla="*/ 315278 w 323850"/>
                <a:gd name="connsiteY0" fmla="*/ 14288 h 390525"/>
                <a:gd name="connsiteX1" fmla="*/ 14288 w 323850"/>
                <a:gd name="connsiteY1" fmla="*/ 381953 h 390525"/>
              </a:gdLst>
              <a:ahLst/>
              <a:cxnLst>
                <a:cxn ang="0">
                  <a:pos x="connsiteX0" y="connsiteY0"/>
                </a:cxn>
                <a:cxn ang="0">
                  <a:pos x="connsiteX1" y="connsiteY1"/>
                </a:cxn>
              </a:cxnLst>
              <a:rect l="l" t="t" r="r" b="b"/>
              <a:pathLst>
                <a:path w="323850" h="390525">
                  <a:moveTo>
                    <a:pt x="315278" y="14288"/>
                  </a:moveTo>
                  <a:cubicBezTo>
                    <a:pt x="174307" y="95250"/>
                    <a:pt x="65722" y="225742"/>
                    <a:pt x="14288" y="381953"/>
                  </a:cubicBezTo>
                </a:path>
              </a:pathLst>
            </a:custGeom>
            <a:noFill/>
            <a:ln w="25400" cap="flat">
              <a:solidFill>
                <a:schemeClr val="bg2"/>
              </a:solid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sp>
          <p:nvSpPr>
            <p:cNvPr id="54" name="Freeform: Shape 53">
              <a:extLst>
                <a:ext uri="{FF2B5EF4-FFF2-40B4-BE49-F238E27FC236}">
                  <a16:creationId xmlns:a16="http://schemas.microsoft.com/office/drawing/2014/main" id="{F5E5AADA-5D0D-4887-835F-351E030FF2C3}"/>
                </a:ext>
              </a:extLst>
            </p:cNvPr>
            <p:cNvSpPr/>
            <p:nvPr/>
          </p:nvSpPr>
          <p:spPr>
            <a:xfrm>
              <a:off x="2490736" y="4485485"/>
              <a:ext cx="674370" cy="34290"/>
            </a:xfrm>
            <a:custGeom>
              <a:avLst/>
              <a:gdLst>
                <a:gd name="connsiteX0" fmla="*/ 553402 w 561975"/>
                <a:gd name="connsiteY0" fmla="*/ 14287 h 28575"/>
                <a:gd name="connsiteX1" fmla="*/ 14288 w 561975"/>
                <a:gd name="connsiteY1" fmla="*/ 14287 h 28575"/>
              </a:gdLst>
              <a:ahLst/>
              <a:cxnLst>
                <a:cxn ang="0">
                  <a:pos x="connsiteX0" y="connsiteY0"/>
                </a:cxn>
                <a:cxn ang="0">
                  <a:pos x="connsiteX1" y="connsiteY1"/>
                </a:cxn>
              </a:cxnLst>
              <a:rect l="l" t="t" r="r" b="b"/>
              <a:pathLst>
                <a:path w="561975" h="28575">
                  <a:moveTo>
                    <a:pt x="553402" y="14287"/>
                  </a:moveTo>
                  <a:lnTo>
                    <a:pt x="14288" y="14287"/>
                  </a:lnTo>
                </a:path>
              </a:pathLst>
            </a:custGeom>
            <a:ln w="25400" cap="flat">
              <a:solidFill>
                <a:schemeClr val="bg2"/>
              </a:solidFill>
              <a:prstDash val="solid"/>
              <a:rou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sp>
          <p:nvSpPr>
            <p:cNvPr id="55" name="Freeform: Shape 54">
              <a:extLst>
                <a:ext uri="{FF2B5EF4-FFF2-40B4-BE49-F238E27FC236}">
                  <a16:creationId xmlns:a16="http://schemas.microsoft.com/office/drawing/2014/main" id="{A0F656B7-40CB-4191-80CE-7CED4F6A4289}"/>
                </a:ext>
              </a:extLst>
            </p:cNvPr>
            <p:cNvSpPr/>
            <p:nvPr/>
          </p:nvSpPr>
          <p:spPr>
            <a:xfrm>
              <a:off x="1411744" y="4500345"/>
              <a:ext cx="765810" cy="34290"/>
            </a:xfrm>
            <a:custGeom>
              <a:avLst/>
              <a:gdLst>
                <a:gd name="connsiteX0" fmla="*/ 624840 w 638175"/>
                <a:gd name="connsiteY0" fmla="*/ 14287 h 28575"/>
                <a:gd name="connsiteX1" fmla="*/ 14288 w 638175"/>
                <a:gd name="connsiteY1" fmla="*/ 14287 h 28575"/>
              </a:gdLst>
              <a:ahLst/>
              <a:cxnLst>
                <a:cxn ang="0">
                  <a:pos x="connsiteX0" y="connsiteY0"/>
                </a:cxn>
                <a:cxn ang="0">
                  <a:pos x="connsiteX1" y="connsiteY1"/>
                </a:cxn>
              </a:cxnLst>
              <a:rect l="l" t="t" r="r" b="b"/>
              <a:pathLst>
                <a:path w="638175" h="28575">
                  <a:moveTo>
                    <a:pt x="624840" y="14287"/>
                  </a:moveTo>
                  <a:lnTo>
                    <a:pt x="14288" y="14287"/>
                  </a:lnTo>
                </a:path>
              </a:pathLst>
            </a:custGeom>
            <a:ln w="25400" cap="flat">
              <a:solidFill>
                <a:schemeClr val="bg2"/>
              </a:solidFill>
              <a:prstDash val="solid"/>
              <a:rou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sp>
          <p:nvSpPr>
            <p:cNvPr id="27" name="Freeform: Shape 26">
              <a:extLst>
                <a:ext uri="{FF2B5EF4-FFF2-40B4-BE49-F238E27FC236}">
                  <a16:creationId xmlns:a16="http://schemas.microsoft.com/office/drawing/2014/main" id="{720DAB80-21D0-4307-863A-681518CE8647}"/>
                </a:ext>
              </a:extLst>
            </p:cNvPr>
            <p:cNvSpPr/>
            <p:nvPr/>
          </p:nvSpPr>
          <p:spPr>
            <a:xfrm>
              <a:off x="1875802" y="3747107"/>
              <a:ext cx="102870" cy="68580"/>
            </a:xfrm>
            <a:custGeom>
              <a:avLst/>
              <a:gdLst>
                <a:gd name="connsiteX0" fmla="*/ 78105 w 85725"/>
                <a:gd name="connsiteY0" fmla="*/ 14288 h 57150"/>
                <a:gd name="connsiteX1" fmla="*/ 14288 w 85725"/>
                <a:gd name="connsiteY1" fmla="*/ 46672 h 57150"/>
              </a:gdLst>
              <a:ahLst/>
              <a:cxnLst>
                <a:cxn ang="0">
                  <a:pos x="connsiteX0" y="connsiteY0"/>
                </a:cxn>
                <a:cxn ang="0">
                  <a:pos x="connsiteX1" y="connsiteY1"/>
                </a:cxn>
              </a:cxnLst>
              <a:rect l="l" t="t" r="r" b="b"/>
              <a:pathLst>
                <a:path w="85725" h="57150">
                  <a:moveTo>
                    <a:pt x="78105" y="14288"/>
                  </a:moveTo>
                  <a:cubicBezTo>
                    <a:pt x="56198" y="23813"/>
                    <a:pt x="35242" y="34290"/>
                    <a:pt x="14288" y="46672"/>
                  </a:cubicBezTo>
                </a:path>
              </a:pathLst>
            </a:custGeom>
            <a:noFill/>
            <a:ln w="25400" cap="flat">
              <a:solidFill>
                <a:schemeClr val="bg2"/>
              </a:solid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sp>
          <p:nvSpPr>
            <p:cNvPr id="28" name="Freeform: Shape 27">
              <a:extLst>
                <a:ext uri="{FF2B5EF4-FFF2-40B4-BE49-F238E27FC236}">
                  <a16:creationId xmlns:a16="http://schemas.microsoft.com/office/drawing/2014/main" id="{1F252485-3094-4678-A18D-246B8ECD85CA}"/>
                </a:ext>
              </a:extLst>
            </p:cNvPr>
            <p:cNvSpPr/>
            <p:nvPr/>
          </p:nvSpPr>
          <p:spPr>
            <a:xfrm>
              <a:off x="2587892" y="3747107"/>
              <a:ext cx="102870" cy="68580"/>
            </a:xfrm>
            <a:custGeom>
              <a:avLst/>
              <a:gdLst>
                <a:gd name="connsiteX0" fmla="*/ 14288 w 85725"/>
                <a:gd name="connsiteY0" fmla="*/ 14288 h 57150"/>
                <a:gd name="connsiteX1" fmla="*/ 78105 w 85725"/>
                <a:gd name="connsiteY1" fmla="*/ 45720 h 57150"/>
              </a:gdLst>
              <a:ahLst/>
              <a:cxnLst>
                <a:cxn ang="0">
                  <a:pos x="connsiteX0" y="connsiteY0"/>
                </a:cxn>
                <a:cxn ang="0">
                  <a:pos x="connsiteX1" y="connsiteY1"/>
                </a:cxn>
              </a:cxnLst>
              <a:rect l="l" t="t" r="r" b="b"/>
              <a:pathLst>
                <a:path w="85725" h="57150">
                  <a:moveTo>
                    <a:pt x="14288" y="14288"/>
                  </a:moveTo>
                  <a:cubicBezTo>
                    <a:pt x="36195" y="23813"/>
                    <a:pt x="57150" y="34290"/>
                    <a:pt x="78105" y="45720"/>
                  </a:cubicBezTo>
                </a:path>
              </a:pathLst>
            </a:custGeom>
            <a:noFill/>
            <a:ln w="25400" cap="flat">
              <a:solidFill>
                <a:schemeClr val="bg2"/>
              </a:solid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sp>
          <p:nvSpPr>
            <p:cNvPr id="32" name="Freeform: Shape 31">
              <a:extLst>
                <a:ext uri="{FF2B5EF4-FFF2-40B4-BE49-F238E27FC236}">
                  <a16:creationId xmlns:a16="http://schemas.microsoft.com/office/drawing/2014/main" id="{A288EBD8-D0EA-4931-8B7C-9E37E6D9818B}"/>
                </a:ext>
              </a:extLst>
            </p:cNvPr>
            <p:cNvSpPr/>
            <p:nvPr/>
          </p:nvSpPr>
          <p:spPr>
            <a:xfrm>
              <a:off x="1952384" y="3747107"/>
              <a:ext cx="34290" cy="34290"/>
            </a:xfrm>
            <a:custGeom>
              <a:avLst/>
              <a:gdLst>
                <a:gd name="connsiteX0" fmla="*/ 14287 w 28575"/>
                <a:gd name="connsiteY0" fmla="*/ 14288 h 28575"/>
                <a:gd name="connsiteX1" fmla="*/ 14287 w 28575"/>
                <a:gd name="connsiteY1" fmla="*/ 16193 h 28575"/>
              </a:gdLst>
              <a:ahLst/>
              <a:cxnLst>
                <a:cxn ang="0">
                  <a:pos x="connsiteX0" y="connsiteY0"/>
                </a:cxn>
                <a:cxn ang="0">
                  <a:pos x="connsiteX1" y="connsiteY1"/>
                </a:cxn>
              </a:cxnLst>
              <a:rect l="l" t="t" r="r" b="b"/>
              <a:pathLst>
                <a:path w="28575" h="28575">
                  <a:moveTo>
                    <a:pt x="14287" y="14288"/>
                  </a:moveTo>
                  <a:lnTo>
                    <a:pt x="14287" y="16193"/>
                  </a:lnTo>
                </a:path>
              </a:pathLst>
            </a:custGeom>
            <a:ln w="25400" cap="flat">
              <a:solidFill>
                <a:schemeClr val="bg2"/>
              </a:solid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grpSp>
          <p:nvGrpSpPr>
            <p:cNvPr id="22" name="Group 21">
              <a:extLst>
                <a:ext uri="{FF2B5EF4-FFF2-40B4-BE49-F238E27FC236}">
                  <a16:creationId xmlns:a16="http://schemas.microsoft.com/office/drawing/2014/main" id="{5BBFBE13-205B-42DA-B089-7EB10375CBEA}"/>
                </a:ext>
              </a:extLst>
            </p:cNvPr>
            <p:cNvGrpSpPr/>
            <p:nvPr/>
          </p:nvGrpSpPr>
          <p:grpSpPr>
            <a:xfrm>
              <a:off x="1201432" y="2520669"/>
              <a:ext cx="2161414" cy="1732788"/>
              <a:chOff x="1201432" y="2520669"/>
              <a:chExt cx="2161414" cy="1732788"/>
            </a:xfrm>
          </p:grpSpPr>
          <p:grpSp>
            <p:nvGrpSpPr>
              <p:cNvPr id="4" name="Group 3">
                <a:extLst>
                  <a:ext uri="{FF2B5EF4-FFF2-40B4-BE49-F238E27FC236}">
                    <a16:creationId xmlns:a16="http://schemas.microsoft.com/office/drawing/2014/main" id="{EBC2209B-9139-4432-A7C5-86D77C085628}"/>
                  </a:ext>
                </a:extLst>
              </p:cNvPr>
              <p:cNvGrpSpPr/>
              <p:nvPr/>
            </p:nvGrpSpPr>
            <p:grpSpPr>
              <a:xfrm>
                <a:off x="2491878" y="2907001"/>
                <a:ext cx="595905" cy="782158"/>
                <a:chOff x="2491878" y="2907001"/>
                <a:chExt cx="595905" cy="782158"/>
              </a:xfrm>
            </p:grpSpPr>
            <p:sp>
              <p:nvSpPr>
                <p:cNvPr id="39" name="Freeform: Shape 38">
                  <a:extLst>
                    <a:ext uri="{FF2B5EF4-FFF2-40B4-BE49-F238E27FC236}">
                      <a16:creationId xmlns:a16="http://schemas.microsoft.com/office/drawing/2014/main" id="{047D4809-97F9-4D71-B90C-2A3DD79207DA}"/>
                    </a:ext>
                  </a:extLst>
                </p:cNvPr>
                <p:cNvSpPr/>
                <p:nvPr/>
              </p:nvSpPr>
              <p:spPr>
                <a:xfrm>
                  <a:off x="2632468" y="3199611"/>
                  <a:ext cx="320040" cy="171450"/>
                </a:xfrm>
                <a:custGeom>
                  <a:avLst/>
                  <a:gdLst>
                    <a:gd name="connsiteX0" fmla="*/ 259080 w 266700"/>
                    <a:gd name="connsiteY0" fmla="*/ 117157 h 142875"/>
                    <a:gd name="connsiteX1" fmla="*/ 114300 w 266700"/>
                    <a:gd name="connsiteY1" fmla="*/ 119063 h 142875"/>
                    <a:gd name="connsiteX2" fmla="*/ 14288 w 266700"/>
                    <a:gd name="connsiteY2" fmla="*/ 14288 h 142875"/>
                  </a:gdLst>
                  <a:ahLst/>
                  <a:cxnLst>
                    <a:cxn ang="0">
                      <a:pos x="connsiteX0" y="connsiteY0"/>
                    </a:cxn>
                    <a:cxn ang="0">
                      <a:pos x="connsiteX1" y="connsiteY1"/>
                    </a:cxn>
                    <a:cxn ang="0">
                      <a:pos x="connsiteX2" y="connsiteY2"/>
                    </a:cxn>
                  </a:cxnLst>
                  <a:rect l="l" t="t" r="r" b="b"/>
                  <a:pathLst>
                    <a:path w="266700" h="142875">
                      <a:moveTo>
                        <a:pt x="259080" y="117157"/>
                      </a:moveTo>
                      <a:cubicBezTo>
                        <a:pt x="215265" y="137160"/>
                        <a:pt x="162878" y="139065"/>
                        <a:pt x="114300" y="119063"/>
                      </a:cubicBezTo>
                      <a:cubicBezTo>
                        <a:pt x="65723" y="99060"/>
                        <a:pt x="31433" y="60007"/>
                        <a:pt x="14288" y="14288"/>
                      </a:cubicBezTo>
                    </a:path>
                  </a:pathLst>
                </a:custGeom>
                <a:noFill/>
                <a:ln w="25400" cap="flat">
                  <a:solidFill>
                    <a:schemeClr val="accent1"/>
                  </a:solid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sp>
              <p:nvSpPr>
                <p:cNvPr id="40" name="Freeform: Shape 39">
                  <a:extLst>
                    <a:ext uri="{FF2B5EF4-FFF2-40B4-BE49-F238E27FC236}">
                      <a16:creationId xmlns:a16="http://schemas.microsoft.com/office/drawing/2014/main" id="{FB993931-6CD8-4697-8CE8-E472E0C23E2C}"/>
                    </a:ext>
                  </a:extLst>
                </p:cNvPr>
                <p:cNvSpPr/>
                <p:nvPr/>
              </p:nvSpPr>
              <p:spPr>
                <a:xfrm>
                  <a:off x="2619153" y="2907001"/>
                  <a:ext cx="468630" cy="445770"/>
                </a:xfrm>
                <a:custGeom>
                  <a:avLst/>
                  <a:gdLst>
                    <a:gd name="connsiteX0" fmla="*/ 270176 w 390525"/>
                    <a:gd name="connsiteY0" fmla="*/ 360998 h 371475"/>
                    <a:gd name="connsiteX1" fmla="*/ 362568 w 390525"/>
                    <a:gd name="connsiteY1" fmla="*/ 265748 h 371475"/>
                    <a:gd name="connsiteX2" fmla="*/ 265413 w 390525"/>
                    <a:gd name="connsiteY2" fmla="*/ 28576 h 371475"/>
                    <a:gd name="connsiteX3" fmla="*/ 28241 w 390525"/>
                    <a:gd name="connsiteY3" fmla="*/ 125731 h 371475"/>
                    <a:gd name="connsiteX4" fmla="*/ 25383 w 390525"/>
                    <a:gd name="connsiteY4" fmla="*/ 258128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525" h="371475">
                      <a:moveTo>
                        <a:pt x="270176" y="360998"/>
                      </a:moveTo>
                      <a:cubicBezTo>
                        <a:pt x="310181" y="342901"/>
                        <a:pt x="344471" y="310516"/>
                        <a:pt x="362568" y="265748"/>
                      </a:cubicBezTo>
                      <a:cubicBezTo>
                        <a:pt x="401621" y="173356"/>
                        <a:pt x="357806" y="67628"/>
                        <a:pt x="265413" y="28576"/>
                      </a:cubicBezTo>
                      <a:cubicBezTo>
                        <a:pt x="173021" y="-10477"/>
                        <a:pt x="67293" y="33338"/>
                        <a:pt x="28241" y="125731"/>
                      </a:cubicBezTo>
                      <a:cubicBezTo>
                        <a:pt x="10143" y="169546"/>
                        <a:pt x="10143" y="217171"/>
                        <a:pt x="25383" y="258128"/>
                      </a:cubicBezTo>
                    </a:path>
                  </a:pathLst>
                </a:custGeom>
                <a:noFill/>
                <a:ln w="25400" cap="flat">
                  <a:solidFill>
                    <a:schemeClr val="accent1"/>
                  </a:solid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sp>
              <p:nvSpPr>
                <p:cNvPr id="41" name="Freeform: Shape 40">
                  <a:extLst>
                    <a:ext uri="{FF2B5EF4-FFF2-40B4-BE49-F238E27FC236}">
                      <a16:creationId xmlns:a16="http://schemas.microsoft.com/office/drawing/2014/main" id="{95D97FFB-2E17-4424-8C1D-CD234DE89757}"/>
                    </a:ext>
                  </a:extLst>
                </p:cNvPr>
                <p:cNvSpPr/>
                <p:nvPr/>
              </p:nvSpPr>
              <p:spPr>
                <a:xfrm>
                  <a:off x="2491878" y="3311969"/>
                  <a:ext cx="480060" cy="377190"/>
                </a:xfrm>
                <a:custGeom>
                  <a:avLst/>
                  <a:gdLst>
                    <a:gd name="connsiteX0" fmla="*/ 389573 w 400050"/>
                    <a:gd name="connsiteY0" fmla="*/ 300702 h 314325"/>
                    <a:gd name="connsiteX1" fmla="*/ 227648 w 400050"/>
                    <a:gd name="connsiteY1" fmla="*/ 34955 h 314325"/>
                    <a:gd name="connsiteX2" fmla="*/ 227648 w 400050"/>
                    <a:gd name="connsiteY2" fmla="*/ 34955 h 314325"/>
                    <a:gd name="connsiteX3" fmla="*/ 14288 w 400050"/>
                    <a:gd name="connsiteY3" fmla="*/ 38765 h 314325"/>
                  </a:gdLst>
                  <a:ahLst/>
                  <a:cxnLst>
                    <a:cxn ang="0">
                      <a:pos x="connsiteX0" y="connsiteY0"/>
                    </a:cxn>
                    <a:cxn ang="0">
                      <a:pos x="connsiteX1" y="connsiteY1"/>
                    </a:cxn>
                    <a:cxn ang="0">
                      <a:pos x="connsiteX2" y="connsiteY2"/>
                    </a:cxn>
                    <a:cxn ang="0">
                      <a:pos x="connsiteX3" y="connsiteY3"/>
                    </a:cxn>
                  </a:cxnLst>
                  <a:rect l="l" t="t" r="r" b="b"/>
                  <a:pathLst>
                    <a:path w="400050" h="314325">
                      <a:moveTo>
                        <a:pt x="389573" y="300702"/>
                      </a:moveTo>
                      <a:cubicBezTo>
                        <a:pt x="399098" y="189260"/>
                        <a:pt x="336233" y="80675"/>
                        <a:pt x="227648" y="34955"/>
                      </a:cubicBezTo>
                      <a:lnTo>
                        <a:pt x="227648" y="34955"/>
                      </a:lnTo>
                      <a:cubicBezTo>
                        <a:pt x="156210" y="5427"/>
                        <a:pt x="79058" y="8285"/>
                        <a:pt x="14288" y="38765"/>
                      </a:cubicBezTo>
                    </a:path>
                  </a:pathLst>
                </a:custGeom>
                <a:noFill/>
                <a:ln w="25400" cap="flat">
                  <a:solidFill>
                    <a:schemeClr val="accent1"/>
                  </a:solid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grpSp>
          <p:grpSp>
            <p:nvGrpSpPr>
              <p:cNvPr id="20" name="Group 19">
                <a:extLst>
                  <a:ext uri="{FF2B5EF4-FFF2-40B4-BE49-F238E27FC236}">
                    <a16:creationId xmlns:a16="http://schemas.microsoft.com/office/drawing/2014/main" id="{112E71FB-4DE7-40D0-8DDA-8807438F5554}"/>
                  </a:ext>
                </a:extLst>
              </p:cNvPr>
              <p:cNvGrpSpPr/>
              <p:nvPr/>
            </p:nvGrpSpPr>
            <p:grpSpPr>
              <a:xfrm>
                <a:off x="1427831" y="2608691"/>
                <a:ext cx="625137" cy="814667"/>
                <a:chOff x="1427831" y="2608691"/>
                <a:chExt cx="625137" cy="814667"/>
              </a:xfrm>
            </p:grpSpPr>
            <p:sp>
              <p:nvSpPr>
                <p:cNvPr id="43" name="Freeform: Shape 42">
                  <a:extLst>
                    <a:ext uri="{FF2B5EF4-FFF2-40B4-BE49-F238E27FC236}">
                      <a16:creationId xmlns:a16="http://schemas.microsoft.com/office/drawing/2014/main" id="{34893551-CB5A-4C81-A8AB-3CB5E226E9B0}"/>
                    </a:ext>
                  </a:extLst>
                </p:cNvPr>
                <p:cNvSpPr/>
                <p:nvPr/>
              </p:nvSpPr>
              <p:spPr>
                <a:xfrm>
                  <a:off x="1515758" y="3114748"/>
                  <a:ext cx="537210" cy="308610"/>
                </a:xfrm>
                <a:custGeom>
                  <a:avLst/>
                  <a:gdLst>
                    <a:gd name="connsiteX0" fmla="*/ 14288 w 447675"/>
                    <a:gd name="connsiteY0" fmla="*/ 245026 h 257175"/>
                    <a:gd name="connsiteX1" fmla="*/ 220980 w 447675"/>
                    <a:gd name="connsiteY1" fmla="*/ 20236 h 257175"/>
                    <a:gd name="connsiteX2" fmla="*/ 220980 w 447675"/>
                    <a:gd name="connsiteY2" fmla="*/ 20236 h 257175"/>
                    <a:gd name="connsiteX3" fmla="*/ 437198 w 447675"/>
                    <a:gd name="connsiteY3" fmla="*/ 69766 h 257175"/>
                  </a:gdLst>
                  <a:ahLst/>
                  <a:cxnLst>
                    <a:cxn ang="0">
                      <a:pos x="connsiteX0" y="connsiteY0"/>
                    </a:cxn>
                    <a:cxn ang="0">
                      <a:pos x="connsiteX1" y="connsiteY1"/>
                    </a:cxn>
                    <a:cxn ang="0">
                      <a:pos x="connsiteX2" y="connsiteY2"/>
                    </a:cxn>
                    <a:cxn ang="0">
                      <a:pos x="connsiteX3" y="connsiteY3"/>
                    </a:cxn>
                  </a:cxnLst>
                  <a:rect l="l" t="t" r="r" b="b"/>
                  <a:pathLst>
                    <a:path w="447675" h="257175">
                      <a:moveTo>
                        <a:pt x="14288" y="245026"/>
                      </a:moveTo>
                      <a:cubicBezTo>
                        <a:pt x="20955" y="128821"/>
                        <a:pt x="100965" y="45953"/>
                        <a:pt x="220980" y="20236"/>
                      </a:cubicBezTo>
                      <a:lnTo>
                        <a:pt x="220980" y="20236"/>
                      </a:lnTo>
                      <a:cubicBezTo>
                        <a:pt x="300038" y="3091"/>
                        <a:pt x="378142" y="24046"/>
                        <a:pt x="437198" y="69766"/>
                      </a:cubicBezTo>
                    </a:path>
                  </a:pathLst>
                </a:custGeom>
                <a:noFill/>
                <a:ln w="25400" cap="flat">
                  <a:solidFill>
                    <a:schemeClr val="accent1"/>
                  </a:solid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sp>
              <p:nvSpPr>
                <p:cNvPr id="42" name="Freeform: Shape 41">
                  <a:extLst>
                    <a:ext uri="{FF2B5EF4-FFF2-40B4-BE49-F238E27FC236}">
                      <a16:creationId xmlns:a16="http://schemas.microsoft.com/office/drawing/2014/main" id="{350F1952-B7F5-45BE-ABA9-6307D53371A2}"/>
                    </a:ext>
                  </a:extLst>
                </p:cNvPr>
                <p:cNvSpPr/>
                <p:nvPr/>
              </p:nvSpPr>
              <p:spPr>
                <a:xfrm>
                  <a:off x="1427831" y="2608691"/>
                  <a:ext cx="605790" cy="605790"/>
                </a:xfrm>
                <a:custGeom>
                  <a:avLst/>
                  <a:gdLst>
                    <a:gd name="connsiteX0" fmla="*/ 422316 w 504825"/>
                    <a:gd name="connsiteY0" fmla="*/ 185836 h 504825"/>
                    <a:gd name="connsiteX1" fmla="*/ 324463 w 504825"/>
                    <a:gd name="connsiteY1" fmla="*/ 422316 h 504825"/>
                    <a:gd name="connsiteX2" fmla="*/ 87983 w 504825"/>
                    <a:gd name="connsiteY2" fmla="*/ 324463 h 504825"/>
                    <a:gd name="connsiteX3" fmla="*/ 185836 w 504825"/>
                    <a:gd name="connsiteY3" fmla="*/ 87983 h 504825"/>
                    <a:gd name="connsiteX4" fmla="*/ 422316 w 504825"/>
                    <a:gd name="connsiteY4" fmla="*/ 185836 h 504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825" h="504825">
                      <a:moveTo>
                        <a:pt x="422316" y="185836"/>
                      </a:moveTo>
                      <a:cubicBezTo>
                        <a:pt x="460597" y="278160"/>
                        <a:pt x="416786" y="384035"/>
                        <a:pt x="324463" y="422316"/>
                      </a:cubicBezTo>
                      <a:cubicBezTo>
                        <a:pt x="232139" y="460597"/>
                        <a:pt x="126264" y="416787"/>
                        <a:pt x="87983" y="324463"/>
                      </a:cubicBezTo>
                      <a:cubicBezTo>
                        <a:pt x="49702" y="232139"/>
                        <a:pt x="93512" y="126264"/>
                        <a:pt x="185836" y="87983"/>
                      </a:cubicBezTo>
                      <a:cubicBezTo>
                        <a:pt x="278160" y="49702"/>
                        <a:pt x="384035" y="93513"/>
                        <a:pt x="422316" y="185836"/>
                      </a:cubicBezTo>
                      <a:close/>
                    </a:path>
                  </a:pathLst>
                </a:custGeom>
                <a:noFill/>
                <a:ln w="25400" cap="flat">
                  <a:solidFill>
                    <a:schemeClr val="accent1"/>
                  </a:solid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grpSp>
          <p:sp>
            <p:nvSpPr>
              <p:cNvPr id="49" name="Freeform: Shape 48">
                <a:extLst>
                  <a:ext uri="{FF2B5EF4-FFF2-40B4-BE49-F238E27FC236}">
                    <a16:creationId xmlns:a16="http://schemas.microsoft.com/office/drawing/2014/main" id="{5A3CC3C8-342A-4BCD-BDF3-82A5CE1F5634}"/>
                  </a:ext>
                </a:extLst>
              </p:cNvPr>
              <p:cNvSpPr/>
              <p:nvPr/>
            </p:nvSpPr>
            <p:spPr>
              <a:xfrm>
                <a:off x="3134246" y="2520669"/>
                <a:ext cx="228600" cy="274320"/>
              </a:xfrm>
              <a:custGeom>
                <a:avLst/>
                <a:gdLst>
                  <a:gd name="connsiteX0" fmla="*/ 183832 w 190500"/>
                  <a:gd name="connsiteY0" fmla="*/ 218123 h 228600"/>
                  <a:gd name="connsiteX1" fmla="*/ 183832 w 190500"/>
                  <a:gd name="connsiteY1" fmla="*/ 14288 h 228600"/>
                  <a:gd name="connsiteX2" fmla="*/ 14288 w 190500"/>
                  <a:gd name="connsiteY2" fmla="*/ 14288 h 228600"/>
                </a:gdLst>
                <a:ahLst/>
                <a:cxnLst>
                  <a:cxn ang="0">
                    <a:pos x="connsiteX0" y="connsiteY0"/>
                  </a:cxn>
                  <a:cxn ang="0">
                    <a:pos x="connsiteX1" y="connsiteY1"/>
                  </a:cxn>
                  <a:cxn ang="0">
                    <a:pos x="connsiteX2" y="connsiteY2"/>
                  </a:cxn>
                </a:cxnLst>
                <a:rect l="l" t="t" r="r" b="b"/>
                <a:pathLst>
                  <a:path w="190500" h="228600">
                    <a:moveTo>
                      <a:pt x="183832" y="218123"/>
                    </a:moveTo>
                    <a:lnTo>
                      <a:pt x="183832" y="14288"/>
                    </a:lnTo>
                    <a:lnTo>
                      <a:pt x="14288" y="14288"/>
                    </a:lnTo>
                  </a:path>
                </a:pathLst>
              </a:custGeom>
              <a:noFill/>
              <a:ln w="25400" cap="flat">
                <a:solidFill>
                  <a:schemeClr val="accent1"/>
                </a:solidFill>
                <a:prstDash val="solid"/>
                <a:rou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sp>
            <p:nvSpPr>
              <p:cNvPr id="50" name="Freeform: Shape 49">
                <a:extLst>
                  <a:ext uri="{FF2B5EF4-FFF2-40B4-BE49-F238E27FC236}">
                    <a16:creationId xmlns:a16="http://schemas.microsoft.com/office/drawing/2014/main" id="{F962E473-016D-4386-A14C-924703143CE2}"/>
                  </a:ext>
                </a:extLst>
              </p:cNvPr>
              <p:cNvSpPr/>
              <p:nvPr/>
            </p:nvSpPr>
            <p:spPr>
              <a:xfrm>
                <a:off x="1201432" y="2520669"/>
                <a:ext cx="240030" cy="274320"/>
              </a:xfrm>
              <a:custGeom>
                <a:avLst/>
                <a:gdLst>
                  <a:gd name="connsiteX0" fmla="*/ 186690 w 200025"/>
                  <a:gd name="connsiteY0" fmla="*/ 14288 h 228600"/>
                  <a:gd name="connsiteX1" fmla="*/ 14288 w 200025"/>
                  <a:gd name="connsiteY1" fmla="*/ 14288 h 228600"/>
                  <a:gd name="connsiteX2" fmla="*/ 14288 w 200025"/>
                  <a:gd name="connsiteY2" fmla="*/ 218123 h 228600"/>
                </a:gdLst>
                <a:ahLst/>
                <a:cxnLst>
                  <a:cxn ang="0">
                    <a:pos x="connsiteX0" y="connsiteY0"/>
                  </a:cxn>
                  <a:cxn ang="0">
                    <a:pos x="connsiteX1" y="connsiteY1"/>
                  </a:cxn>
                  <a:cxn ang="0">
                    <a:pos x="connsiteX2" y="connsiteY2"/>
                  </a:cxn>
                </a:cxnLst>
                <a:rect l="l" t="t" r="r" b="b"/>
                <a:pathLst>
                  <a:path w="200025" h="228600">
                    <a:moveTo>
                      <a:pt x="186690" y="14288"/>
                    </a:moveTo>
                    <a:lnTo>
                      <a:pt x="14288" y="14288"/>
                    </a:lnTo>
                    <a:lnTo>
                      <a:pt x="14288" y="218123"/>
                    </a:lnTo>
                  </a:path>
                </a:pathLst>
              </a:custGeom>
              <a:noFill/>
              <a:ln w="25400" cap="flat">
                <a:solidFill>
                  <a:schemeClr val="accent1"/>
                </a:solidFill>
                <a:prstDash val="solid"/>
                <a:rou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sp>
            <p:nvSpPr>
              <p:cNvPr id="51" name="Freeform: Shape 50">
                <a:extLst>
                  <a:ext uri="{FF2B5EF4-FFF2-40B4-BE49-F238E27FC236}">
                    <a16:creationId xmlns:a16="http://schemas.microsoft.com/office/drawing/2014/main" id="{20A2C38A-F874-4DFB-8919-26BD9A720A39}"/>
                  </a:ext>
                </a:extLst>
              </p:cNvPr>
              <p:cNvSpPr/>
              <p:nvPr/>
            </p:nvSpPr>
            <p:spPr>
              <a:xfrm>
                <a:off x="3134246" y="3990567"/>
                <a:ext cx="228600" cy="262890"/>
              </a:xfrm>
              <a:custGeom>
                <a:avLst/>
                <a:gdLst>
                  <a:gd name="connsiteX0" fmla="*/ 183832 w 190500"/>
                  <a:gd name="connsiteY0" fmla="*/ 14288 h 219075"/>
                  <a:gd name="connsiteX1" fmla="*/ 183832 w 190500"/>
                  <a:gd name="connsiteY1" fmla="*/ 209550 h 219075"/>
                  <a:gd name="connsiteX2" fmla="*/ 14288 w 190500"/>
                  <a:gd name="connsiteY2" fmla="*/ 209550 h 219075"/>
                </a:gdLst>
                <a:ahLst/>
                <a:cxnLst>
                  <a:cxn ang="0">
                    <a:pos x="connsiteX0" y="connsiteY0"/>
                  </a:cxn>
                  <a:cxn ang="0">
                    <a:pos x="connsiteX1" y="connsiteY1"/>
                  </a:cxn>
                  <a:cxn ang="0">
                    <a:pos x="connsiteX2" y="connsiteY2"/>
                  </a:cxn>
                </a:cxnLst>
                <a:rect l="l" t="t" r="r" b="b"/>
                <a:pathLst>
                  <a:path w="190500" h="219075">
                    <a:moveTo>
                      <a:pt x="183832" y="14288"/>
                    </a:moveTo>
                    <a:lnTo>
                      <a:pt x="183832" y="209550"/>
                    </a:lnTo>
                    <a:lnTo>
                      <a:pt x="14288" y="209550"/>
                    </a:lnTo>
                  </a:path>
                </a:pathLst>
              </a:custGeom>
              <a:noFill/>
              <a:ln w="25400" cap="flat">
                <a:solidFill>
                  <a:schemeClr val="accent1"/>
                </a:solidFill>
                <a:prstDash val="solid"/>
                <a:rou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sp>
            <p:nvSpPr>
              <p:cNvPr id="52" name="Freeform: Shape 51">
                <a:extLst>
                  <a:ext uri="{FF2B5EF4-FFF2-40B4-BE49-F238E27FC236}">
                    <a16:creationId xmlns:a16="http://schemas.microsoft.com/office/drawing/2014/main" id="{0BD0CD60-E430-4005-ACAB-25F2CD04E1D4}"/>
                  </a:ext>
                </a:extLst>
              </p:cNvPr>
              <p:cNvSpPr/>
              <p:nvPr/>
            </p:nvSpPr>
            <p:spPr>
              <a:xfrm>
                <a:off x="1201432" y="3990567"/>
                <a:ext cx="240030" cy="262890"/>
              </a:xfrm>
              <a:custGeom>
                <a:avLst/>
                <a:gdLst>
                  <a:gd name="connsiteX0" fmla="*/ 186690 w 200025"/>
                  <a:gd name="connsiteY0" fmla="*/ 209550 h 219075"/>
                  <a:gd name="connsiteX1" fmla="*/ 14288 w 200025"/>
                  <a:gd name="connsiteY1" fmla="*/ 209550 h 219075"/>
                  <a:gd name="connsiteX2" fmla="*/ 14288 w 200025"/>
                  <a:gd name="connsiteY2" fmla="*/ 14288 h 219075"/>
                </a:gdLst>
                <a:ahLst/>
                <a:cxnLst>
                  <a:cxn ang="0">
                    <a:pos x="connsiteX0" y="connsiteY0"/>
                  </a:cxn>
                  <a:cxn ang="0">
                    <a:pos x="connsiteX1" y="connsiteY1"/>
                  </a:cxn>
                  <a:cxn ang="0">
                    <a:pos x="connsiteX2" y="connsiteY2"/>
                  </a:cxn>
                </a:cxnLst>
                <a:rect l="l" t="t" r="r" b="b"/>
                <a:pathLst>
                  <a:path w="200025" h="219075">
                    <a:moveTo>
                      <a:pt x="186690" y="209550"/>
                    </a:moveTo>
                    <a:lnTo>
                      <a:pt x="14288" y="209550"/>
                    </a:lnTo>
                    <a:lnTo>
                      <a:pt x="14288" y="14288"/>
                    </a:lnTo>
                  </a:path>
                </a:pathLst>
              </a:custGeom>
              <a:noFill/>
              <a:ln w="25400" cap="flat">
                <a:solidFill>
                  <a:schemeClr val="accent1"/>
                </a:solidFill>
                <a:prstDash val="solid"/>
                <a:rou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grpSp>
            <p:nvGrpSpPr>
              <p:cNvPr id="3" name="Group 2">
                <a:extLst>
                  <a:ext uri="{FF2B5EF4-FFF2-40B4-BE49-F238E27FC236}">
                    <a16:creationId xmlns:a16="http://schemas.microsoft.com/office/drawing/2014/main" id="{7FE39D42-8F4C-4B26-A7B2-BA2B8806EACD}"/>
                  </a:ext>
                </a:extLst>
              </p:cNvPr>
              <p:cNvGrpSpPr/>
              <p:nvPr/>
            </p:nvGrpSpPr>
            <p:grpSpPr>
              <a:xfrm>
                <a:off x="1952382" y="2802989"/>
                <a:ext cx="669800" cy="978408"/>
                <a:chOff x="1952382" y="2802989"/>
                <a:chExt cx="669800" cy="978408"/>
              </a:xfrm>
            </p:grpSpPr>
            <p:sp>
              <p:nvSpPr>
                <p:cNvPr id="30" name="Freeform: Shape 29">
                  <a:extLst>
                    <a:ext uri="{FF2B5EF4-FFF2-40B4-BE49-F238E27FC236}">
                      <a16:creationId xmlns:a16="http://schemas.microsoft.com/office/drawing/2014/main" id="{1ED9307A-DEF2-48ED-907E-9D0B59969CA3}"/>
                    </a:ext>
                  </a:extLst>
                </p:cNvPr>
                <p:cNvSpPr/>
                <p:nvPr/>
              </p:nvSpPr>
              <p:spPr>
                <a:xfrm>
                  <a:off x="2051824" y="2802989"/>
                  <a:ext cx="468630" cy="388620"/>
                </a:xfrm>
                <a:custGeom>
                  <a:avLst/>
                  <a:gdLst>
                    <a:gd name="connsiteX0" fmla="*/ 56198 w 390525"/>
                    <a:gd name="connsiteY0" fmla="*/ 312420 h 323850"/>
                    <a:gd name="connsiteX1" fmla="*/ 14288 w 390525"/>
                    <a:gd name="connsiteY1" fmla="*/ 196215 h 323850"/>
                    <a:gd name="connsiteX2" fmla="*/ 195263 w 390525"/>
                    <a:gd name="connsiteY2" fmla="*/ 14288 h 323850"/>
                    <a:gd name="connsiteX3" fmla="*/ 377190 w 390525"/>
                    <a:gd name="connsiteY3" fmla="*/ 195263 h 323850"/>
                    <a:gd name="connsiteX4" fmla="*/ 335280 w 390525"/>
                    <a:gd name="connsiteY4" fmla="*/ 311468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525" h="323850">
                      <a:moveTo>
                        <a:pt x="56198" y="312420"/>
                      </a:moveTo>
                      <a:cubicBezTo>
                        <a:pt x="29527" y="280988"/>
                        <a:pt x="14288" y="240983"/>
                        <a:pt x="14288" y="196215"/>
                      </a:cubicBezTo>
                      <a:cubicBezTo>
                        <a:pt x="14288" y="96202"/>
                        <a:pt x="95250" y="15240"/>
                        <a:pt x="195263" y="14288"/>
                      </a:cubicBezTo>
                      <a:cubicBezTo>
                        <a:pt x="295275" y="14288"/>
                        <a:pt x="376237" y="95250"/>
                        <a:pt x="377190" y="195263"/>
                      </a:cubicBezTo>
                      <a:cubicBezTo>
                        <a:pt x="377190" y="239077"/>
                        <a:pt x="360998" y="280035"/>
                        <a:pt x="335280" y="311468"/>
                      </a:cubicBezTo>
                    </a:path>
                  </a:pathLst>
                </a:custGeom>
                <a:noFill/>
                <a:ln w="25400" cap="flat">
                  <a:solidFill>
                    <a:schemeClr val="accent1"/>
                  </a:solid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sp>
              <p:nvSpPr>
                <p:cNvPr id="31" name="Freeform: Shape 30">
                  <a:extLst>
                    <a:ext uri="{FF2B5EF4-FFF2-40B4-BE49-F238E27FC236}">
                      <a16:creationId xmlns:a16="http://schemas.microsoft.com/office/drawing/2014/main" id="{7D9A03CB-B419-4568-B64F-45E47C6EA6AE}"/>
                    </a:ext>
                  </a:extLst>
                </p:cNvPr>
                <p:cNvSpPr/>
                <p:nvPr/>
              </p:nvSpPr>
              <p:spPr>
                <a:xfrm>
                  <a:off x="2102116" y="3160749"/>
                  <a:ext cx="365760" cy="102870"/>
                </a:xfrm>
                <a:custGeom>
                  <a:avLst/>
                  <a:gdLst>
                    <a:gd name="connsiteX0" fmla="*/ 14288 w 304800"/>
                    <a:gd name="connsiteY0" fmla="*/ 14288 h 85725"/>
                    <a:gd name="connsiteX1" fmla="*/ 153352 w 304800"/>
                    <a:gd name="connsiteY1" fmla="*/ 79057 h 85725"/>
                    <a:gd name="connsiteX2" fmla="*/ 292417 w 304800"/>
                    <a:gd name="connsiteY2" fmla="*/ 14288 h 85725"/>
                  </a:gdLst>
                  <a:ahLst/>
                  <a:cxnLst>
                    <a:cxn ang="0">
                      <a:pos x="connsiteX0" y="connsiteY0"/>
                    </a:cxn>
                    <a:cxn ang="0">
                      <a:pos x="connsiteX1" y="connsiteY1"/>
                    </a:cxn>
                    <a:cxn ang="0">
                      <a:pos x="connsiteX2" y="connsiteY2"/>
                    </a:cxn>
                  </a:cxnLst>
                  <a:rect l="l" t="t" r="r" b="b"/>
                  <a:pathLst>
                    <a:path w="304800" h="85725">
                      <a:moveTo>
                        <a:pt x="14288" y="14288"/>
                      </a:moveTo>
                      <a:cubicBezTo>
                        <a:pt x="47625" y="54293"/>
                        <a:pt x="98107" y="79057"/>
                        <a:pt x="153352" y="79057"/>
                      </a:cubicBezTo>
                      <a:cubicBezTo>
                        <a:pt x="209550" y="79057"/>
                        <a:pt x="259080" y="53340"/>
                        <a:pt x="292417" y="14288"/>
                      </a:cubicBezTo>
                    </a:path>
                  </a:pathLst>
                </a:custGeom>
                <a:noFill/>
                <a:ln w="25400" cap="flat">
                  <a:solidFill>
                    <a:schemeClr val="accent1"/>
                  </a:solid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sp>
              <p:nvSpPr>
                <p:cNvPr id="33" name="Freeform: Shape 32">
                  <a:extLst>
                    <a:ext uri="{FF2B5EF4-FFF2-40B4-BE49-F238E27FC236}">
                      <a16:creationId xmlns:a16="http://schemas.microsoft.com/office/drawing/2014/main" id="{0E436574-EE97-44A5-A0FF-01F2CBC8695A}"/>
                    </a:ext>
                  </a:extLst>
                </p:cNvPr>
                <p:cNvSpPr/>
                <p:nvPr/>
              </p:nvSpPr>
              <p:spPr>
                <a:xfrm>
                  <a:off x="1971814" y="3309339"/>
                  <a:ext cx="137160" cy="182880"/>
                </a:xfrm>
                <a:custGeom>
                  <a:avLst/>
                  <a:gdLst>
                    <a:gd name="connsiteX0" fmla="*/ 108585 w 114300"/>
                    <a:gd name="connsiteY0" fmla="*/ 14288 h 152400"/>
                    <a:gd name="connsiteX1" fmla="*/ 14288 w 114300"/>
                    <a:gd name="connsiteY1" fmla="*/ 138113 h 152400"/>
                  </a:gdLst>
                  <a:ahLst/>
                  <a:cxnLst>
                    <a:cxn ang="0">
                      <a:pos x="connsiteX0" y="connsiteY0"/>
                    </a:cxn>
                    <a:cxn ang="0">
                      <a:pos x="connsiteX1" y="connsiteY1"/>
                    </a:cxn>
                  </a:cxnLst>
                  <a:rect l="l" t="t" r="r" b="b"/>
                  <a:pathLst>
                    <a:path w="114300" h="152400">
                      <a:moveTo>
                        <a:pt x="108585" y="14288"/>
                      </a:moveTo>
                      <a:cubicBezTo>
                        <a:pt x="65723" y="44767"/>
                        <a:pt x="32385" y="87630"/>
                        <a:pt x="14288" y="138113"/>
                      </a:cubicBezTo>
                    </a:path>
                  </a:pathLst>
                </a:custGeom>
                <a:noFill/>
                <a:ln w="25400" cap="flat">
                  <a:solidFill>
                    <a:schemeClr val="accent1"/>
                  </a:solid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sp>
              <p:nvSpPr>
                <p:cNvPr id="34" name="Freeform: Shape 33">
                  <a:extLst>
                    <a:ext uri="{FF2B5EF4-FFF2-40B4-BE49-F238E27FC236}">
                      <a16:creationId xmlns:a16="http://schemas.microsoft.com/office/drawing/2014/main" id="{3B3870E0-5670-42C5-8871-B70F98FB26B4}"/>
                    </a:ext>
                  </a:extLst>
                </p:cNvPr>
                <p:cNvSpPr/>
                <p:nvPr/>
              </p:nvSpPr>
              <p:spPr>
                <a:xfrm>
                  <a:off x="2084972" y="3249903"/>
                  <a:ext cx="434340" cy="114300"/>
                </a:xfrm>
                <a:custGeom>
                  <a:avLst/>
                  <a:gdLst>
                    <a:gd name="connsiteX0" fmla="*/ 14288 w 361950"/>
                    <a:gd name="connsiteY0" fmla="*/ 63817 h 95250"/>
                    <a:gd name="connsiteX1" fmla="*/ 167640 w 361950"/>
                    <a:gd name="connsiteY1" fmla="*/ 14288 h 95250"/>
                    <a:gd name="connsiteX2" fmla="*/ 167640 w 361950"/>
                    <a:gd name="connsiteY2" fmla="*/ 14288 h 95250"/>
                    <a:gd name="connsiteX3" fmla="*/ 353377 w 361950"/>
                    <a:gd name="connsiteY3" fmla="*/ 89535 h 95250"/>
                  </a:gdLst>
                  <a:ahLst/>
                  <a:cxnLst>
                    <a:cxn ang="0">
                      <a:pos x="connsiteX0" y="connsiteY0"/>
                    </a:cxn>
                    <a:cxn ang="0">
                      <a:pos x="connsiteX1" y="connsiteY1"/>
                    </a:cxn>
                    <a:cxn ang="0">
                      <a:pos x="connsiteX2" y="connsiteY2"/>
                    </a:cxn>
                    <a:cxn ang="0">
                      <a:pos x="connsiteX3" y="connsiteY3"/>
                    </a:cxn>
                  </a:cxnLst>
                  <a:rect l="l" t="t" r="r" b="b"/>
                  <a:pathLst>
                    <a:path w="361950" h="95250">
                      <a:moveTo>
                        <a:pt x="14288" y="63817"/>
                      </a:moveTo>
                      <a:cubicBezTo>
                        <a:pt x="57150" y="33338"/>
                        <a:pt x="110490" y="14288"/>
                        <a:pt x="167640" y="14288"/>
                      </a:cubicBezTo>
                      <a:lnTo>
                        <a:pt x="167640" y="14288"/>
                      </a:lnTo>
                      <a:cubicBezTo>
                        <a:pt x="240030" y="14288"/>
                        <a:pt x="305752" y="42863"/>
                        <a:pt x="353377" y="89535"/>
                      </a:cubicBezTo>
                    </a:path>
                  </a:pathLst>
                </a:custGeom>
                <a:noFill/>
                <a:ln w="25400" cap="flat">
                  <a:solidFill>
                    <a:schemeClr val="accent1"/>
                  </a:solid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sp>
              <p:nvSpPr>
                <p:cNvPr id="35" name="Freeform: Shape 34">
                  <a:extLst>
                    <a:ext uri="{FF2B5EF4-FFF2-40B4-BE49-F238E27FC236}">
                      <a16:creationId xmlns:a16="http://schemas.microsoft.com/office/drawing/2014/main" id="{FE0B85EC-84FF-48F4-B556-696727E8E664}"/>
                    </a:ext>
                  </a:extLst>
                </p:cNvPr>
                <p:cNvSpPr/>
                <p:nvPr/>
              </p:nvSpPr>
              <p:spPr>
                <a:xfrm>
                  <a:off x="1952382" y="3457929"/>
                  <a:ext cx="45720" cy="320040"/>
                </a:xfrm>
                <a:custGeom>
                  <a:avLst/>
                  <a:gdLst>
                    <a:gd name="connsiteX0" fmla="*/ 30480 w 38100"/>
                    <a:gd name="connsiteY0" fmla="*/ 14288 h 266700"/>
                    <a:gd name="connsiteX1" fmla="*/ 14288 w 38100"/>
                    <a:gd name="connsiteY1" fmla="*/ 106680 h 266700"/>
                    <a:gd name="connsiteX2" fmla="*/ 14288 w 38100"/>
                    <a:gd name="connsiteY2" fmla="*/ 255270 h 266700"/>
                  </a:gdLst>
                  <a:ahLst/>
                  <a:cxnLst>
                    <a:cxn ang="0">
                      <a:pos x="connsiteX0" y="connsiteY0"/>
                    </a:cxn>
                    <a:cxn ang="0">
                      <a:pos x="connsiteX1" y="connsiteY1"/>
                    </a:cxn>
                    <a:cxn ang="0">
                      <a:pos x="connsiteX2" y="connsiteY2"/>
                    </a:cxn>
                  </a:cxnLst>
                  <a:rect l="l" t="t" r="r" b="b"/>
                  <a:pathLst>
                    <a:path w="38100" h="266700">
                      <a:moveTo>
                        <a:pt x="30480" y="14288"/>
                      </a:moveTo>
                      <a:cubicBezTo>
                        <a:pt x="20003" y="42863"/>
                        <a:pt x="14288" y="74295"/>
                        <a:pt x="14288" y="106680"/>
                      </a:cubicBezTo>
                      <a:lnTo>
                        <a:pt x="14288" y="255270"/>
                      </a:lnTo>
                    </a:path>
                  </a:pathLst>
                </a:custGeom>
                <a:noFill/>
                <a:ln w="25400" cap="flat">
                  <a:solidFill>
                    <a:schemeClr val="accent1"/>
                  </a:solid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sp>
              <p:nvSpPr>
                <p:cNvPr id="36" name="Freeform: Shape 35">
                  <a:extLst>
                    <a:ext uri="{FF2B5EF4-FFF2-40B4-BE49-F238E27FC236}">
                      <a16:creationId xmlns:a16="http://schemas.microsoft.com/office/drawing/2014/main" id="{7C895272-D5C7-4F67-8059-C110121E9737}"/>
                    </a:ext>
                  </a:extLst>
                </p:cNvPr>
                <p:cNvSpPr/>
                <p:nvPr/>
              </p:nvSpPr>
              <p:spPr>
                <a:xfrm>
                  <a:off x="2491878" y="3341343"/>
                  <a:ext cx="102870" cy="148590"/>
                </a:xfrm>
                <a:custGeom>
                  <a:avLst/>
                  <a:gdLst>
                    <a:gd name="connsiteX0" fmla="*/ 14288 w 85725"/>
                    <a:gd name="connsiteY0" fmla="*/ 14288 h 123825"/>
                    <a:gd name="connsiteX1" fmla="*/ 78105 w 85725"/>
                    <a:gd name="connsiteY1" fmla="*/ 112395 h 123825"/>
                  </a:gdLst>
                  <a:ahLst/>
                  <a:cxnLst>
                    <a:cxn ang="0">
                      <a:pos x="connsiteX0" y="connsiteY0"/>
                    </a:cxn>
                    <a:cxn ang="0">
                      <a:pos x="connsiteX1" y="connsiteY1"/>
                    </a:cxn>
                  </a:cxnLst>
                  <a:rect l="l" t="t" r="r" b="b"/>
                  <a:pathLst>
                    <a:path w="85725" h="123825">
                      <a:moveTo>
                        <a:pt x="14288" y="14288"/>
                      </a:moveTo>
                      <a:cubicBezTo>
                        <a:pt x="41910" y="41910"/>
                        <a:pt x="63818" y="75247"/>
                        <a:pt x="78105" y="112395"/>
                      </a:cubicBezTo>
                    </a:path>
                  </a:pathLst>
                </a:custGeom>
                <a:noFill/>
                <a:ln w="25400" cap="flat">
                  <a:solidFill>
                    <a:schemeClr val="accent1"/>
                  </a:solid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sp>
              <p:nvSpPr>
                <p:cNvPr id="37" name="Freeform: Shape 36">
                  <a:extLst>
                    <a:ext uri="{FF2B5EF4-FFF2-40B4-BE49-F238E27FC236}">
                      <a16:creationId xmlns:a16="http://schemas.microsoft.com/office/drawing/2014/main" id="{5B1FDCF3-88DB-41C8-B3D3-3F12D43231AD}"/>
                    </a:ext>
                  </a:extLst>
                </p:cNvPr>
                <p:cNvSpPr/>
                <p:nvPr/>
              </p:nvSpPr>
              <p:spPr>
                <a:xfrm>
                  <a:off x="2568460" y="3457929"/>
                  <a:ext cx="45720" cy="320040"/>
                </a:xfrm>
                <a:custGeom>
                  <a:avLst/>
                  <a:gdLst>
                    <a:gd name="connsiteX0" fmla="*/ 14288 w 38100"/>
                    <a:gd name="connsiteY0" fmla="*/ 14288 h 266700"/>
                    <a:gd name="connsiteX1" fmla="*/ 30480 w 38100"/>
                    <a:gd name="connsiteY1" fmla="*/ 105727 h 266700"/>
                    <a:gd name="connsiteX2" fmla="*/ 30480 w 38100"/>
                    <a:gd name="connsiteY2" fmla="*/ 255270 h 266700"/>
                  </a:gdLst>
                  <a:ahLst/>
                  <a:cxnLst>
                    <a:cxn ang="0">
                      <a:pos x="connsiteX0" y="connsiteY0"/>
                    </a:cxn>
                    <a:cxn ang="0">
                      <a:pos x="connsiteX1" y="connsiteY1"/>
                    </a:cxn>
                    <a:cxn ang="0">
                      <a:pos x="connsiteX2" y="connsiteY2"/>
                    </a:cxn>
                  </a:cxnLst>
                  <a:rect l="l" t="t" r="r" b="b"/>
                  <a:pathLst>
                    <a:path w="38100" h="266700">
                      <a:moveTo>
                        <a:pt x="14288" y="14288"/>
                      </a:moveTo>
                      <a:cubicBezTo>
                        <a:pt x="24765" y="42863"/>
                        <a:pt x="30480" y="73342"/>
                        <a:pt x="30480" y="105727"/>
                      </a:cubicBezTo>
                      <a:lnTo>
                        <a:pt x="30480" y="255270"/>
                      </a:lnTo>
                    </a:path>
                  </a:pathLst>
                </a:custGeom>
                <a:noFill/>
                <a:ln w="25400" cap="flat">
                  <a:solidFill>
                    <a:schemeClr val="accent1"/>
                  </a:solid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sp>
              <p:nvSpPr>
                <p:cNvPr id="38" name="Freeform: Shape 37">
                  <a:extLst>
                    <a:ext uri="{FF2B5EF4-FFF2-40B4-BE49-F238E27FC236}">
                      <a16:creationId xmlns:a16="http://schemas.microsoft.com/office/drawing/2014/main" id="{36FA65A8-9F5B-4B28-9275-878BD35E36FA}"/>
                    </a:ext>
                  </a:extLst>
                </p:cNvPr>
                <p:cNvSpPr/>
                <p:nvPr/>
              </p:nvSpPr>
              <p:spPr>
                <a:xfrm>
                  <a:off x="2587892" y="3747107"/>
                  <a:ext cx="34290" cy="34290"/>
                </a:xfrm>
                <a:custGeom>
                  <a:avLst/>
                  <a:gdLst>
                    <a:gd name="connsiteX0" fmla="*/ 14288 w 28575"/>
                    <a:gd name="connsiteY0" fmla="*/ 14288 h 28575"/>
                    <a:gd name="connsiteX1" fmla="*/ 14288 w 28575"/>
                    <a:gd name="connsiteY1" fmla="*/ 16193 h 28575"/>
                  </a:gdLst>
                  <a:ahLst/>
                  <a:cxnLst>
                    <a:cxn ang="0">
                      <a:pos x="connsiteX0" y="connsiteY0"/>
                    </a:cxn>
                    <a:cxn ang="0">
                      <a:pos x="connsiteX1" y="connsiteY1"/>
                    </a:cxn>
                  </a:cxnLst>
                  <a:rect l="l" t="t" r="r" b="b"/>
                  <a:pathLst>
                    <a:path w="28575" h="28575">
                      <a:moveTo>
                        <a:pt x="14288" y="14288"/>
                      </a:moveTo>
                      <a:lnTo>
                        <a:pt x="14288" y="16193"/>
                      </a:lnTo>
                    </a:path>
                  </a:pathLst>
                </a:custGeom>
                <a:ln w="25400" cap="flat">
                  <a:solidFill>
                    <a:schemeClr val="accent1"/>
                  </a:solid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grpSp>
        </p:grpSp>
        <p:sp>
          <p:nvSpPr>
            <p:cNvPr id="46" name="Freeform: Shape 45">
              <a:extLst>
                <a:ext uri="{FF2B5EF4-FFF2-40B4-BE49-F238E27FC236}">
                  <a16:creationId xmlns:a16="http://schemas.microsoft.com/office/drawing/2014/main" id="{78233AD4-6D4E-4DF0-8ABA-1B6277C48E07}"/>
                </a:ext>
              </a:extLst>
            </p:cNvPr>
            <p:cNvSpPr/>
            <p:nvPr/>
          </p:nvSpPr>
          <p:spPr>
            <a:xfrm>
              <a:off x="1817510" y="4032857"/>
              <a:ext cx="194310" cy="194310"/>
            </a:xfrm>
            <a:custGeom>
              <a:avLst/>
              <a:gdLst>
                <a:gd name="connsiteX0" fmla="*/ 14288 w 161925"/>
                <a:gd name="connsiteY0" fmla="*/ 155258 h 161925"/>
                <a:gd name="connsiteX1" fmla="*/ 154305 w 161925"/>
                <a:gd name="connsiteY1" fmla="*/ 14288 h 161925"/>
              </a:gdLst>
              <a:ahLst/>
              <a:cxnLst>
                <a:cxn ang="0">
                  <a:pos x="connsiteX0" y="connsiteY0"/>
                </a:cxn>
                <a:cxn ang="0">
                  <a:pos x="connsiteX1" y="connsiteY1"/>
                </a:cxn>
              </a:cxnLst>
              <a:rect l="l" t="t" r="r" b="b"/>
              <a:pathLst>
                <a:path w="161925" h="161925">
                  <a:moveTo>
                    <a:pt x="14288" y="155258"/>
                  </a:moveTo>
                  <a:lnTo>
                    <a:pt x="154305" y="14288"/>
                  </a:lnTo>
                </a:path>
              </a:pathLst>
            </a:custGeom>
            <a:ln w="25400" cap="rnd">
              <a:solidFill>
                <a:schemeClr val="bg2"/>
              </a:solidFill>
              <a:prstDash val="solid"/>
              <a:rou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sp>
          <p:nvSpPr>
            <p:cNvPr id="47" name="Freeform: Shape 46">
              <a:extLst>
                <a:ext uri="{FF2B5EF4-FFF2-40B4-BE49-F238E27FC236}">
                  <a16:creationId xmlns:a16="http://schemas.microsoft.com/office/drawing/2014/main" id="{38DAD843-4DA7-4D91-B35C-6A8E9CB92F01}"/>
                </a:ext>
              </a:extLst>
            </p:cNvPr>
            <p:cNvSpPr/>
            <p:nvPr/>
          </p:nvSpPr>
          <p:spPr>
            <a:xfrm>
              <a:off x="2517026" y="4029429"/>
              <a:ext cx="194310" cy="194310"/>
            </a:xfrm>
            <a:custGeom>
              <a:avLst/>
              <a:gdLst>
                <a:gd name="connsiteX0" fmla="*/ 14288 w 161925"/>
                <a:gd name="connsiteY0" fmla="*/ 14288 h 161925"/>
                <a:gd name="connsiteX1" fmla="*/ 154305 w 161925"/>
                <a:gd name="connsiteY1" fmla="*/ 154305 h 161925"/>
              </a:gdLst>
              <a:ahLst/>
              <a:cxnLst>
                <a:cxn ang="0">
                  <a:pos x="connsiteX0" y="connsiteY0"/>
                </a:cxn>
                <a:cxn ang="0">
                  <a:pos x="connsiteX1" y="connsiteY1"/>
                </a:cxn>
              </a:cxnLst>
              <a:rect l="l" t="t" r="r" b="b"/>
              <a:pathLst>
                <a:path w="161925" h="161925">
                  <a:moveTo>
                    <a:pt x="14288" y="14288"/>
                  </a:moveTo>
                  <a:lnTo>
                    <a:pt x="154305" y="154305"/>
                  </a:lnTo>
                </a:path>
              </a:pathLst>
            </a:custGeom>
            <a:ln w="25400" cap="rnd">
              <a:solidFill>
                <a:schemeClr val="bg2"/>
              </a:solidFill>
              <a:prstDash val="solid"/>
              <a:rou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sp>
          <p:nvSpPr>
            <p:cNvPr id="48" name="Freeform: Shape 47">
              <a:extLst>
                <a:ext uri="{FF2B5EF4-FFF2-40B4-BE49-F238E27FC236}">
                  <a16:creationId xmlns:a16="http://schemas.microsoft.com/office/drawing/2014/main" id="{AC961617-6298-4557-B76D-5F11E48CA1ED}"/>
                </a:ext>
              </a:extLst>
            </p:cNvPr>
            <p:cNvSpPr/>
            <p:nvPr/>
          </p:nvSpPr>
          <p:spPr>
            <a:xfrm>
              <a:off x="1896376" y="4120869"/>
              <a:ext cx="754380" cy="34290"/>
            </a:xfrm>
            <a:custGeom>
              <a:avLst/>
              <a:gdLst>
                <a:gd name="connsiteX0" fmla="*/ 14288 w 628650"/>
                <a:gd name="connsiteY0" fmla="*/ 14288 h 28575"/>
                <a:gd name="connsiteX1" fmla="*/ 614363 w 628650"/>
                <a:gd name="connsiteY1" fmla="*/ 14288 h 28575"/>
              </a:gdLst>
              <a:ahLst/>
              <a:cxnLst>
                <a:cxn ang="0">
                  <a:pos x="connsiteX0" y="connsiteY0"/>
                </a:cxn>
                <a:cxn ang="0">
                  <a:pos x="connsiteX1" y="connsiteY1"/>
                </a:cxn>
              </a:cxnLst>
              <a:rect l="l" t="t" r="r" b="b"/>
              <a:pathLst>
                <a:path w="628650" h="28575">
                  <a:moveTo>
                    <a:pt x="14288" y="14288"/>
                  </a:moveTo>
                  <a:lnTo>
                    <a:pt x="614363" y="14288"/>
                  </a:lnTo>
                </a:path>
              </a:pathLst>
            </a:custGeom>
            <a:ln w="25400" cap="flat">
              <a:solidFill>
                <a:schemeClr val="bg2"/>
              </a:solid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sp>
          <p:nvSpPr>
            <p:cNvPr id="53" name="Freeform: Shape 52">
              <a:extLst>
                <a:ext uri="{FF2B5EF4-FFF2-40B4-BE49-F238E27FC236}">
                  <a16:creationId xmlns:a16="http://schemas.microsoft.com/office/drawing/2014/main" id="{839E55F2-EC61-4806-B196-B6FA4CE4D55D}"/>
                </a:ext>
              </a:extLst>
            </p:cNvPr>
            <p:cNvSpPr/>
            <p:nvPr/>
          </p:nvSpPr>
          <p:spPr>
            <a:xfrm>
              <a:off x="2147745" y="4431273"/>
              <a:ext cx="365760" cy="148590"/>
            </a:xfrm>
            <a:custGeom>
              <a:avLst/>
              <a:gdLst>
                <a:gd name="connsiteX0" fmla="*/ 298133 w 304800"/>
                <a:gd name="connsiteY0" fmla="*/ 116205 h 123825"/>
                <a:gd name="connsiteX1" fmla="*/ 14288 w 304800"/>
                <a:gd name="connsiteY1" fmla="*/ 116205 h 123825"/>
                <a:gd name="connsiteX2" fmla="*/ 14288 w 304800"/>
                <a:gd name="connsiteY2" fmla="*/ 14288 h 123825"/>
                <a:gd name="connsiteX3" fmla="*/ 298133 w 304800"/>
                <a:gd name="connsiteY3" fmla="*/ 14288 h 123825"/>
              </a:gdLst>
              <a:ahLst/>
              <a:cxnLst>
                <a:cxn ang="0">
                  <a:pos x="connsiteX0" y="connsiteY0"/>
                </a:cxn>
                <a:cxn ang="0">
                  <a:pos x="connsiteX1" y="connsiteY1"/>
                </a:cxn>
                <a:cxn ang="0">
                  <a:pos x="connsiteX2" y="connsiteY2"/>
                </a:cxn>
                <a:cxn ang="0">
                  <a:pos x="connsiteX3" y="connsiteY3"/>
                </a:cxn>
              </a:cxnLst>
              <a:rect l="l" t="t" r="r" b="b"/>
              <a:pathLst>
                <a:path w="304800" h="123825">
                  <a:moveTo>
                    <a:pt x="298133" y="116205"/>
                  </a:moveTo>
                  <a:lnTo>
                    <a:pt x="14288" y="116205"/>
                  </a:lnTo>
                  <a:lnTo>
                    <a:pt x="14288" y="14288"/>
                  </a:lnTo>
                  <a:lnTo>
                    <a:pt x="298133" y="14288"/>
                  </a:lnTo>
                  <a:close/>
                </a:path>
              </a:pathLst>
            </a:custGeom>
            <a:noFill/>
            <a:ln w="25400" cap="flat">
              <a:solidFill>
                <a:schemeClr val="bg2"/>
              </a:solidFill>
              <a:prstDash val="solid"/>
              <a:rou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sp>
          <p:nvSpPr>
            <p:cNvPr id="56" name="Freeform: Shape 55">
              <a:extLst>
                <a:ext uri="{FF2B5EF4-FFF2-40B4-BE49-F238E27FC236}">
                  <a16:creationId xmlns:a16="http://schemas.microsoft.com/office/drawing/2014/main" id="{2216E489-3F63-49D0-847D-9A21A11A62FA}"/>
                </a:ext>
              </a:extLst>
            </p:cNvPr>
            <p:cNvSpPr/>
            <p:nvPr/>
          </p:nvSpPr>
          <p:spPr>
            <a:xfrm>
              <a:off x="2317000" y="4543779"/>
              <a:ext cx="34290" cy="205740"/>
            </a:xfrm>
            <a:custGeom>
              <a:avLst/>
              <a:gdLst>
                <a:gd name="connsiteX0" fmla="*/ 14287 w 28575"/>
                <a:gd name="connsiteY0" fmla="*/ 14288 h 171450"/>
                <a:gd name="connsiteX1" fmla="*/ 14287 w 28575"/>
                <a:gd name="connsiteY1" fmla="*/ 158115 h 171450"/>
              </a:gdLst>
              <a:ahLst/>
              <a:cxnLst>
                <a:cxn ang="0">
                  <a:pos x="connsiteX0" y="connsiteY0"/>
                </a:cxn>
                <a:cxn ang="0">
                  <a:pos x="connsiteX1" y="connsiteY1"/>
                </a:cxn>
              </a:cxnLst>
              <a:rect l="l" t="t" r="r" b="b"/>
              <a:pathLst>
                <a:path w="28575" h="171450">
                  <a:moveTo>
                    <a:pt x="14287" y="14288"/>
                  </a:moveTo>
                  <a:lnTo>
                    <a:pt x="14287" y="158115"/>
                  </a:lnTo>
                </a:path>
              </a:pathLst>
            </a:custGeom>
            <a:ln w="25400" cap="flat">
              <a:solidFill>
                <a:schemeClr val="bg2"/>
              </a:solidFill>
              <a:prstDash val="solid"/>
              <a:rou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sp>
          <p:nvSpPr>
            <p:cNvPr id="26" name="Freeform: Shape 25">
              <a:extLst>
                <a:ext uri="{FF2B5EF4-FFF2-40B4-BE49-F238E27FC236}">
                  <a16:creationId xmlns:a16="http://schemas.microsoft.com/office/drawing/2014/main" id="{BCFB51B7-EAD3-4858-8E73-0D469110009E}"/>
                </a:ext>
              </a:extLst>
            </p:cNvPr>
            <p:cNvSpPr/>
            <p:nvPr/>
          </p:nvSpPr>
          <p:spPr>
            <a:xfrm>
              <a:off x="1952382" y="3680813"/>
              <a:ext cx="662940" cy="91440"/>
            </a:xfrm>
            <a:custGeom>
              <a:avLst/>
              <a:gdLst>
                <a:gd name="connsiteX0" fmla="*/ 543878 w 552450"/>
                <a:gd name="connsiteY0" fmla="*/ 69533 h 76200"/>
                <a:gd name="connsiteX1" fmla="*/ 279083 w 552450"/>
                <a:gd name="connsiteY1" fmla="*/ 14288 h 76200"/>
                <a:gd name="connsiteX2" fmla="*/ 14288 w 552450"/>
                <a:gd name="connsiteY2" fmla="*/ 69533 h 76200"/>
              </a:gdLst>
              <a:ahLst/>
              <a:cxnLst>
                <a:cxn ang="0">
                  <a:pos x="connsiteX0" y="connsiteY0"/>
                </a:cxn>
                <a:cxn ang="0">
                  <a:pos x="connsiteX1" y="connsiteY1"/>
                </a:cxn>
                <a:cxn ang="0">
                  <a:pos x="connsiteX2" y="connsiteY2"/>
                </a:cxn>
              </a:cxnLst>
              <a:rect l="l" t="t" r="r" b="b"/>
              <a:pathLst>
                <a:path w="552450" h="76200">
                  <a:moveTo>
                    <a:pt x="543878" y="69533"/>
                  </a:moveTo>
                  <a:cubicBezTo>
                    <a:pt x="462915" y="34290"/>
                    <a:pt x="373380" y="14288"/>
                    <a:pt x="279083" y="14288"/>
                  </a:cubicBezTo>
                  <a:cubicBezTo>
                    <a:pt x="184785" y="14288"/>
                    <a:pt x="95250" y="34290"/>
                    <a:pt x="14288" y="69533"/>
                  </a:cubicBezTo>
                </a:path>
              </a:pathLst>
            </a:custGeom>
            <a:noFill/>
            <a:ln w="25400" cap="flat">
              <a:solidFill>
                <a:schemeClr val="bg2"/>
              </a:solid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sp>
          <p:nvSpPr>
            <p:cNvPr id="8" name="Freeform: Shape 7">
              <a:extLst>
                <a:ext uri="{FF2B5EF4-FFF2-40B4-BE49-F238E27FC236}">
                  <a16:creationId xmlns:a16="http://schemas.microsoft.com/office/drawing/2014/main" id="{9167903E-9FE0-415A-BFC4-BB4C2FBA20B6}"/>
                </a:ext>
              </a:extLst>
            </p:cNvPr>
            <p:cNvSpPr/>
            <p:nvPr/>
          </p:nvSpPr>
          <p:spPr>
            <a:xfrm>
              <a:off x="1474610" y="3181321"/>
              <a:ext cx="537210" cy="262890"/>
            </a:xfrm>
            <a:custGeom>
              <a:avLst/>
              <a:gdLst>
                <a:gd name="connsiteX0" fmla="*/ 14288 w 447675"/>
                <a:gd name="connsiteY0" fmla="*/ 209550 h 219075"/>
                <a:gd name="connsiteX1" fmla="*/ 440055 w 447675"/>
                <a:gd name="connsiteY1" fmla="*/ 14288 h 219075"/>
              </a:gdLst>
              <a:ahLst/>
              <a:cxnLst>
                <a:cxn ang="0">
                  <a:pos x="connsiteX0" y="connsiteY0"/>
                </a:cxn>
                <a:cxn ang="0">
                  <a:pos x="connsiteX1" y="connsiteY1"/>
                </a:cxn>
              </a:cxnLst>
              <a:rect l="l" t="t" r="r" b="b"/>
              <a:pathLst>
                <a:path w="447675" h="219075">
                  <a:moveTo>
                    <a:pt x="14288" y="209550"/>
                  </a:moveTo>
                  <a:cubicBezTo>
                    <a:pt x="139065" y="116205"/>
                    <a:pt x="282892" y="48578"/>
                    <a:pt x="440055" y="14288"/>
                  </a:cubicBezTo>
                </a:path>
              </a:pathLst>
            </a:custGeom>
            <a:noFill/>
            <a:ln w="25400" cap="flat">
              <a:solidFill>
                <a:schemeClr val="bg2"/>
              </a:solid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sp>
          <p:nvSpPr>
            <p:cNvPr id="11" name="Freeform: Shape 10">
              <a:extLst>
                <a:ext uri="{FF2B5EF4-FFF2-40B4-BE49-F238E27FC236}">
                  <a16:creationId xmlns:a16="http://schemas.microsoft.com/office/drawing/2014/main" id="{DD8461A1-A6CD-4760-837E-D45D6468AA60}"/>
                </a:ext>
              </a:extLst>
            </p:cNvPr>
            <p:cNvSpPr/>
            <p:nvPr/>
          </p:nvSpPr>
          <p:spPr>
            <a:xfrm>
              <a:off x="2568460" y="3457929"/>
              <a:ext cx="400050" cy="228600"/>
            </a:xfrm>
            <a:custGeom>
              <a:avLst/>
              <a:gdLst>
                <a:gd name="connsiteX0" fmla="*/ 14288 w 333375"/>
                <a:gd name="connsiteY0" fmla="*/ 14288 h 190500"/>
                <a:gd name="connsiteX1" fmla="*/ 325755 w 333375"/>
                <a:gd name="connsiteY1" fmla="*/ 179070 h 190500"/>
              </a:gdLst>
              <a:ahLst/>
              <a:cxnLst>
                <a:cxn ang="0">
                  <a:pos x="connsiteX0" y="connsiteY0"/>
                </a:cxn>
                <a:cxn ang="0">
                  <a:pos x="connsiteX1" y="connsiteY1"/>
                </a:cxn>
              </a:cxnLst>
              <a:rect l="l" t="t" r="r" b="b"/>
              <a:pathLst>
                <a:path w="333375" h="190500">
                  <a:moveTo>
                    <a:pt x="14288" y="14288"/>
                  </a:moveTo>
                  <a:cubicBezTo>
                    <a:pt x="129540" y="47625"/>
                    <a:pt x="235267" y="104775"/>
                    <a:pt x="325755" y="179070"/>
                  </a:cubicBezTo>
                </a:path>
              </a:pathLst>
            </a:custGeom>
            <a:noFill/>
            <a:ln w="25400" cap="flat">
              <a:solidFill>
                <a:schemeClr val="bg2"/>
              </a:solid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sp>
          <p:nvSpPr>
            <p:cNvPr id="6" name="Freeform: Shape 5">
              <a:extLst>
                <a:ext uri="{FF2B5EF4-FFF2-40B4-BE49-F238E27FC236}">
                  <a16:creationId xmlns:a16="http://schemas.microsoft.com/office/drawing/2014/main" id="{0FDA32D0-AF71-45E4-B0A1-452D7F491246}"/>
                </a:ext>
              </a:extLst>
            </p:cNvPr>
            <p:cNvSpPr/>
            <p:nvPr/>
          </p:nvSpPr>
          <p:spPr>
            <a:xfrm>
              <a:off x="1985530" y="3160749"/>
              <a:ext cx="148590" cy="45720"/>
            </a:xfrm>
            <a:custGeom>
              <a:avLst/>
              <a:gdLst>
                <a:gd name="connsiteX0" fmla="*/ 111443 w 123825"/>
                <a:gd name="connsiteY0" fmla="*/ 14288 h 38100"/>
                <a:gd name="connsiteX1" fmla="*/ 14288 w 123825"/>
                <a:gd name="connsiteY1" fmla="*/ 30480 h 38100"/>
              </a:gdLst>
              <a:ahLst/>
              <a:cxnLst>
                <a:cxn ang="0">
                  <a:pos x="connsiteX0" y="connsiteY0"/>
                </a:cxn>
                <a:cxn ang="0">
                  <a:pos x="connsiteX1" y="connsiteY1"/>
                </a:cxn>
              </a:cxnLst>
              <a:rect l="l" t="t" r="r" b="b"/>
              <a:pathLst>
                <a:path w="123825" h="38100">
                  <a:moveTo>
                    <a:pt x="111443" y="14288"/>
                  </a:moveTo>
                  <a:cubicBezTo>
                    <a:pt x="79058" y="18098"/>
                    <a:pt x="46673" y="23813"/>
                    <a:pt x="14288" y="30480"/>
                  </a:cubicBezTo>
                </a:path>
              </a:pathLst>
            </a:custGeom>
            <a:noFill/>
            <a:ln w="25400" cap="flat">
              <a:solidFill>
                <a:schemeClr val="bg2"/>
              </a:solid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89" dirty="0"/>
            </a:p>
          </p:txBody>
        </p:sp>
      </p:grpSp>
    </p:spTree>
    <p:extLst>
      <p:ext uri="{BB962C8B-B14F-4D97-AF65-F5344CB8AC3E}">
        <p14:creationId xmlns:p14="http://schemas.microsoft.com/office/powerpoint/2010/main" val="52259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wipe(right)">
                                      <p:cBhvr>
                                        <p:cTn id="10" dur="500"/>
                                        <p:tgtEl>
                                          <p:spTgt spid="58"/>
                                        </p:tgtEl>
                                      </p:cBhvr>
                                    </p:animEffect>
                                  </p:childTnLst>
                                </p:cTn>
                              </p:par>
                              <p:par>
                                <p:cTn id="11" presetID="10" presetClass="entr" presetSubtype="0" fill="hold" nodeType="withEffect">
                                  <p:stCondLst>
                                    <p:cond delay="25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42" presetClass="path" presetSubtype="0" decel="100000" fill="hold" nodeType="withEffect">
                                  <p:stCondLst>
                                    <p:cond delay="250"/>
                                  </p:stCondLst>
                                  <p:childTnLst>
                                    <p:animMotion origin="layout" path="M -4.40972E-6 6.79012E-7 L 0.03679 6.79012E-7 " pathEditMode="relative" rAng="0" ptsTypes="AA">
                                      <p:cBhvr>
                                        <p:cTn id="15" dur="500" spd="-100000" fill="hold"/>
                                        <p:tgtEl>
                                          <p:spTgt spid="18"/>
                                        </p:tgtEl>
                                        <p:attrNameLst>
                                          <p:attrName>ppt_x</p:attrName>
                                          <p:attrName>ppt_y</p:attrName>
                                        </p:attrNameLst>
                                      </p:cBhvr>
                                      <p:rCtr x="1834" y="0"/>
                                    </p:animMotion>
                                  </p:childTnLst>
                                </p:cTn>
                              </p:par>
                              <p:par>
                                <p:cTn id="16" presetID="2" presetClass="entr" presetSubtype="1" decel="100000" fill="hold" grpId="0" nodeType="withEffect">
                                  <p:stCondLst>
                                    <p:cond delay="0"/>
                                  </p:stCondLst>
                                  <p:childTnLst>
                                    <p:set>
                                      <p:cBhvr>
                                        <p:cTn id="17" dur="1" fill="hold">
                                          <p:stCondLst>
                                            <p:cond delay="0"/>
                                          </p:stCondLst>
                                        </p:cTn>
                                        <p:tgtEl>
                                          <p:spTgt spid="57"/>
                                        </p:tgtEl>
                                        <p:attrNameLst>
                                          <p:attrName>style.visibility</p:attrName>
                                        </p:attrNameLst>
                                      </p:cBhvr>
                                      <p:to>
                                        <p:strVal val="visible"/>
                                      </p:to>
                                    </p:set>
                                    <p:anim calcmode="lin" valueType="num">
                                      <p:cBhvr additive="base">
                                        <p:cTn id="18" dur="500" fill="hold"/>
                                        <p:tgtEl>
                                          <p:spTgt spid="57"/>
                                        </p:tgtEl>
                                        <p:attrNameLst>
                                          <p:attrName>ppt_x</p:attrName>
                                        </p:attrNameLst>
                                      </p:cBhvr>
                                      <p:tavLst>
                                        <p:tav tm="0">
                                          <p:val>
                                            <p:strVal val="#ppt_x"/>
                                          </p:val>
                                        </p:tav>
                                        <p:tav tm="100000">
                                          <p:val>
                                            <p:strVal val="#ppt_x"/>
                                          </p:val>
                                        </p:tav>
                                      </p:tavLst>
                                    </p:anim>
                                    <p:anim calcmode="lin" valueType="num">
                                      <p:cBhvr additive="base">
                                        <p:cTn id="19" dur="500" fill="hold"/>
                                        <p:tgtEl>
                                          <p:spTgt spid="57"/>
                                        </p:tgtEl>
                                        <p:attrNameLst>
                                          <p:attrName>ppt_y</p:attrName>
                                        </p:attrNameLst>
                                      </p:cBhvr>
                                      <p:tavLst>
                                        <p:tav tm="0">
                                          <p:val>
                                            <p:strVal val="0-#ppt_h/2"/>
                                          </p:val>
                                        </p:tav>
                                        <p:tav tm="100000">
                                          <p:val>
                                            <p:strVal val="#ppt_y"/>
                                          </p:val>
                                        </p:tav>
                                      </p:tavLst>
                                    </p:anim>
                                  </p:childTnLst>
                                </p:cTn>
                              </p:par>
                              <p:par>
                                <p:cTn id="20" presetID="10" presetClass="entr" presetSubtype="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42" presetClass="path" presetSubtype="0" decel="100000" fill="hold" nodeType="withEffect">
                                  <p:stCondLst>
                                    <p:cond delay="0"/>
                                  </p:stCondLst>
                                  <p:childTnLst>
                                    <p:animMotion origin="layout" path="M -1.21011E-6 2.17885E-7 L -1.21011E-6 0.04358 " pathEditMode="relative" rAng="0" ptsTypes="AA">
                                      <p:cBhvr>
                                        <p:cTn id="24" dur="500" spd="-100000" fill="hold"/>
                                        <p:tgtEl>
                                          <p:spTgt spid="21"/>
                                        </p:tgtEl>
                                        <p:attrNameLst>
                                          <p:attrName>ppt_x</p:attrName>
                                          <p:attrName>ppt_y</p:attrName>
                                        </p:attrNameLst>
                                      </p:cBhvr>
                                      <p:rCtr x="0" y="2179"/>
                                    </p:animMotion>
                                  </p:childTnLst>
                                </p:cTn>
                              </p:par>
                              <p:par>
                                <p:cTn id="25" presetID="10"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42" presetClass="path" presetSubtype="0" decel="100000" fill="hold" nodeType="withEffect">
                                  <p:stCondLst>
                                    <p:cond delay="0"/>
                                  </p:stCondLst>
                                  <p:childTnLst>
                                    <p:animMotion origin="layout" path="M -1.21011E-6 2.17885E-7 L -1.21011E-6 0.04358 " pathEditMode="relative" rAng="0" ptsTypes="AA">
                                      <p:cBhvr>
                                        <p:cTn id="29" dur="500" spd="-100000" fill="hold"/>
                                        <p:tgtEl>
                                          <p:spTgt spid="23"/>
                                        </p:tgtEl>
                                        <p:attrNameLst>
                                          <p:attrName>ppt_x</p:attrName>
                                          <p:attrName>ppt_y</p:attrName>
                                        </p:attrNameLst>
                                      </p:cBhvr>
                                      <p:rCtr x="0" y="2179"/>
                                    </p:animMotion>
                                  </p:childTnLst>
                                </p:cTn>
                              </p:par>
                              <p:par>
                                <p:cTn id="30" presetID="10" presetClass="entr" presetSubtype="0" fill="hold" grpId="0" nodeType="withEffect">
                                  <p:stCondLst>
                                    <p:cond delay="0"/>
                                  </p:stCondLst>
                                  <p:childTnLst>
                                    <p:set>
                                      <p:cBhvr>
                                        <p:cTn id="31" dur="1" fill="hold">
                                          <p:stCondLst>
                                            <p:cond delay="0"/>
                                          </p:stCondLst>
                                        </p:cTn>
                                        <p:tgtEl>
                                          <p:spTgt spid="60"/>
                                        </p:tgtEl>
                                        <p:attrNameLst>
                                          <p:attrName>style.visibility</p:attrName>
                                        </p:attrNameLst>
                                      </p:cBhvr>
                                      <p:to>
                                        <p:strVal val="visible"/>
                                      </p:to>
                                    </p:set>
                                    <p:animEffect transition="in" filter="fade">
                                      <p:cBhvr>
                                        <p:cTn id="3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6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6"/>
          <p:cNvSpPr txBox="1"/>
          <p:nvPr/>
        </p:nvSpPr>
        <p:spPr>
          <a:xfrm>
            <a:off x="292630" y="1711900"/>
            <a:ext cx="4788951" cy="1719701"/>
          </a:xfrm>
          <a:prstGeom prst="rect">
            <a:avLst/>
          </a:prstGeom>
        </p:spPr>
        <p:txBody>
          <a:bodyPr vert="horz" lIns="91440" tIns="45720" rIns="91440" bIns="45720" rtlCol="0" anchor="ctr" anchorCtr="0">
            <a:noAutofit/>
          </a:bodyPr>
          <a:lstStyle>
            <a:defPPr>
              <a:defRPr lang="en-US"/>
            </a:defPPr>
            <a:lvl1pPr defTabSz="457200">
              <a:lnSpc>
                <a:spcPct val="90000"/>
              </a:lnSpc>
              <a:spcBef>
                <a:spcPct val="0"/>
              </a:spcBef>
              <a:buNone/>
              <a:defRPr sz="4800" b="0" i="0">
                <a:solidFill>
                  <a:schemeClr val="accent1"/>
                </a:solidFill>
                <a:latin typeface="+mj-lt"/>
                <a:ea typeface="Amazon Ember Light" panose="020B0403020204020204" pitchFamily="34" charset="0"/>
                <a:cs typeface="Amazon Ember Light" panose="020B0403020204020204" pitchFamily="34" charset="0"/>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US" sz="2500" dirty="0">
                <a:latin typeface="Amazon Ember Regular"/>
              </a:rPr>
              <a:t>AWS is positioned highest in execution and furthest in vision within the Leaders Quadrant</a:t>
            </a:r>
          </a:p>
        </p:txBody>
      </p:sp>
      <p:sp>
        <p:nvSpPr>
          <p:cNvPr id="5" name="Rectangle 4">
            <a:extLst>
              <a:ext uri="{FF2B5EF4-FFF2-40B4-BE49-F238E27FC236}">
                <a16:creationId xmlns:a16="http://schemas.microsoft.com/office/drawing/2014/main" id="{41373673-17DF-429D-B92D-20F3EB96BC40}"/>
              </a:ext>
            </a:extLst>
          </p:cNvPr>
          <p:cNvSpPr/>
          <p:nvPr/>
        </p:nvSpPr>
        <p:spPr bwMode="auto">
          <a:xfrm>
            <a:off x="5304008" y="0"/>
            <a:ext cx="3840863" cy="5143500"/>
          </a:xfrm>
          <a:prstGeom prst="rect">
            <a:avLst/>
          </a:prstGeom>
          <a:solidFill>
            <a:srgbClr val="232F3E"/>
          </a:solidFill>
          <a:ln>
            <a:noFill/>
            <a:headEnd type="none" w="med" len="med"/>
            <a:tailEnd type="none" w="med" len="med"/>
          </a:ln>
          <a:effectLst>
            <a:outerShdw blurRad="165100" dist="38100" dir="10800000" algn="r"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4577" y="916844"/>
            <a:ext cx="3437868" cy="3437868"/>
          </a:xfrm>
          <a:prstGeom prst="rect">
            <a:avLst/>
          </a:prstGeom>
        </p:spPr>
      </p:pic>
      <p:sp>
        <p:nvSpPr>
          <p:cNvPr id="11" name="Title 1">
            <a:extLst>
              <a:ext uri="{FF2B5EF4-FFF2-40B4-BE49-F238E27FC236}">
                <a16:creationId xmlns:a16="http://schemas.microsoft.com/office/drawing/2014/main" id="{5D4E8F4F-FA17-134A-B508-406F55C5A405}"/>
              </a:ext>
            </a:extLst>
          </p:cNvPr>
          <p:cNvSpPr txBox="1">
            <a:spLocks/>
          </p:cNvSpPr>
          <p:nvPr/>
        </p:nvSpPr>
        <p:spPr>
          <a:xfrm>
            <a:off x="201930" y="169007"/>
            <a:ext cx="8741880" cy="674749"/>
          </a:xfrm>
          <a:prstGeom prst="rect">
            <a:avLst/>
          </a:prstGeom>
        </p:spPr>
        <p:txBody>
          <a:bodyPr vert="horz" wrap="square" lIns="137160" tIns="109728" rIns="137160" bIns="109728" rtlCol="0" anchor="t">
            <a:noAutofit/>
          </a:bodyPr>
          <a:lstStyle>
            <a:lvl1pPr algn="l" defTabSz="914362" rtl="0" eaLnBrk="1" latinLnBrk="0" hangingPunct="1">
              <a:lnSpc>
                <a:spcPct val="90000"/>
              </a:lnSpc>
              <a:spcBef>
                <a:spcPct val="0"/>
              </a:spcBef>
              <a:buNone/>
              <a:defRPr lang="en-US" sz="4000" b="0" kern="1200" cap="none" spc="-100"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sz="2400" dirty="0"/>
          </a:p>
        </p:txBody>
      </p:sp>
      <p:sp>
        <p:nvSpPr>
          <p:cNvPr id="17" name="TextBox 7"/>
          <p:cNvSpPr txBox="1"/>
          <p:nvPr/>
        </p:nvSpPr>
        <p:spPr>
          <a:xfrm>
            <a:off x="336789" y="4214158"/>
            <a:ext cx="4744792" cy="507831"/>
          </a:xfrm>
          <a:prstGeom prst="rect">
            <a:avLst/>
          </a:prstGeom>
          <a:noFill/>
        </p:spPr>
        <p:txBody>
          <a:bodyPr wrap="square"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617204"/>
            <a:r>
              <a:rPr lang="en-US" sz="450" dirty="0">
                <a:solidFill>
                  <a:schemeClr val="bg1">
                    <a:lumMod val="50000"/>
                    <a:lumOff val="50000"/>
                    <a:alpha val="50000"/>
                  </a:schemeClr>
                </a:solidFill>
                <a:latin typeface="Amazon Ember Regular"/>
              </a:rPr>
              <a:t>*Gartner, Magic Quadrant for Cloud Infrastructure as a Service, Worldwide, Smith, Dennis, Leong, Lydia, Bala, Raj, May 2018  G00336148</a:t>
            </a:r>
          </a:p>
          <a:p>
            <a:pPr defTabSz="617204"/>
            <a:r>
              <a:rPr lang="en-US" sz="450" i="1" dirty="0">
                <a:solidFill>
                  <a:schemeClr val="bg1">
                    <a:lumMod val="50000"/>
                    <a:lumOff val="50000"/>
                    <a:alpha val="50000"/>
                  </a:schemeClr>
                </a:solidFill>
                <a:latin typeface="Amazon Ember Regular"/>
              </a:rPr>
              <a:t>This graphic was published by Gartner, Inc. as part of a larger research document and should be evaluated in the context of the entire document. The Gartner document is available upon request from AWS : </a:t>
            </a:r>
            <a:r>
              <a:rPr lang="en-US" sz="450" i="1" dirty="0">
                <a:solidFill>
                  <a:schemeClr val="bg1">
                    <a:lumMod val="50000"/>
                    <a:lumOff val="50000"/>
                    <a:alpha val="50000"/>
                  </a:schemeClr>
                </a:solidFill>
                <a:latin typeface="Amazon Ember Regular"/>
                <a:hlinkClick r:id="rId4">
                  <a:extLst>
                    <a:ext uri="{A12FA001-AC4F-418D-AE19-62706E023703}">
                      <ahyp:hlinkClr xmlns:ahyp="http://schemas.microsoft.com/office/drawing/2018/hyperlinkcolor" val="tx"/>
                    </a:ext>
                  </a:extLst>
                </a:hlinkClick>
              </a:rPr>
              <a:t>https://www.gartner.com/doc/reprints?id=1-2G2O5FC&amp;ct=150519&amp;st=sb</a:t>
            </a:r>
            <a:r>
              <a:rPr lang="en-US" sz="450" i="1" dirty="0">
                <a:solidFill>
                  <a:schemeClr val="bg1">
                    <a:lumMod val="50000"/>
                    <a:lumOff val="50000"/>
                    <a:alpha val="50000"/>
                  </a:schemeClr>
                </a:solidFill>
                <a:latin typeface="Amazon Ember Regular"/>
              </a:rPr>
              <a:t>  </a:t>
            </a:r>
            <a:br>
              <a:rPr lang="en-US" sz="450" i="1" dirty="0">
                <a:solidFill>
                  <a:schemeClr val="bg1">
                    <a:lumMod val="50000"/>
                    <a:lumOff val="50000"/>
                    <a:alpha val="50000"/>
                  </a:schemeClr>
                </a:solidFill>
                <a:latin typeface="Amazon Ember Regular"/>
              </a:rPr>
            </a:br>
            <a:r>
              <a:rPr lang="en-US" sz="450" i="1" dirty="0">
                <a:solidFill>
                  <a:schemeClr val="bg1">
                    <a:lumMod val="50000"/>
                    <a:lumOff val="50000"/>
                    <a:alpha val="50000"/>
                  </a:schemeClr>
                </a:solidFill>
                <a:latin typeface="Amazon Ember Regular"/>
              </a:rPr>
              <a:t>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r>
              <a:rPr lang="en-US" sz="450" dirty="0">
                <a:solidFill>
                  <a:schemeClr val="bg1">
                    <a:lumMod val="50000"/>
                    <a:lumOff val="50000"/>
                    <a:alpha val="50000"/>
                  </a:schemeClr>
                </a:solidFill>
                <a:latin typeface="Amazon Ember Regular"/>
              </a:rPr>
              <a:t>.</a:t>
            </a:r>
          </a:p>
        </p:txBody>
      </p:sp>
      <p:sp>
        <p:nvSpPr>
          <p:cNvPr id="4" name="Title 3">
            <a:extLst>
              <a:ext uri="{FF2B5EF4-FFF2-40B4-BE49-F238E27FC236}">
                <a16:creationId xmlns:a16="http://schemas.microsoft.com/office/drawing/2014/main" id="{FF21A6B4-2988-4D5C-A447-56C55AE4BC61}"/>
              </a:ext>
            </a:extLst>
          </p:cNvPr>
          <p:cNvSpPr>
            <a:spLocks noGrp="1"/>
          </p:cNvSpPr>
          <p:nvPr>
            <p:ph type="title"/>
          </p:nvPr>
        </p:nvSpPr>
        <p:spPr/>
        <p:txBody>
          <a:bodyPr>
            <a:normAutofit fontScale="90000"/>
          </a:bodyPr>
          <a:lstStyle/>
          <a:p>
            <a:r>
              <a:rPr lang="en-US" dirty="0"/>
              <a:t>AWS positioned as a leader in </a:t>
            </a:r>
            <a:br>
              <a:rPr lang="en-US" dirty="0"/>
            </a:br>
            <a:r>
              <a:rPr lang="en-US" dirty="0"/>
              <a:t>the Gartner Magic Quadrant for </a:t>
            </a:r>
            <a:br>
              <a:rPr lang="en-US" dirty="0"/>
            </a:br>
            <a:r>
              <a:rPr lang="en-US" dirty="0"/>
              <a:t>Cloud Infrastructure as a Service</a:t>
            </a:r>
            <a:br>
              <a:rPr lang="en-US" dirty="0"/>
            </a:br>
            <a:endParaRPr lang="en-US" dirty="0"/>
          </a:p>
        </p:txBody>
      </p:sp>
    </p:spTree>
    <p:extLst>
      <p:ext uri="{BB962C8B-B14F-4D97-AF65-F5344CB8AC3E}">
        <p14:creationId xmlns:p14="http://schemas.microsoft.com/office/powerpoint/2010/main" val="3221595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par>
                                <p:cTn id="8" presetID="42" presetClass="path" presetSubtype="0" decel="100000" fill="hold" grpId="1" nodeType="withEffect">
                                  <p:stCondLst>
                                    <p:cond delay="0"/>
                                  </p:stCondLst>
                                  <p:childTnLst>
                                    <p:animMotion origin="layout" path="M -7.42915E-7 5.85565E-7 L -0.03676 5.85565E-7 " pathEditMode="relative" rAng="0" ptsTypes="AA">
                                      <p:cBhvr>
                                        <p:cTn id="9" dur="500" spd="-100000" fill="hold"/>
                                        <p:tgtEl>
                                          <p:spTgt spid="16"/>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964"/>
            <a:ext cx="9144000" cy="523345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67591" tIns="33819" rIns="67591" bIns="33819" rtlCol="0" anchor="ctr"/>
          <a:lstStyle/>
          <a:p>
            <a:pPr algn="ctr" defTabSz="338238"/>
            <a:endParaRPr lang="en-US" sz="6000" dirty="0">
              <a:solidFill>
                <a:prstClr val="white"/>
              </a:solidFill>
              <a:latin typeface="Arial"/>
              <a:cs typeface="Arial"/>
            </a:endParaRPr>
          </a:p>
        </p:txBody>
      </p:sp>
      <p:sp>
        <p:nvSpPr>
          <p:cNvPr id="2" name="Oval 1"/>
          <p:cNvSpPr/>
          <p:nvPr/>
        </p:nvSpPr>
        <p:spPr>
          <a:xfrm>
            <a:off x="3699318" y="1017523"/>
            <a:ext cx="1617068" cy="1617068"/>
          </a:xfrm>
          <a:prstGeom prst="ellipse">
            <a:avLst/>
          </a:prstGeom>
          <a:solidFill>
            <a:schemeClr val="accent1"/>
          </a:solidFill>
          <a:ln w="571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0232" tIns="45109" rIns="90232" bIns="45109" spcCol="0" rtlCol="0" anchor="ctr"/>
          <a:lstStyle/>
          <a:p>
            <a:pPr algn="ctr"/>
            <a:endParaRPr lang="en-US" sz="11500" dirty="0">
              <a:solidFill>
                <a:srgbClr val="E79C0F"/>
              </a:solidFill>
            </a:endParaRPr>
          </a:p>
        </p:txBody>
      </p:sp>
      <p:sp>
        <p:nvSpPr>
          <p:cNvPr id="4" name="Rectangle 3"/>
          <p:cNvSpPr/>
          <p:nvPr/>
        </p:nvSpPr>
        <p:spPr>
          <a:xfrm>
            <a:off x="4010579" y="854702"/>
            <a:ext cx="1003871" cy="1861553"/>
          </a:xfrm>
          <a:prstGeom prst="rect">
            <a:avLst/>
          </a:prstGeom>
          <a:effectLst/>
        </p:spPr>
        <p:txBody>
          <a:bodyPr wrap="none" lIns="90232" tIns="45109" rIns="90232" bIns="45109">
            <a:spAutoFit/>
          </a:bodyPr>
          <a:lstStyle/>
          <a:p>
            <a:pPr algn="ctr"/>
            <a:r>
              <a:rPr lang="en-US" sz="11500" b="1" dirty="0">
                <a:solidFill>
                  <a:schemeClr val="bg1"/>
                </a:solidFill>
                <a:latin typeface="Arial"/>
                <a:cs typeface="Arial"/>
              </a:rPr>
              <a:t>1</a:t>
            </a:r>
          </a:p>
        </p:txBody>
      </p:sp>
      <p:sp>
        <p:nvSpPr>
          <p:cNvPr id="5" name="Rectangle 4"/>
          <p:cNvSpPr/>
          <p:nvPr/>
        </p:nvSpPr>
        <p:spPr>
          <a:xfrm>
            <a:off x="450415" y="2865622"/>
            <a:ext cx="8238818" cy="1107996"/>
          </a:xfrm>
          <a:prstGeom prst="rect">
            <a:avLst/>
          </a:prstGeom>
        </p:spPr>
        <p:txBody>
          <a:bodyPr wrap="square" lIns="90232" tIns="45109" rIns="90232" bIns="45109">
            <a:spAutoFit/>
          </a:bodyPr>
          <a:lstStyle/>
          <a:p>
            <a:pPr algn="ctr" defTabSz="338238"/>
            <a:r>
              <a:rPr lang="en-US" sz="6600" dirty="0">
                <a:solidFill>
                  <a:prstClr val="white"/>
                </a:solidFill>
                <a:latin typeface="Arial"/>
                <a:cs typeface="Arial"/>
              </a:rPr>
              <a:t>AWS Global Reach</a:t>
            </a:r>
          </a:p>
        </p:txBody>
      </p:sp>
    </p:spTree>
    <p:extLst>
      <p:ext uri="{BB962C8B-B14F-4D97-AF65-F5344CB8AC3E}">
        <p14:creationId xmlns:p14="http://schemas.microsoft.com/office/powerpoint/2010/main" val="5138639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Graphic 552">
            <a:extLst>
              <a:ext uri="{FF2B5EF4-FFF2-40B4-BE49-F238E27FC236}">
                <a16:creationId xmlns:a16="http://schemas.microsoft.com/office/drawing/2014/main" id="{D9B98095-9DAB-40F5-8737-3134FA9F67D4}"/>
              </a:ext>
            </a:extLst>
          </p:cNvPr>
          <p:cNvPicPr>
            <a:picLocks noChangeAspect="1"/>
          </p:cNvPicPr>
          <p:nvPr/>
        </p:nvPicPr>
        <p:blipFill>
          <a:blip r:embed="rId3"/>
          <a:stretch>
            <a:fillRect/>
          </a:stretch>
        </p:blipFill>
        <p:spPr>
          <a:xfrm>
            <a:off x="1494670" y="671155"/>
            <a:ext cx="7987997" cy="4003808"/>
          </a:xfrm>
          <a:prstGeom prst="rect">
            <a:avLst/>
          </a:prstGeom>
          <a:effectLst>
            <a:outerShdw blurRad="622300" dist="12700" dir="5400000" sx="101000" sy="101000" algn="t" rotWithShape="0">
              <a:schemeClr val="tx1">
                <a:alpha val="40000"/>
              </a:schemeClr>
            </a:outerShdw>
          </a:effectLst>
        </p:spPr>
      </p:pic>
      <p:pic>
        <p:nvPicPr>
          <p:cNvPr id="36" name="Graphic 1617">
            <a:extLst>
              <a:ext uri="{FF2B5EF4-FFF2-40B4-BE49-F238E27FC236}">
                <a16:creationId xmlns:a16="http://schemas.microsoft.com/office/drawing/2014/main" id="{753C0A2B-E1F0-42C0-B342-5536D82ED76C}"/>
              </a:ext>
            </a:extLst>
          </p:cNvPr>
          <p:cNvPicPr>
            <a:picLocks noChangeAspect="1"/>
          </p:cNvPicPr>
          <p:nvPr/>
        </p:nvPicPr>
        <p:blipFill>
          <a:blip r:embed="rId4"/>
          <a:stretch>
            <a:fillRect/>
          </a:stretch>
        </p:blipFill>
        <p:spPr bwMode="white">
          <a:xfrm>
            <a:off x="1649278" y="785207"/>
            <a:ext cx="7678673" cy="3733209"/>
          </a:xfrm>
          <a:prstGeom prst="rect">
            <a:avLst/>
          </a:prstGeom>
          <a:effectLst/>
        </p:spPr>
      </p:pic>
      <p:grpSp>
        <p:nvGrpSpPr>
          <p:cNvPr id="37" name="Regions">
            <a:extLst>
              <a:ext uri="{FF2B5EF4-FFF2-40B4-BE49-F238E27FC236}">
                <a16:creationId xmlns:a16="http://schemas.microsoft.com/office/drawing/2014/main" id="{F24CA5B0-4822-49A3-903D-F33AD2CCA1BA}"/>
              </a:ext>
            </a:extLst>
          </p:cNvPr>
          <p:cNvGrpSpPr/>
          <p:nvPr/>
        </p:nvGrpSpPr>
        <p:grpSpPr>
          <a:xfrm>
            <a:off x="2061668" y="1432029"/>
            <a:ext cx="6499294" cy="2461854"/>
            <a:chOff x="6711689" y="1909587"/>
            <a:chExt cx="34716427" cy="13150158"/>
          </a:xfrm>
          <a:solidFill>
            <a:schemeClr val="accent4"/>
          </a:solidFill>
        </p:grpSpPr>
        <p:sp>
          <p:nvSpPr>
            <p:cNvPr id="38" name="Oval 37">
              <a:extLst>
                <a:ext uri="{FF2B5EF4-FFF2-40B4-BE49-F238E27FC236}">
                  <a16:creationId xmlns:a16="http://schemas.microsoft.com/office/drawing/2014/main" id="{17659B1E-E621-4CFA-8990-4EECAC05D382}"/>
                </a:ext>
              </a:extLst>
            </p:cNvPr>
            <p:cNvSpPr/>
            <p:nvPr/>
          </p:nvSpPr>
          <p:spPr bwMode="auto">
            <a:xfrm>
              <a:off x="6711689" y="4415607"/>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067426ED-7784-4F03-8049-CE8002D4F4D8}"/>
                </a:ext>
              </a:extLst>
            </p:cNvPr>
            <p:cNvSpPr/>
            <p:nvPr/>
          </p:nvSpPr>
          <p:spPr bwMode="auto">
            <a:xfrm>
              <a:off x="15608258" y="13077399"/>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2C83B7FE-1135-4F65-B57A-713740B8ACD5}"/>
                </a:ext>
              </a:extLst>
            </p:cNvPr>
            <p:cNvSpPr/>
            <p:nvPr/>
          </p:nvSpPr>
          <p:spPr bwMode="auto">
            <a:xfrm>
              <a:off x="11528185" y="3806034"/>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8165535A-9190-4604-949F-84AF62385F32}"/>
                </a:ext>
              </a:extLst>
            </p:cNvPr>
            <p:cNvSpPr/>
            <p:nvPr/>
          </p:nvSpPr>
          <p:spPr bwMode="auto">
            <a:xfrm>
              <a:off x="7834708" y="3183783"/>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C4E4AB37-14EE-4313-8AE9-751E844F0DE8}"/>
                </a:ext>
              </a:extLst>
            </p:cNvPr>
            <p:cNvSpPr/>
            <p:nvPr/>
          </p:nvSpPr>
          <p:spPr bwMode="auto">
            <a:xfrm>
              <a:off x="7936559" y="3214969"/>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F0F6997C-4CFF-4F8E-90A3-6861CEB3E6CE}"/>
                </a:ext>
              </a:extLst>
            </p:cNvPr>
            <p:cNvSpPr/>
            <p:nvPr/>
          </p:nvSpPr>
          <p:spPr bwMode="auto">
            <a:xfrm>
              <a:off x="13231375" y="2764723"/>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20CF77F5-A8DA-4B0A-BBD8-6F31C30A6ED0}"/>
                </a:ext>
              </a:extLst>
            </p:cNvPr>
            <p:cNvSpPr/>
            <p:nvPr/>
          </p:nvSpPr>
          <p:spPr bwMode="auto">
            <a:xfrm>
              <a:off x="12192616" y="4229461"/>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DA1DE135-F603-48E0-813D-CDF45991F473}"/>
                </a:ext>
              </a:extLst>
            </p:cNvPr>
            <p:cNvSpPr/>
            <p:nvPr/>
          </p:nvSpPr>
          <p:spPr bwMode="auto">
            <a:xfrm>
              <a:off x="11679903" y="3763793"/>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2F17A1C5-210D-428D-8C2E-789A49F4E95A}"/>
                </a:ext>
              </a:extLst>
            </p:cNvPr>
            <p:cNvSpPr/>
            <p:nvPr/>
          </p:nvSpPr>
          <p:spPr bwMode="auto">
            <a:xfrm>
              <a:off x="20979464" y="1909587"/>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688C8953-A8A5-4C5D-9D5D-202ED3075B06}"/>
                </a:ext>
              </a:extLst>
            </p:cNvPr>
            <p:cNvSpPr/>
            <p:nvPr/>
          </p:nvSpPr>
          <p:spPr bwMode="auto">
            <a:xfrm>
              <a:off x="21825388" y="2015356"/>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D57067AC-AA0E-468C-92C7-38370A6CF3B8}"/>
                </a:ext>
              </a:extLst>
            </p:cNvPr>
            <p:cNvSpPr/>
            <p:nvPr/>
          </p:nvSpPr>
          <p:spPr bwMode="auto">
            <a:xfrm>
              <a:off x="22185575" y="2747797"/>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241CABB7-230C-46FD-AA49-546EBCE54715}"/>
                </a:ext>
              </a:extLst>
            </p:cNvPr>
            <p:cNvSpPr/>
            <p:nvPr/>
          </p:nvSpPr>
          <p:spPr bwMode="auto">
            <a:xfrm>
              <a:off x="23195000" y="2430517"/>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0" name="Oval 49">
              <a:extLst>
                <a:ext uri="{FF2B5EF4-FFF2-40B4-BE49-F238E27FC236}">
                  <a16:creationId xmlns:a16="http://schemas.microsoft.com/office/drawing/2014/main" id="{EBE39D99-684F-4796-BA85-CE7971176961}"/>
                </a:ext>
              </a:extLst>
            </p:cNvPr>
            <p:cNvSpPr/>
            <p:nvPr/>
          </p:nvSpPr>
          <p:spPr bwMode="auto">
            <a:xfrm>
              <a:off x="31263513" y="7435790"/>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1" name="Oval 50">
              <a:extLst>
                <a:ext uri="{FF2B5EF4-FFF2-40B4-BE49-F238E27FC236}">
                  <a16:creationId xmlns:a16="http://schemas.microsoft.com/office/drawing/2014/main" id="{8D0A0DE4-3F21-4AE1-B7CE-2A2E3B23C656}"/>
                </a:ext>
              </a:extLst>
            </p:cNvPr>
            <p:cNvSpPr/>
            <p:nvPr/>
          </p:nvSpPr>
          <p:spPr bwMode="auto">
            <a:xfrm>
              <a:off x="40872346" y="14503971"/>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2" name="Oval 51">
              <a:extLst>
                <a:ext uri="{FF2B5EF4-FFF2-40B4-BE49-F238E27FC236}">
                  <a16:creationId xmlns:a16="http://schemas.microsoft.com/office/drawing/2014/main" id="{6E251C2B-8628-4547-851A-CF8B886E5238}"/>
                </a:ext>
              </a:extLst>
            </p:cNvPr>
            <p:cNvSpPr/>
            <p:nvPr/>
          </p:nvSpPr>
          <p:spPr bwMode="auto">
            <a:xfrm>
              <a:off x="39004785" y="4408162"/>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65633D57-5AB5-4C8C-8E59-B2E596E4631B}"/>
                </a:ext>
              </a:extLst>
            </p:cNvPr>
            <p:cNvSpPr/>
            <p:nvPr/>
          </p:nvSpPr>
          <p:spPr bwMode="auto">
            <a:xfrm>
              <a:off x="35389757" y="9332246"/>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69D08FB0-9254-4D61-82D1-D73C3CAAFDE3}"/>
                </a:ext>
              </a:extLst>
            </p:cNvPr>
            <p:cNvSpPr/>
            <p:nvPr/>
          </p:nvSpPr>
          <p:spPr bwMode="auto">
            <a:xfrm>
              <a:off x="37533340" y="4455035"/>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82BA78D7-8452-4428-B6E7-8041D16D63BF}"/>
                </a:ext>
              </a:extLst>
            </p:cNvPr>
            <p:cNvSpPr/>
            <p:nvPr/>
          </p:nvSpPr>
          <p:spPr bwMode="auto">
            <a:xfrm>
              <a:off x="35869784" y="4428666"/>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5DE84FEB-00CF-4DD9-8516-58EDD4E0C4E4}"/>
                </a:ext>
              </a:extLst>
            </p:cNvPr>
            <p:cNvSpPr/>
            <p:nvPr/>
          </p:nvSpPr>
          <p:spPr bwMode="auto">
            <a:xfrm>
              <a:off x="34788512" y="5494687"/>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13" name="Group 312">
            <a:extLst>
              <a:ext uri="{FF2B5EF4-FFF2-40B4-BE49-F238E27FC236}">
                <a16:creationId xmlns:a16="http://schemas.microsoft.com/office/drawing/2014/main" id="{10696291-F6E2-41F6-B8D0-FB8DE60C6113}"/>
              </a:ext>
            </a:extLst>
          </p:cNvPr>
          <p:cNvGrpSpPr/>
          <p:nvPr/>
        </p:nvGrpSpPr>
        <p:grpSpPr>
          <a:xfrm>
            <a:off x="1185134" y="2729764"/>
            <a:ext cx="197050" cy="153868"/>
            <a:chOff x="4550752" y="8459186"/>
            <a:chExt cx="959094" cy="748910"/>
          </a:xfrm>
        </p:grpSpPr>
        <p:sp>
          <p:nvSpPr>
            <p:cNvPr id="314" name="Freeform 163">
              <a:extLst>
                <a:ext uri="{FF2B5EF4-FFF2-40B4-BE49-F238E27FC236}">
                  <a16:creationId xmlns:a16="http://schemas.microsoft.com/office/drawing/2014/main" id="{DEC803B3-D232-4DC2-AAF7-394FA53B22EA}"/>
                </a:ext>
              </a:extLst>
            </p:cNvPr>
            <p:cNvSpPr>
              <a:spLocks noEditPoints="1"/>
            </p:cNvSpPr>
            <p:nvPr/>
          </p:nvSpPr>
          <p:spPr bwMode="auto">
            <a:xfrm>
              <a:off x="4550752" y="8459186"/>
              <a:ext cx="959094" cy="748910"/>
            </a:xfrm>
            <a:custGeom>
              <a:avLst/>
              <a:gdLst>
                <a:gd name="T0" fmla="*/ 4 w 71"/>
                <a:gd name="T1" fmla="*/ 4 h 52"/>
                <a:gd name="T2" fmla="*/ 0 w 71"/>
                <a:gd name="T3" fmla="*/ 4 h 52"/>
                <a:gd name="T4" fmla="*/ 2 w 71"/>
                <a:gd name="T5" fmla="*/ 6 h 52"/>
                <a:gd name="T6" fmla="*/ 15 w 71"/>
                <a:gd name="T7" fmla="*/ 4 h 52"/>
                <a:gd name="T8" fmla="*/ 15 w 71"/>
                <a:gd name="T9" fmla="*/ 0 h 52"/>
                <a:gd name="T10" fmla="*/ 10 w 71"/>
                <a:gd name="T11" fmla="*/ 2 h 52"/>
                <a:gd name="T12" fmla="*/ 15 w 71"/>
                <a:gd name="T13" fmla="*/ 4 h 52"/>
                <a:gd name="T14" fmla="*/ 15 w 71"/>
                <a:gd name="T15" fmla="*/ 4 h 52"/>
                <a:gd name="T16" fmla="*/ 33 w 71"/>
                <a:gd name="T17" fmla="*/ 10 h 52"/>
                <a:gd name="T18" fmla="*/ 29 w 71"/>
                <a:gd name="T19" fmla="*/ 8 h 52"/>
                <a:gd name="T20" fmla="*/ 31 w 71"/>
                <a:gd name="T21" fmla="*/ 14 h 52"/>
                <a:gd name="T22" fmla="*/ 35 w 71"/>
                <a:gd name="T23" fmla="*/ 12 h 52"/>
                <a:gd name="T24" fmla="*/ 35 w 71"/>
                <a:gd name="T25" fmla="*/ 12 h 52"/>
                <a:gd name="T26" fmla="*/ 44 w 71"/>
                <a:gd name="T27" fmla="*/ 16 h 52"/>
                <a:gd name="T28" fmla="*/ 42 w 71"/>
                <a:gd name="T29" fmla="*/ 16 h 52"/>
                <a:gd name="T30" fmla="*/ 48 w 71"/>
                <a:gd name="T31" fmla="*/ 14 h 52"/>
                <a:gd name="T32" fmla="*/ 46 w 71"/>
                <a:gd name="T33" fmla="*/ 16 h 52"/>
                <a:gd name="T34" fmla="*/ 52 w 71"/>
                <a:gd name="T35" fmla="*/ 23 h 52"/>
                <a:gd name="T36" fmla="*/ 48 w 71"/>
                <a:gd name="T37" fmla="*/ 21 h 52"/>
                <a:gd name="T38" fmla="*/ 48 w 71"/>
                <a:gd name="T39" fmla="*/ 19 h 52"/>
                <a:gd name="T40" fmla="*/ 54 w 71"/>
                <a:gd name="T41" fmla="*/ 21 h 52"/>
                <a:gd name="T42" fmla="*/ 54 w 71"/>
                <a:gd name="T43" fmla="*/ 23 h 52"/>
                <a:gd name="T44" fmla="*/ 52 w 71"/>
                <a:gd name="T45" fmla="*/ 23 h 52"/>
                <a:gd name="T46" fmla="*/ 56 w 71"/>
                <a:gd name="T47" fmla="*/ 39 h 52"/>
                <a:gd name="T48" fmla="*/ 56 w 71"/>
                <a:gd name="T49" fmla="*/ 50 h 52"/>
                <a:gd name="T50" fmla="*/ 64 w 71"/>
                <a:gd name="T51" fmla="*/ 46 h 52"/>
                <a:gd name="T52" fmla="*/ 71 w 71"/>
                <a:gd name="T53" fmla="*/ 41 h 52"/>
                <a:gd name="T54" fmla="*/ 67 w 71"/>
                <a:gd name="T55" fmla="*/ 39 h 52"/>
                <a:gd name="T56" fmla="*/ 64 w 71"/>
                <a:gd name="T57" fmla="*/ 33 h 52"/>
                <a:gd name="T58" fmla="*/ 60 w 71"/>
                <a:gd name="T59" fmla="*/ 31 h 52"/>
                <a:gd name="T60" fmla="*/ 56 w 71"/>
                <a:gd name="T61" fmla="*/ 31 h 52"/>
                <a:gd name="T62" fmla="*/ 56 w 71"/>
                <a:gd name="T63" fmla="*/ 35 h 52"/>
                <a:gd name="T64" fmla="*/ 56 w 71"/>
                <a:gd name="T65" fmla="*/ 3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1" h="52">
                  <a:moveTo>
                    <a:pt x="2" y="6"/>
                  </a:moveTo>
                  <a:lnTo>
                    <a:pt x="4" y="4"/>
                  </a:lnTo>
                  <a:lnTo>
                    <a:pt x="2" y="2"/>
                  </a:lnTo>
                  <a:lnTo>
                    <a:pt x="0" y="4"/>
                  </a:lnTo>
                  <a:lnTo>
                    <a:pt x="2" y="6"/>
                  </a:lnTo>
                  <a:lnTo>
                    <a:pt x="2" y="6"/>
                  </a:lnTo>
                  <a:lnTo>
                    <a:pt x="2" y="6"/>
                  </a:lnTo>
                  <a:close/>
                  <a:moveTo>
                    <a:pt x="15" y="4"/>
                  </a:moveTo>
                  <a:lnTo>
                    <a:pt x="15" y="0"/>
                  </a:lnTo>
                  <a:lnTo>
                    <a:pt x="15" y="0"/>
                  </a:lnTo>
                  <a:lnTo>
                    <a:pt x="12" y="0"/>
                  </a:lnTo>
                  <a:lnTo>
                    <a:pt x="10" y="2"/>
                  </a:lnTo>
                  <a:lnTo>
                    <a:pt x="12" y="4"/>
                  </a:lnTo>
                  <a:lnTo>
                    <a:pt x="15" y="4"/>
                  </a:lnTo>
                  <a:lnTo>
                    <a:pt x="15" y="4"/>
                  </a:lnTo>
                  <a:lnTo>
                    <a:pt x="15" y="4"/>
                  </a:lnTo>
                  <a:close/>
                  <a:moveTo>
                    <a:pt x="35" y="12"/>
                  </a:moveTo>
                  <a:lnTo>
                    <a:pt x="33" y="10"/>
                  </a:lnTo>
                  <a:lnTo>
                    <a:pt x="31" y="8"/>
                  </a:lnTo>
                  <a:lnTo>
                    <a:pt x="29" y="8"/>
                  </a:lnTo>
                  <a:lnTo>
                    <a:pt x="29" y="10"/>
                  </a:lnTo>
                  <a:lnTo>
                    <a:pt x="31" y="14"/>
                  </a:lnTo>
                  <a:lnTo>
                    <a:pt x="35" y="14"/>
                  </a:lnTo>
                  <a:lnTo>
                    <a:pt x="35" y="12"/>
                  </a:lnTo>
                  <a:lnTo>
                    <a:pt x="35" y="12"/>
                  </a:lnTo>
                  <a:lnTo>
                    <a:pt x="35" y="12"/>
                  </a:lnTo>
                  <a:close/>
                  <a:moveTo>
                    <a:pt x="46" y="16"/>
                  </a:moveTo>
                  <a:lnTo>
                    <a:pt x="44" y="16"/>
                  </a:lnTo>
                  <a:lnTo>
                    <a:pt x="44" y="16"/>
                  </a:lnTo>
                  <a:lnTo>
                    <a:pt x="42" y="16"/>
                  </a:lnTo>
                  <a:lnTo>
                    <a:pt x="44" y="16"/>
                  </a:lnTo>
                  <a:lnTo>
                    <a:pt x="48" y="14"/>
                  </a:lnTo>
                  <a:lnTo>
                    <a:pt x="46" y="16"/>
                  </a:lnTo>
                  <a:lnTo>
                    <a:pt x="46" y="16"/>
                  </a:lnTo>
                  <a:lnTo>
                    <a:pt x="46" y="16"/>
                  </a:lnTo>
                  <a:close/>
                  <a:moveTo>
                    <a:pt x="52" y="23"/>
                  </a:moveTo>
                  <a:lnTo>
                    <a:pt x="50" y="21"/>
                  </a:lnTo>
                  <a:lnTo>
                    <a:pt x="48" y="21"/>
                  </a:lnTo>
                  <a:lnTo>
                    <a:pt x="48" y="19"/>
                  </a:lnTo>
                  <a:lnTo>
                    <a:pt x="48" y="19"/>
                  </a:lnTo>
                  <a:lnTo>
                    <a:pt x="50" y="19"/>
                  </a:lnTo>
                  <a:lnTo>
                    <a:pt x="54" y="21"/>
                  </a:lnTo>
                  <a:lnTo>
                    <a:pt x="56" y="23"/>
                  </a:lnTo>
                  <a:lnTo>
                    <a:pt x="54" y="23"/>
                  </a:lnTo>
                  <a:lnTo>
                    <a:pt x="52" y="23"/>
                  </a:lnTo>
                  <a:lnTo>
                    <a:pt x="52" y="23"/>
                  </a:lnTo>
                  <a:lnTo>
                    <a:pt x="52" y="23"/>
                  </a:lnTo>
                  <a:close/>
                  <a:moveTo>
                    <a:pt x="56" y="39"/>
                  </a:moveTo>
                  <a:lnTo>
                    <a:pt x="56" y="44"/>
                  </a:lnTo>
                  <a:lnTo>
                    <a:pt x="56" y="50"/>
                  </a:lnTo>
                  <a:lnTo>
                    <a:pt x="60" y="52"/>
                  </a:lnTo>
                  <a:lnTo>
                    <a:pt x="64" y="46"/>
                  </a:lnTo>
                  <a:lnTo>
                    <a:pt x="69" y="44"/>
                  </a:lnTo>
                  <a:lnTo>
                    <a:pt x="71" y="41"/>
                  </a:lnTo>
                  <a:lnTo>
                    <a:pt x="69" y="39"/>
                  </a:lnTo>
                  <a:lnTo>
                    <a:pt x="67" y="39"/>
                  </a:lnTo>
                  <a:lnTo>
                    <a:pt x="69" y="37"/>
                  </a:lnTo>
                  <a:lnTo>
                    <a:pt x="64" y="33"/>
                  </a:lnTo>
                  <a:lnTo>
                    <a:pt x="62" y="33"/>
                  </a:lnTo>
                  <a:lnTo>
                    <a:pt x="60" y="31"/>
                  </a:lnTo>
                  <a:lnTo>
                    <a:pt x="58" y="29"/>
                  </a:lnTo>
                  <a:lnTo>
                    <a:pt x="56" y="31"/>
                  </a:lnTo>
                  <a:lnTo>
                    <a:pt x="58" y="33"/>
                  </a:lnTo>
                  <a:lnTo>
                    <a:pt x="56" y="35"/>
                  </a:lnTo>
                  <a:lnTo>
                    <a:pt x="56" y="37"/>
                  </a:lnTo>
                  <a:lnTo>
                    <a:pt x="56" y="39"/>
                  </a:lnTo>
                  <a:lnTo>
                    <a:pt x="56" y="39"/>
                  </a:lnTo>
                  <a:close/>
                </a:path>
              </a:pathLst>
            </a:custGeom>
            <a:solidFill>
              <a:schemeClr val="tx1"/>
            </a:solidFill>
            <a:ln>
              <a:noFill/>
            </a:ln>
            <a:effectLst>
              <a:glow rad="736600">
                <a:schemeClr val="tx1">
                  <a:alpha val="27000"/>
                </a:schemeClr>
              </a:glow>
            </a:effectLst>
            <a:extLst/>
          </p:spPr>
          <p:txBody>
            <a:bodyPr vert="horz" wrap="square" lIns="17146" tIns="8573" rIns="17146" bIns="8573" numCol="1" anchor="t" anchorCtr="0" compatLnSpc="1">
              <a:prstTxWarp prst="textNoShape">
                <a:avLst/>
              </a:prstTxWarp>
            </a:bodyPr>
            <a:lstStyle/>
            <a:p>
              <a:endParaRPr lang="en-US" sz="1129"/>
            </a:p>
          </p:txBody>
        </p:sp>
        <p:sp>
          <p:nvSpPr>
            <p:cNvPr id="315" name="Freeform 163">
              <a:extLst>
                <a:ext uri="{FF2B5EF4-FFF2-40B4-BE49-F238E27FC236}">
                  <a16:creationId xmlns:a16="http://schemas.microsoft.com/office/drawing/2014/main" id="{6635838D-FD7A-4346-B3C6-8F58106C159C}"/>
                </a:ext>
              </a:extLst>
            </p:cNvPr>
            <p:cNvSpPr>
              <a:spLocks noEditPoints="1"/>
            </p:cNvSpPr>
            <p:nvPr/>
          </p:nvSpPr>
          <p:spPr bwMode="auto">
            <a:xfrm>
              <a:off x="4550752" y="8459186"/>
              <a:ext cx="959094" cy="748910"/>
            </a:xfrm>
            <a:custGeom>
              <a:avLst/>
              <a:gdLst>
                <a:gd name="T0" fmla="*/ 4 w 71"/>
                <a:gd name="T1" fmla="*/ 4 h 52"/>
                <a:gd name="T2" fmla="*/ 0 w 71"/>
                <a:gd name="T3" fmla="*/ 4 h 52"/>
                <a:gd name="T4" fmla="*/ 2 w 71"/>
                <a:gd name="T5" fmla="*/ 6 h 52"/>
                <a:gd name="T6" fmla="*/ 15 w 71"/>
                <a:gd name="T7" fmla="*/ 4 h 52"/>
                <a:gd name="T8" fmla="*/ 15 w 71"/>
                <a:gd name="T9" fmla="*/ 0 h 52"/>
                <a:gd name="T10" fmla="*/ 10 w 71"/>
                <a:gd name="T11" fmla="*/ 2 h 52"/>
                <a:gd name="T12" fmla="*/ 15 w 71"/>
                <a:gd name="T13" fmla="*/ 4 h 52"/>
                <a:gd name="T14" fmla="*/ 15 w 71"/>
                <a:gd name="T15" fmla="*/ 4 h 52"/>
                <a:gd name="T16" fmla="*/ 33 w 71"/>
                <a:gd name="T17" fmla="*/ 10 h 52"/>
                <a:gd name="T18" fmla="*/ 29 w 71"/>
                <a:gd name="T19" fmla="*/ 8 h 52"/>
                <a:gd name="T20" fmla="*/ 31 w 71"/>
                <a:gd name="T21" fmla="*/ 14 h 52"/>
                <a:gd name="T22" fmla="*/ 35 w 71"/>
                <a:gd name="T23" fmla="*/ 12 h 52"/>
                <a:gd name="T24" fmla="*/ 35 w 71"/>
                <a:gd name="T25" fmla="*/ 12 h 52"/>
                <a:gd name="T26" fmla="*/ 44 w 71"/>
                <a:gd name="T27" fmla="*/ 16 h 52"/>
                <a:gd name="T28" fmla="*/ 42 w 71"/>
                <a:gd name="T29" fmla="*/ 16 h 52"/>
                <a:gd name="T30" fmla="*/ 48 w 71"/>
                <a:gd name="T31" fmla="*/ 14 h 52"/>
                <a:gd name="T32" fmla="*/ 46 w 71"/>
                <a:gd name="T33" fmla="*/ 16 h 52"/>
                <a:gd name="T34" fmla="*/ 52 w 71"/>
                <a:gd name="T35" fmla="*/ 23 h 52"/>
                <a:gd name="T36" fmla="*/ 48 w 71"/>
                <a:gd name="T37" fmla="*/ 21 h 52"/>
                <a:gd name="T38" fmla="*/ 48 w 71"/>
                <a:gd name="T39" fmla="*/ 19 h 52"/>
                <a:gd name="T40" fmla="*/ 54 w 71"/>
                <a:gd name="T41" fmla="*/ 21 h 52"/>
                <a:gd name="T42" fmla="*/ 54 w 71"/>
                <a:gd name="T43" fmla="*/ 23 h 52"/>
                <a:gd name="T44" fmla="*/ 52 w 71"/>
                <a:gd name="T45" fmla="*/ 23 h 52"/>
                <a:gd name="T46" fmla="*/ 56 w 71"/>
                <a:gd name="T47" fmla="*/ 39 h 52"/>
                <a:gd name="T48" fmla="*/ 56 w 71"/>
                <a:gd name="T49" fmla="*/ 50 h 52"/>
                <a:gd name="T50" fmla="*/ 64 w 71"/>
                <a:gd name="T51" fmla="*/ 46 h 52"/>
                <a:gd name="T52" fmla="*/ 71 w 71"/>
                <a:gd name="T53" fmla="*/ 41 h 52"/>
                <a:gd name="T54" fmla="*/ 67 w 71"/>
                <a:gd name="T55" fmla="*/ 39 h 52"/>
                <a:gd name="T56" fmla="*/ 64 w 71"/>
                <a:gd name="T57" fmla="*/ 33 h 52"/>
                <a:gd name="T58" fmla="*/ 60 w 71"/>
                <a:gd name="T59" fmla="*/ 31 h 52"/>
                <a:gd name="T60" fmla="*/ 56 w 71"/>
                <a:gd name="T61" fmla="*/ 31 h 52"/>
                <a:gd name="T62" fmla="*/ 56 w 71"/>
                <a:gd name="T63" fmla="*/ 35 h 52"/>
                <a:gd name="T64" fmla="*/ 56 w 71"/>
                <a:gd name="T65" fmla="*/ 3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1" h="52">
                  <a:moveTo>
                    <a:pt x="2" y="6"/>
                  </a:moveTo>
                  <a:lnTo>
                    <a:pt x="4" y="4"/>
                  </a:lnTo>
                  <a:lnTo>
                    <a:pt x="2" y="2"/>
                  </a:lnTo>
                  <a:lnTo>
                    <a:pt x="0" y="4"/>
                  </a:lnTo>
                  <a:lnTo>
                    <a:pt x="2" y="6"/>
                  </a:lnTo>
                  <a:lnTo>
                    <a:pt x="2" y="6"/>
                  </a:lnTo>
                  <a:lnTo>
                    <a:pt x="2" y="6"/>
                  </a:lnTo>
                  <a:close/>
                  <a:moveTo>
                    <a:pt x="15" y="4"/>
                  </a:moveTo>
                  <a:lnTo>
                    <a:pt x="15" y="0"/>
                  </a:lnTo>
                  <a:lnTo>
                    <a:pt x="15" y="0"/>
                  </a:lnTo>
                  <a:lnTo>
                    <a:pt x="12" y="0"/>
                  </a:lnTo>
                  <a:lnTo>
                    <a:pt x="10" y="2"/>
                  </a:lnTo>
                  <a:lnTo>
                    <a:pt x="12" y="4"/>
                  </a:lnTo>
                  <a:lnTo>
                    <a:pt x="15" y="4"/>
                  </a:lnTo>
                  <a:lnTo>
                    <a:pt x="15" y="4"/>
                  </a:lnTo>
                  <a:lnTo>
                    <a:pt x="15" y="4"/>
                  </a:lnTo>
                  <a:close/>
                  <a:moveTo>
                    <a:pt x="35" y="12"/>
                  </a:moveTo>
                  <a:lnTo>
                    <a:pt x="33" y="10"/>
                  </a:lnTo>
                  <a:lnTo>
                    <a:pt x="31" y="8"/>
                  </a:lnTo>
                  <a:lnTo>
                    <a:pt x="29" y="8"/>
                  </a:lnTo>
                  <a:lnTo>
                    <a:pt x="29" y="10"/>
                  </a:lnTo>
                  <a:lnTo>
                    <a:pt x="31" y="14"/>
                  </a:lnTo>
                  <a:lnTo>
                    <a:pt x="35" y="14"/>
                  </a:lnTo>
                  <a:lnTo>
                    <a:pt x="35" y="12"/>
                  </a:lnTo>
                  <a:lnTo>
                    <a:pt x="35" y="12"/>
                  </a:lnTo>
                  <a:lnTo>
                    <a:pt x="35" y="12"/>
                  </a:lnTo>
                  <a:close/>
                  <a:moveTo>
                    <a:pt x="46" y="16"/>
                  </a:moveTo>
                  <a:lnTo>
                    <a:pt x="44" y="16"/>
                  </a:lnTo>
                  <a:lnTo>
                    <a:pt x="44" y="16"/>
                  </a:lnTo>
                  <a:lnTo>
                    <a:pt x="42" y="16"/>
                  </a:lnTo>
                  <a:lnTo>
                    <a:pt x="44" y="16"/>
                  </a:lnTo>
                  <a:lnTo>
                    <a:pt x="48" y="14"/>
                  </a:lnTo>
                  <a:lnTo>
                    <a:pt x="46" y="16"/>
                  </a:lnTo>
                  <a:lnTo>
                    <a:pt x="46" y="16"/>
                  </a:lnTo>
                  <a:lnTo>
                    <a:pt x="46" y="16"/>
                  </a:lnTo>
                  <a:close/>
                  <a:moveTo>
                    <a:pt x="52" y="23"/>
                  </a:moveTo>
                  <a:lnTo>
                    <a:pt x="50" y="21"/>
                  </a:lnTo>
                  <a:lnTo>
                    <a:pt x="48" y="21"/>
                  </a:lnTo>
                  <a:lnTo>
                    <a:pt x="48" y="19"/>
                  </a:lnTo>
                  <a:lnTo>
                    <a:pt x="48" y="19"/>
                  </a:lnTo>
                  <a:lnTo>
                    <a:pt x="50" y="19"/>
                  </a:lnTo>
                  <a:lnTo>
                    <a:pt x="54" y="21"/>
                  </a:lnTo>
                  <a:lnTo>
                    <a:pt x="56" y="23"/>
                  </a:lnTo>
                  <a:lnTo>
                    <a:pt x="54" y="23"/>
                  </a:lnTo>
                  <a:lnTo>
                    <a:pt x="52" y="23"/>
                  </a:lnTo>
                  <a:lnTo>
                    <a:pt x="52" y="23"/>
                  </a:lnTo>
                  <a:lnTo>
                    <a:pt x="52" y="23"/>
                  </a:lnTo>
                  <a:close/>
                  <a:moveTo>
                    <a:pt x="56" y="39"/>
                  </a:moveTo>
                  <a:lnTo>
                    <a:pt x="56" y="44"/>
                  </a:lnTo>
                  <a:lnTo>
                    <a:pt x="56" y="50"/>
                  </a:lnTo>
                  <a:lnTo>
                    <a:pt x="60" y="52"/>
                  </a:lnTo>
                  <a:lnTo>
                    <a:pt x="64" y="46"/>
                  </a:lnTo>
                  <a:lnTo>
                    <a:pt x="69" y="44"/>
                  </a:lnTo>
                  <a:lnTo>
                    <a:pt x="71" y="41"/>
                  </a:lnTo>
                  <a:lnTo>
                    <a:pt x="69" y="39"/>
                  </a:lnTo>
                  <a:lnTo>
                    <a:pt x="67" y="39"/>
                  </a:lnTo>
                  <a:lnTo>
                    <a:pt x="69" y="37"/>
                  </a:lnTo>
                  <a:lnTo>
                    <a:pt x="64" y="33"/>
                  </a:lnTo>
                  <a:lnTo>
                    <a:pt x="62" y="33"/>
                  </a:lnTo>
                  <a:lnTo>
                    <a:pt x="60" y="31"/>
                  </a:lnTo>
                  <a:lnTo>
                    <a:pt x="58" y="29"/>
                  </a:lnTo>
                  <a:lnTo>
                    <a:pt x="56" y="31"/>
                  </a:lnTo>
                  <a:lnTo>
                    <a:pt x="58" y="33"/>
                  </a:lnTo>
                  <a:lnTo>
                    <a:pt x="56" y="35"/>
                  </a:lnTo>
                  <a:lnTo>
                    <a:pt x="56" y="37"/>
                  </a:lnTo>
                  <a:lnTo>
                    <a:pt x="56" y="39"/>
                  </a:lnTo>
                  <a:lnTo>
                    <a:pt x="56" y="39"/>
                  </a:lnTo>
                  <a:close/>
                </a:path>
              </a:pathLst>
            </a:custGeom>
            <a:solidFill>
              <a:schemeClr val="bg1"/>
            </a:solidFill>
            <a:ln>
              <a:noFill/>
            </a:ln>
            <a:effectLst/>
            <a:extLst/>
          </p:spPr>
          <p:txBody>
            <a:bodyPr vert="horz" wrap="square" lIns="17146" tIns="8573" rIns="17146" bIns="8573" numCol="1" anchor="t" anchorCtr="0" compatLnSpc="1">
              <a:prstTxWarp prst="textNoShape">
                <a:avLst/>
              </a:prstTxWarp>
            </a:bodyPr>
            <a:lstStyle/>
            <a:p>
              <a:endParaRPr lang="en-US" sz="1129"/>
            </a:p>
          </p:txBody>
        </p:sp>
      </p:grpSp>
      <p:sp>
        <p:nvSpPr>
          <p:cNvPr id="336" name="Freeform: Shape 335">
            <a:extLst>
              <a:ext uri="{FF2B5EF4-FFF2-40B4-BE49-F238E27FC236}">
                <a16:creationId xmlns:a16="http://schemas.microsoft.com/office/drawing/2014/main" id="{56C06A96-942D-46BA-A70C-72ECE9EA7F7B}"/>
              </a:ext>
            </a:extLst>
          </p:cNvPr>
          <p:cNvSpPr/>
          <p:nvPr/>
        </p:nvSpPr>
        <p:spPr bwMode="ltGray">
          <a:xfrm>
            <a:off x="-7711" y="-26789"/>
            <a:ext cx="2602358" cy="5188148"/>
          </a:xfrm>
          <a:custGeom>
            <a:avLst/>
            <a:gdLst>
              <a:gd name="connsiteX0" fmla="*/ 0 w 12739806"/>
              <a:gd name="connsiteY0" fmla="*/ 0 h 16257587"/>
              <a:gd name="connsiteX1" fmla="*/ 4256972 w 12739806"/>
              <a:gd name="connsiteY1" fmla="*/ 0 h 16257587"/>
              <a:gd name="connsiteX2" fmla="*/ 4256972 w 12739806"/>
              <a:gd name="connsiteY2" fmla="*/ 6619 h 16257587"/>
              <a:gd name="connsiteX3" fmla="*/ 4258705 w 12739806"/>
              <a:gd name="connsiteY3" fmla="*/ 0 h 16257587"/>
              <a:gd name="connsiteX4" fmla="*/ 12739806 w 12739806"/>
              <a:gd name="connsiteY4" fmla="*/ 16257587 h 16257587"/>
              <a:gd name="connsiteX5" fmla="*/ 4256972 w 12739806"/>
              <a:gd name="connsiteY5" fmla="*/ 16257587 h 16257587"/>
              <a:gd name="connsiteX6" fmla="*/ 1977 w 12739806"/>
              <a:gd name="connsiteY6" fmla="*/ 16257587 h 16257587"/>
              <a:gd name="connsiteX7" fmla="*/ 0 w 12739806"/>
              <a:gd name="connsiteY7" fmla="*/ 16257587 h 16257587"/>
              <a:gd name="connsiteX0" fmla="*/ 0 w 12739806"/>
              <a:gd name="connsiteY0" fmla="*/ 36576 h 16294163"/>
              <a:gd name="connsiteX1" fmla="*/ 4256972 w 12739806"/>
              <a:gd name="connsiteY1" fmla="*/ 36576 h 16294163"/>
              <a:gd name="connsiteX2" fmla="*/ 4256972 w 12739806"/>
              <a:gd name="connsiteY2" fmla="*/ 43195 h 16294163"/>
              <a:gd name="connsiteX3" fmla="*/ 7989457 w 12739806"/>
              <a:gd name="connsiteY3" fmla="*/ 0 h 16294163"/>
              <a:gd name="connsiteX4" fmla="*/ 12739806 w 12739806"/>
              <a:gd name="connsiteY4" fmla="*/ 16294163 h 16294163"/>
              <a:gd name="connsiteX5" fmla="*/ 4256972 w 12739806"/>
              <a:gd name="connsiteY5" fmla="*/ 16294163 h 16294163"/>
              <a:gd name="connsiteX6" fmla="*/ 1977 w 12739806"/>
              <a:gd name="connsiteY6" fmla="*/ 16294163 h 16294163"/>
              <a:gd name="connsiteX7" fmla="*/ 0 w 12739806"/>
              <a:gd name="connsiteY7" fmla="*/ 16294163 h 16294163"/>
              <a:gd name="connsiteX8" fmla="*/ 0 w 12739806"/>
              <a:gd name="connsiteY8" fmla="*/ 36576 h 1629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39806" h="16294163">
                <a:moveTo>
                  <a:pt x="0" y="36576"/>
                </a:moveTo>
                <a:lnTo>
                  <a:pt x="4256972" y="36576"/>
                </a:lnTo>
                <a:lnTo>
                  <a:pt x="4256972" y="43195"/>
                </a:lnTo>
                <a:lnTo>
                  <a:pt x="7989457" y="0"/>
                </a:lnTo>
                <a:lnTo>
                  <a:pt x="12739806" y="16294163"/>
                </a:lnTo>
                <a:lnTo>
                  <a:pt x="4256972" y="16294163"/>
                </a:lnTo>
                <a:lnTo>
                  <a:pt x="1977" y="16294163"/>
                </a:lnTo>
                <a:lnTo>
                  <a:pt x="0" y="16294163"/>
                </a:lnTo>
                <a:lnTo>
                  <a:pt x="0" y="36576"/>
                </a:lnTo>
                <a:close/>
              </a:path>
            </a:pathLst>
          </a:custGeom>
          <a:solidFill>
            <a:schemeClr val="accent1"/>
          </a:solidFill>
          <a:ln w="12700" cap="flat">
            <a:noFill/>
            <a:miter lim="400000"/>
          </a:ln>
          <a:effectLst/>
        </p:spPr>
        <p:txBody>
          <a:bodyPr wrap="square" lIns="27436" tIns="27436" rIns="27436" bIns="27436" numCol="1" anchor="t">
            <a:noAutofit/>
          </a:bodyPr>
          <a:lstStyle/>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p:txBody>
      </p:sp>
      <p:sp>
        <p:nvSpPr>
          <p:cNvPr id="168" name="Rectangle 167">
            <a:extLst>
              <a:ext uri="{FF2B5EF4-FFF2-40B4-BE49-F238E27FC236}">
                <a16:creationId xmlns:a16="http://schemas.microsoft.com/office/drawing/2014/main" id="{84AD506B-B221-47D0-BEB7-45654A378636}"/>
              </a:ext>
            </a:extLst>
          </p:cNvPr>
          <p:cNvSpPr/>
          <p:nvPr/>
        </p:nvSpPr>
        <p:spPr>
          <a:xfrm>
            <a:off x="252257" y="2262326"/>
            <a:ext cx="1887319" cy="1044645"/>
          </a:xfrm>
          <a:prstGeom prst="rect">
            <a:avLst/>
          </a:prstGeom>
        </p:spPr>
        <p:txBody>
          <a:bodyPr wrap="square">
            <a:spAutoFit/>
          </a:bodyPr>
          <a:lstStyle/>
          <a:p>
            <a:pPr marL="74421" indent="-74421" defTabSz="174854" fontAlgn="base">
              <a:lnSpc>
                <a:spcPct val="90000"/>
              </a:lnSpc>
              <a:spcBef>
                <a:spcPct val="0"/>
              </a:spcBef>
              <a:spcAft>
                <a:spcPct val="0"/>
              </a:spcAft>
            </a:pPr>
            <a:r>
              <a:rPr lang="en-US" sz="3438" spc="-131" dirty="0">
                <a:gradFill>
                  <a:gsLst>
                    <a:gs pos="0">
                      <a:srgbClr val="FFFFFF"/>
                    </a:gs>
                    <a:gs pos="100000">
                      <a:srgbClr val="FFFFFF"/>
                    </a:gs>
                  </a:gsLst>
                  <a:lin ang="5400000" scaled="0"/>
                </a:gradFill>
                <a:latin typeface="+mj-lt"/>
                <a:ea typeface="Segoe UI" pitchFamily="34" charset="0"/>
                <a:cs typeface="Segoe UI" pitchFamily="34" charset="0"/>
              </a:rPr>
              <a:t>20</a:t>
            </a:r>
            <a:br>
              <a:rPr lang="en-US" sz="3438" spc="-131" dirty="0">
                <a:gradFill>
                  <a:gsLst>
                    <a:gs pos="0">
                      <a:srgbClr val="FFFFFF"/>
                    </a:gs>
                    <a:gs pos="100000">
                      <a:srgbClr val="FFFFFF"/>
                    </a:gs>
                  </a:gsLst>
                  <a:lin ang="5400000" scaled="0"/>
                </a:gradFill>
                <a:latin typeface="+mj-lt"/>
                <a:ea typeface="Segoe UI" pitchFamily="34" charset="0"/>
                <a:cs typeface="Segoe UI" pitchFamily="34" charset="0"/>
              </a:rPr>
            </a:br>
            <a:r>
              <a:rPr lang="en-US" sz="3438" spc="-131" dirty="0">
                <a:gradFill>
                  <a:gsLst>
                    <a:gs pos="0">
                      <a:srgbClr val="FFFFFF"/>
                    </a:gs>
                    <a:gs pos="100000">
                      <a:srgbClr val="FFFFFF"/>
                    </a:gs>
                  </a:gsLst>
                  <a:lin ang="5400000" scaled="0"/>
                </a:gradFill>
                <a:latin typeface="+mj-lt"/>
                <a:ea typeface="Segoe UI" pitchFamily="34" charset="0"/>
                <a:cs typeface="Segoe UI" pitchFamily="34" charset="0"/>
              </a:rPr>
              <a:t>Regions</a:t>
            </a:r>
            <a:endParaRPr lang="en-US" sz="3438" spc="-131" dirty="0">
              <a:gradFill>
                <a:gsLst>
                  <a:gs pos="0">
                    <a:srgbClr val="FFFFFF"/>
                  </a:gs>
                  <a:gs pos="100000">
                    <a:srgbClr val="FFFFFF"/>
                  </a:gs>
                </a:gsLst>
                <a:lin ang="5400000" scaled="0"/>
              </a:gradFill>
              <a:ea typeface="Segoe UI" pitchFamily="34" charset="0"/>
              <a:cs typeface="Segoe UI" pitchFamily="34" charset="0"/>
            </a:endParaRPr>
          </a:p>
        </p:txBody>
      </p:sp>
      <p:sp>
        <p:nvSpPr>
          <p:cNvPr id="337" name="Rectangle 336" hidden="1">
            <a:extLst>
              <a:ext uri="{FF2B5EF4-FFF2-40B4-BE49-F238E27FC236}">
                <a16:creationId xmlns:a16="http://schemas.microsoft.com/office/drawing/2014/main" id="{BBAC6D99-FA8B-4690-8573-8CD7B084FCB7}"/>
              </a:ext>
            </a:extLst>
          </p:cNvPr>
          <p:cNvSpPr/>
          <p:nvPr/>
        </p:nvSpPr>
        <p:spPr>
          <a:xfrm>
            <a:off x="824749" y="2175920"/>
            <a:ext cx="1829027" cy="1235210"/>
          </a:xfrm>
          <a:prstGeom prst="rect">
            <a:avLst/>
          </a:prstGeom>
        </p:spPr>
        <p:txBody>
          <a:bodyPr wrap="square">
            <a:spAutoFit/>
          </a:bodyPr>
          <a:lstStyle/>
          <a:p>
            <a:pPr marL="14289" indent="-14289" defTabSz="174854" fontAlgn="base">
              <a:lnSpc>
                <a:spcPct val="90000"/>
              </a:lnSpc>
              <a:spcBef>
                <a:spcPct val="0"/>
              </a:spcBef>
              <a:spcAft>
                <a:spcPct val="0"/>
              </a:spcAft>
              <a:tabLst>
                <a:tab pos="0" algn="l"/>
              </a:tabLst>
            </a:pPr>
            <a:r>
              <a:rPr lang="en-US" sz="3188" spc="-188" dirty="0">
                <a:noFill/>
                <a:latin typeface="+mj-lt"/>
                <a:ea typeface="Segoe UI" pitchFamily="34" charset="0"/>
                <a:cs typeface="Segoe UI" pitchFamily="34" charset="0"/>
              </a:rPr>
              <a:t>89</a:t>
            </a:r>
            <a:br>
              <a:rPr lang="en-US" sz="1238" dirty="0">
                <a:noFill/>
                <a:ea typeface="Segoe UI" pitchFamily="34" charset="0"/>
                <a:cs typeface="Segoe UI" pitchFamily="34" charset="0"/>
              </a:rPr>
            </a:br>
            <a:r>
              <a:rPr lang="en-US" sz="1688" dirty="0">
                <a:noFill/>
                <a:ea typeface="Segoe UI" pitchFamily="34" charset="0"/>
                <a:cs typeface="Segoe UI" pitchFamily="34" charset="0"/>
              </a:rPr>
              <a:t>AWS</a:t>
            </a:r>
            <a:r>
              <a:rPr lang="en-US" sz="1238" dirty="0">
                <a:noFill/>
                <a:ea typeface="Segoe UI" pitchFamily="34" charset="0"/>
                <a:cs typeface="Segoe UI" pitchFamily="34" charset="0"/>
              </a:rPr>
              <a:t> </a:t>
            </a:r>
            <a:r>
              <a:rPr lang="en-US" sz="1688" dirty="0">
                <a:noFill/>
                <a:ea typeface="Segoe UI" pitchFamily="34" charset="0"/>
                <a:cs typeface="Segoe UI" pitchFamily="34" charset="0"/>
              </a:rPr>
              <a:t>Direct Connect locations</a:t>
            </a:r>
          </a:p>
        </p:txBody>
      </p:sp>
    </p:spTree>
    <p:extLst>
      <p:ext uri="{BB962C8B-B14F-4D97-AF65-F5344CB8AC3E}">
        <p14:creationId xmlns:p14="http://schemas.microsoft.com/office/powerpoint/2010/main" val="32774930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37"/>
                                        </p:tgtEl>
                                        <p:attrNameLst>
                                          <p:attrName>style.visibility</p:attrName>
                                        </p:attrNameLst>
                                      </p:cBhvr>
                                      <p:to>
                                        <p:strVal val="visible"/>
                                      </p:to>
                                    </p:set>
                                    <p:animEffect transition="in" filter="fade">
                                      <p:cBhvr>
                                        <p:cTn id="7" dur="300"/>
                                        <p:tgtEl>
                                          <p:spTgt spid="337"/>
                                        </p:tgtEl>
                                      </p:cBhvr>
                                    </p:animEffect>
                                  </p:childTnLst>
                                </p:cTn>
                              </p:par>
                              <p:par>
                                <p:cTn id="8" presetID="42" presetClass="path" presetSubtype="0" decel="100000" fill="hold" grpId="1" nodeType="withEffect">
                                  <p:stCondLst>
                                    <p:cond delay="0"/>
                                  </p:stCondLst>
                                  <p:childTnLst>
                                    <p:animMotion origin="layout" path="M -1.65245E-6 6.65951E-7 L 0.03676 6.65951E-7 " pathEditMode="relative" rAng="0" ptsTypes="AA">
                                      <p:cBhvr>
                                        <p:cTn id="9" dur="500" spd="-100000" fill="hold"/>
                                        <p:tgtEl>
                                          <p:spTgt spid="337"/>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 grpId="0"/>
      <p:bldP spid="337"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 name="Graphic 552">
            <a:extLst>
              <a:ext uri="{FF2B5EF4-FFF2-40B4-BE49-F238E27FC236}">
                <a16:creationId xmlns:a16="http://schemas.microsoft.com/office/drawing/2014/main" id="{98E7752C-7702-47B4-8EF4-F112FF682443}"/>
              </a:ext>
            </a:extLst>
          </p:cNvPr>
          <p:cNvPicPr>
            <a:picLocks noChangeAspect="1"/>
          </p:cNvPicPr>
          <p:nvPr/>
        </p:nvPicPr>
        <p:blipFill>
          <a:blip r:embed="rId3"/>
          <a:stretch>
            <a:fillRect/>
          </a:stretch>
        </p:blipFill>
        <p:spPr>
          <a:xfrm>
            <a:off x="1494670" y="671155"/>
            <a:ext cx="7987997" cy="4003808"/>
          </a:xfrm>
          <a:prstGeom prst="rect">
            <a:avLst/>
          </a:prstGeom>
          <a:effectLst>
            <a:outerShdw blurRad="622300" dist="12700" dir="5400000" sx="101000" sy="101000" algn="t" rotWithShape="0">
              <a:schemeClr val="tx1">
                <a:alpha val="40000"/>
              </a:schemeClr>
            </a:outerShdw>
          </a:effectLst>
        </p:spPr>
      </p:pic>
      <p:pic>
        <p:nvPicPr>
          <p:cNvPr id="179" name="Graphic 1617">
            <a:extLst>
              <a:ext uri="{FF2B5EF4-FFF2-40B4-BE49-F238E27FC236}">
                <a16:creationId xmlns:a16="http://schemas.microsoft.com/office/drawing/2014/main" id="{46EC26C6-A96E-4A10-961D-02973033E00D}"/>
              </a:ext>
            </a:extLst>
          </p:cNvPr>
          <p:cNvPicPr>
            <a:picLocks noChangeAspect="1"/>
          </p:cNvPicPr>
          <p:nvPr/>
        </p:nvPicPr>
        <p:blipFill>
          <a:blip r:embed="rId4"/>
          <a:stretch>
            <a:fillRect/>
          </a:stretch>
        </p:blipFill>
        <p:spPr bwMode="white">
          <a:xfrm>
            <a:off x="1649278" y="785207"/>
            <a:ext cx="7678673" cy="3733209"/>
          </a:xfrm>
          <a:prstGeom prst="rect">
            <a:avLst/>
          </a:prstGeom>
          <a:effectLst/>
        </p:spPr>
      </p:pic>
      <p:grpSp>
        <p:nvGrpSpPr>
          <p:cNvPr id="180" name="Regions">
            <a:extLst>
              <a:ext uri="{FF2B5EF4-FFF2-40B4-BE49-F238E27FC236}">
                <a16:creationId xmlns:a16="http://schemas.microsoft.com/office/drawing/2014/main" id="{90960B26-6E72-4076-86CA-1CD5D20CDD83}"/>
              </a:ext>
            </a:extLst>
          </p:cNvPr>
          <p:cNvGrpSpPr/>
          <p:nvPr/>
        </p:nvGrpSpPr>
        <p:grpSpPr>
          <a:xfrm>
            <a:off x="2061668" y="1432029"/>
            <a:ext cx="6499294" cy="2461854"/>
            <a:chOff x="6711689" y="1909587"/>
            <a:chExt cx="34716427" cy="13150158"/>
          </a:xfrm>
          <a:solidFill>
            <a:schemeClr val="accent4"/>
          </a:solidFill>
        </p:grpSpPr>
        <p:sp>
          <p:nvSpPr>
            <p:cNvPr id="181" name="Oval 180">
              <a:extLst>
                <a:ext uri="{FF2B5EF4-FFF2-40B4-BE49-F238E27FC236}">
                  <a16:creationId xmlns:a16="http://schemas.microsoft.com/office/drawing/2014/main" id="{AA3203B8-DE00-4074-83C7-7D0A8863B1AC}"/>
                </a:ext>
              </a:extLst>
            </p:cNvPr>
            <p:cNvSpPr/>
            <p:nvPr/>
          </p:nvSpPr>
          <p:spPr bwMode="auto">
            <a:xfrm>
              <a:off x="6711689" y="4415607"/>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82" name="Oval 181">
              <a:extLst>
                <a:ext uri="{FF2B5EF4-FFF2-40B4-BE49-F238E27FC236}">
                  <a16:creationId xmlns:a16="http://schemas.microsoft.com/office/drawing/2014/main" id="{D511CE14-79F7-41C6-AB51-66CEB5984229}"/>
                </a:ext>
              </a:extLst>
            </p:cNvPr>
            <p:cNvSpPr/>
            <p:nvPr/>
          </p:nvSpPr>
          <p:spPr bwMode="auto">
            <a:xfrm>
              <a:off x="15608258" y="13077399"/>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83" name="Oval 182">
              <a:extLst>
                <a:ext uri="{FF2B5EF4-FFF2-40B4-BE49-F238E27FC236}">
                  <a16:creationId xmlns:a16="http://schemas.microsoft.com/office/drawing/2014/main" id="{2C9DA476-8D25-4FFE-A8A0-2B5F7088B2CB}"/>
                </a:ext>
              </a:extLst>
            </p:cNvPr>
            <p:cNvSpPr/>
            <p:nvPr/>
          </p:nvSpPr>
          <p:spPr bwMode="auto">
            <a:xfrm>
              <a:off x="11528185" y="3806034"/>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84" name="Oval 183">
              <a:extLst>
                <a:ext uri="{FF2B5EF4-FFF2-40B4-BE49-F238E27FC236}">
                  <a16:creationId xmlns:a16="http://schemas.microsoft.com/office/drawing/2014/main" id="{26F41FA5-237A-455D-ACDF-5245EFAA44A9}"/>
                </a:ext>
              </a:extLst>
            </p:cNvPr>
            <p:cNvSpPr/>
            <p:nvPr/>
          </p:nvSpPr>
          <p:spPr bwMode="auto">
            <a:xfrm>
              <a:off x="7834708" y="3183783"/>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85" name="Oval 184">
              <a:extLst>
                <a:ext uri="{FF2B5EF4-FFF2-40B4-BE49-F238E27FC236}">
                  <a16:creationId xmlns:a16="http://schemas.microsoft.com/office/drawing/2014/main" id="{0909F598-2309-471D-9A0E-3658D7348B2D}"/>
                </a:ext>
              </a:extLst>
            </p:cNvPr>
            <p:cNvSpPr/>
            <p:nvPr/>
          </p:nvSpPr>
          <p:spPr bwMode="auto">
            <a:xfrm>
              <a:off x="7936559" y="3214969"/>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86" name="Oval 185">
              <a:extLst>
                <a:ext uri="{FF2B5EF4-FFF2-40B4-BE49-F238E27FC236}">
                  <a16:creationId xmlns:a16="http://schemas.microsoft.com/office/drawing/2014/main" id="{F8E96EC5-DD01-4E6F-8382-A9C38A6FD1C2}"/>
                </a:ext>
              </a:extLst>
            </p:cNvPr>
            <p:cNvSpPr/>
            <p:nvPr/>
          </p:nvSpPr>
          <p:spPr bwMode="auto">
            <a:xfrm>
              <a:off x="13231375" y="2764723"/>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87" name="Oval 186">
              <a:extLst>
                <a:ext uri="{FF2B5EF4-FFF2-40B4-BE49-F238E27FC236}">
                  <a16:creationId xmlns:a16="http://schemas.microsoft.com/office/drawing/2014/main" id="{5B8A1C20-9257-4BE3-A077-308F8CDD80C5}"/>
                </a:ext>
              </a:extLst>
            </p:cNvPr>
            <p:cNvSpPr/>
            <p:nvPr/>
          </p:nvSpPr>
          <p:spPr bwMode="auto">
            <a:xfrm>
              <a:off x="12192616" y="4229461"/>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88" name="Oval 187">
              <a:extLst>
                <a:ext uri="{FF2B5EF4-FFF2-40B4-BE49-F238E27FC236}">
                  <a16:creationId xmlns:a16="http://schemas.microsoft.com/office/drawing/2014/main" id="{66F8CC40-4E45-4C08-8492-558F08E78CA8}"/>
                </a:ext>
              </a:extLst>
            </p:cNvPr>
            <p:cNvSpPr/>
            <p:nvPr/>
          </p:nvSpPr>
          <p:spPr bwMode="auto">
            <a:xfrm>
              <a:off x="11679903" y="3763793"/>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89" name="Oval 188">
              <a:extLst>
                <a:ext uri="{FF2B5EF4-FFF2-40B4-BE49-F238E27FC236}">
                  <a16:creationId xmlns:a16="http://schemas.microsoft.com/office/drawing/2014/main" id="{1062051F-5483-4F0F-89BF-00BF955AAE0A}"/>
                </a:ext>
              </a:extLst>
            </p:cNvPr>
            <p:cNvSpPr/>
            <p:nvPr/>
          </p:nvSpPr>
          <p:spPr bwMode="auto">
            <a:xfrm>
              <a:off x="20979464" y="1909587"/>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90" name="Oval 189">
              <a:extLst>
                <a:ext uri="{FF2B5EF4-FFF2-40B4-BE49-F238E27FC236}">
                  <a16:creationId xmlns:a16="http://schemas.microsoft.com/office/drawing/2014/main" id="{8494896B-4329-4F48-9BB3-C5D670E5EFCB}"/>
                </a:ext>
              </a:extLst>
            </p:cNvPr>
            <p:cNvSpPr/>
            <p:nvPr/>
          </p:nvSpPr>
          <p:spPr bwMode="auto">
            <a:xfrm>
              <a:off x="21825388" y="2015356"/>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91" name="Oval 190">
              <a:extLst>
                <a:ext uri="{FF2B5EF4-FFF2-40B4-BE49-F238E27FC236}">
                  <a16:creationId xmlns:a16="http://schemas.microsoft.com/office/drawing/2014/main" id="{98BA91A4-0C37-4C22-BBC9-28A7025ED79B}"/>
                </a:ext>
              </a:extLst>
            </p:cNvPr>
            <p:cNvSpPr/>
            <p:nvPr/>
          </p:nvSpPr>
          <p:spPr bwMode="auto">
            <a:xfrm>
              <a:off x="22185575" y="2747797"/>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92" name="Oval 191">
              <a:extLst>
                <a:ext uri="{FF2B5EF4-FFF2-40B4-BE49-F238E27FC236}">
                  <a16:creationId xmlns:a16="http://schemas.microsoft.com/office/drawing/2014/main" id="{A0BC8F81-FF46-4A4D-BFD5-CF2FC4EEB206}"/>
                </a:ext>
              </a:extLst>
            </p:cNvPr>
            <p:cNvSpPr/>
            <p:nvPr/>
          </p:nvSpPr>
          <p:spPr bwMode="auto">
            <a:xfrm>
              <a:off x="23195000" y="2430517"/>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93" name="Oval 192">
              <a:extLst>
                <a:ext uri="{FF2B5EF4-FFF2-40B4-BE49-F238E27FC236}">
                  <a16:creationId xmlns:a16="http://schemas.microsoft.com/office/drawing/2014/main" id="{36726A96-568E-4C92-B462-3AAE8900C89D}"/>
                </a:ext>
              </a:extLst>
            </p:cNvPr>
            <p:cNvSpPr/>
            <p:nvPr/>
          </p:nvSpPr>
          <p:spPr bwMode="auto">
            <a:xfrm>
              <a:off x="31263513" y="7435790"/>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94" name="Oval 193">
              <a:extLst>
                <a:ext uri="{FF2B5EF4-FFF2-40B4-BE49-F238E27FC236}">
                  <a16:creationId xmlns:a16="http://schemas.microsoft.com/office/drawing/2014/main" id="{07947CE9-4847-43B3-979C-B0C65ACD2C22}"/>
                </a:ext>
              </a:extLst>
            </p:cNvPr>
            <p:cNvSpPr/>
            <p:nvPr/>
          </p:nvSpPr>
          <p:spPr bwMode="auto">
            <a:xfrm>
              <a:off x="40872346" y="14503971"/>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95" name="Oval 194">
              <a:extLst>
                <a:ext uri="{FF2B5EF4-FFF2-40B4-BE49-F238E27FC236}">
                  <a16:creationId xmlns:a16="http://schemas.microsoft.com/office/drawing/2014/main" id="{838AC32C-7BBB-4FFD-91B5-F0B906492D29}"/>
                </a:ext>
              </a:extLst>
            </p:cNvPr>
            <p:cNvSpPr/>
            <p:nvPr/>
          </p:nvSpPr>
          <p:spPr bwMode="auto">
            <a:xfrm>
              <a:off x="39004785" y="4408162"/>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358" name="Oval 357">
              <a:extLst>
                <a:ext uri="{FF2B5EF4-FFF2-40B4-BE49-F238E27FC236}">
                  <a16:creationId xmlns:a16="http://schemas.microsoft.com/office/drawing/2014/main" id="{7DA1C637-BE9E-44A5-870A-9A7A2D94186D}"/>
                </a:ext>
              </a:extLst>
            </p:cNvPr>
            <p:cNvSpPr/>
            <p:nvPr/>
          </p:nvSpPr>
          <p:spPr bwMode="auto">
            <a:xfrm>
              <a:off x="35389757" y="9332246"/>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359" name="Oval 358">
              <a:extLst>
                <a:ext uri="{FF2B5EF4-FFF2-40B4-BE49-F238E27FC236}">
                  <a16:creationId xmlns:a16="http://schemas.microsoft.com/office/drawing/2014/main" id="{FD0C24C8-2BC4-4B8F-A2D8-3126D05025D6}"/>
                </a:ext>
              </a:extLst>
            </p:cNvPr>
            <p:cNvSpPr/>
            <p:nvPr/>
          </p:nvSpPr>
          <p:spPr bwMode="auto">
            <a:xfrm>
              <a:off x="37533340" y="4455035"/>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360" name="Oval 359">
              <a:extLst>
                <a:ext uri="{FF2B5EF4-FFF2-40B4-BE49-F238E27FC236}">
                  <a16:creationId xmlns:a16="http://schemas.microsoft.com/office/drawing/2014/main" id="{AF2E6676-3B9E-4987-A45C-86144F942350}"/>
                </a:ext>
              </a:extLst>
            </p:cNvPr>
            <p:cNvSpPr/>
            <p:nvPr/>
          </p:nvSpPr>
          <p:spPr bwMode="auto">
            <a:xfrm>
              <a:off x="35869784" y="4428666"/>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361" name="Oval 360">
              <a:extLst>
                <a:ext uri="{FF2B5EF4-FFF2-40B4-BE49-F238E27FC236}">
                  <a16:creationId xmlns:a16="http://schemas.microsoft.com/office/drawing/2014/main" id="{B1C4525C-7689-4509-8C36-E2B01769FFCF}"/>
                </a:ext>
              </a:extLst>
            </p:cNvPr>
            <p:cNvSpPr/>
            <p:nvPr/>
          </p:nvSpPr>
          <p:spPr bwMode="auto">
            <a:xfrm>
              <a:off x="34788512" y="5494687"/>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62" name="Group 361">
            <a:extLst>
              <a:ext uri="{FF2B5EF4-FFF2-40B4-BE49-F238E27FC236}">
                <a16:creationId xmlns:a16="http://schemas.microsoft.com/office/drawing/2014/main" id="{E94567E1-ED0D-4243-A869-4E235F0025F1}"/>
              </a:ext>
            </a:extLst>
          </p:cNvPr>
          <p:cNvGrpSpPr/>
          <p:nvPr/>
        </p:nvGrpSpPr>
        <p:grpSpPr>
          <a:xfrm>
            <a:off x="2131418" y="1246480"/>
            <a:ext cx="6404615" cy="2798971"/>
            <a:chOff x="14282482" y="1313805"/>
            <a:chExt cx="31172903" cy="13623307"/>
          </a:xfrm>
          <a:solidFill>
            <a:schemeClr val="accent1"/>
          </a:solidFill>
        </p:grpSpPr>
        <p:grpSp>
          <p:nvGrpSpPr>
            <p:cNvPr id="363" name="Group 362">
              <a:extLst>
                <a:ext uri="{FF2B5EF4-FFF2-40B4-BE49-F238E27FC236}">
                  <a16:creationId xmlns:a16="http://schemas.microsoft.com/office/drawing/2014/main" id="{C82116F5-1633-4179-9F0C-D343FB48B319}"/>
                </a:ext>
              </a:extLst>
            </p:cNvPr>
            <p:cNvGrpSpPr/>
            <p:nvPr/>
          </p:nvGrpSpPr>
          <p:grpSpPr>
            <a:xfrm>
              <a:off x="14282482" y="1313805"/>
              <a:ext cx="31172903" cy="13623307"/>
              <a:chOff x="7009810" y="918475"/>
              <a:chExt cx="34210688" cy="14950892"/>
            </a:xfrm>
            <a:grpFill/>
          </p:grpSpPr>
          <p:grpSp>
            <p:nvGrpSpPr>
              <p:cNvPr id="370" name="PoPs">
                <a:extLst>
                  <a:ext uri="{FF2B5EF4-FFF2-40B4-BE49-F238E27FC236}">
                    <a16:creationId xmlns:a16="http://schemas.microsoft.com/office/drawing/2014/main" id="{7459E210-B409-45A2-B011-DF66F5F660A9}"/>
                  </a:ext>
                </a:extLst>
              </p:cNvPr>
              <p:cNvGrpSpPr/>
              <p:nvPr/>
            </p:nvGrpSpPr>
            <p:grpSpPr>
              <a:xfrm>
                <a:off x="7009810" y="918475"/>
                <a:ext cx="34210688" cy="14950892"/>
                <a:chOff x="12382642" y="1729686"/>
                <a:chExt cx="32622973" cy="14257022"/>
              </a:xfrm>
              <a:grpFill/>
            </p:grpSpPr>
            <p:sp>
              <p:nvSpPr>
                <p:cNvPr id="372" name="Oval 371">
                  <a:extLst>
                    <a:ext uri="{FF2B5EF4-FFF2-40B4-BE49-F238E27FC236}">
                      <a16:creationId xmlns:a16="http://schemas.microsoft.com/office/drawing/2014/main" id="{3504CC25-1EEB-4339-BC0B-39D1BA8C15B7}"/>
                    </a:ext>
                  </a:extLst>
                </p:cNvPr>
                <p:cNvSpPr/>
                <p:nvPr/>
              </p:nvSpPr>
              <p:spPr>
                <a:xfrm>
                  <a:off x="17123201" y="487247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373" name="Oval 372">
                  <a:extLst>
                    <a:ext uri="{FF2B5EF4-FFF2-40B4-BE49-F238E27FC236}">
                      <a16:creationId xmlns:a16="http://schemas.microsoft.com/office/drawing/2014/main" id="{315B89A7-3AEF-4B14-A07E-5794F61AC7E4}"/>
                    </a:ext>
                  </a:extLst>
                </p:cNvPr>
                <p:cNvSpPr/>
                <p:nvPr/>
              </p:nvSpPr>
              <p:spPr>
                <a:xfrm>
                  <a:off x="17227765" y="4683502"/>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374" name="Oval 373">
                  <a:extLst>
                    <a:ext uri="{FF2B5EF4-FFF2-40B4-BE49-F238E27FC236}">
                      <a16:creationId xmlns:a16="http://schemas.microsoft.com/office/drawing/2014/main" id="{68C8AC7C-31FE-4843-8D1C-BF4AF1790C0F}"/>
                    </a:ext>
                  </a:extLst>
                </p:cNvPr>
                <p:cNvSpPr/>
                <p:nvPr/>
              </p:nvSpPr>
              <p:spPr>
                <a:xfrm>
                  <a:off x="17323801" y="486756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375" name="Oval 374">
                  <a:extLst>
                    <a:ext uri="{FF2B5EF4-FFF2-40B4-BE49-F238E27FC236}">
                      <a16:creationId xmlns:a16="http://schemas.microsoft.com/office/drawing/2014/main" id="{89ABD245-BD7D-4F3B-BFA9-65CE119AA4A3}"/>
                    </a:ext>
                  </a:extLst>
                </p:cNvPr>
                <p:cNvSpPr/>
                <p:nvPr/>
              </p:nvSpPr>
              <p:spPr>
                <a:xfrm>
                  <a:off x="18360396" y="4108421"/>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376" name="Oval 375">
                  <a:extLst>
                    <a:ext uri="{FF2B5EF4-FFF2-40B4-BE49-F238E27FC236}">
                      <a16:creationId xmlns:a16="http://schemas.microsoft.com/office/drawing/2014/main" id="{1EBB085D-7066-45A6-AA0D-9EDCB3B36190}"/>
                    </a:ext>
                  </a:extLst>
                </p:cNvPr>
                <p:cNvSpPr/>
                <p:nvPr/>
              </p:nvSpPr>
              <p:spPr>
                <a:xfrm>
                  <a:off x="16515307" y="525567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377" name="Oval 376">
                  <a:extLst>
                    <a:ext uri="{FF2B5EF4-FFF2-40B4-BE49-F238E27FC236}">
                      <a16:creationId xmlns:a16="http://schemas.microsoft.com/office/drawing/2014/main" id="{AFEEC31C-C610-4420-B06A-8D0E498A18D8}"/>
                    </a:ext>
                  </a:extLst>
                </p:cNvPr>
                <p:cNvSpPr/>
                <p:nvPr/>
              </p:nvSpPr>
              <p:spPr>
                <a:xfrm>
                  <a:off x="16667707" y="540807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378" name="Oval 377">
                  <a:extLst>
                    <a:ext uri="{FF2B5EF4-FFF2-40B4-BE49-F238E27FC236}">
                      <a16:creationId xmlns:a16="http://schemas.microsoft.com/office/drawing/2014/main" id="{12F1E6C1-CD15-4272-B31D-D233A4730246}"/>
                    </a:ext>
                  </a:extLst>
                </p:cNvPr>
                <p:cNvSpPr/>
                <p:nvPr/>
              </p:nvSpPr>
              <p:spPr>
                <a:xfrm>
                  <a:off x="16428783" y="5450574"/>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379" name="Oval 378">
                  <a:extLst>
                    <a:ext uri="{FF2B5EF4-FFF2-40B4-BE49-F238E27FC236}">
                      <a16:creationId xmlns:a16="http://schemas.microsoft.com/office/drawing/2014/main" id="{03369315-B37B-4D49-B500-D8F8CC9809EE}"/>
                    </a:ext>
                  </a:extLst>
                </p:cNvPr>
                <p:cNvSpPr/>
                <p:nvPr/>
              </p:nvSpPr>
              <p:spPr>
                <a:xfrm>
                  <a:off x="16522347" y="384765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380" name="Oval 379">
                  <a:extLst>
                    <a:ext uri="{FF2B5EF4-FFF2-40B4-BE49-F238E27FC236}">
                      <a16:creationId xmlns:a16="http://schemas.microsoft.com/office/drawing/2014/main" id="{E252217F-8A81-42A6-B431-F453992256B5}"/>
                    </a:ext>
                  </a:extLst>
                </p:cNvPr>
                <p:cNvSpPr/>
                <p:nvPr/>
              </p:nvSpPr>
              <p:spPr>
                <a:xfrm>
                  <a:off x="14918859" y="550431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381" name="Oval 380">
                  <a:extLst>
                    <a:ext uri="{FF2B5EF4-FFF2-40B4-BE49-F238E27FC236}">
                      <a16:creationId xmlns:a16="http://schemas.microsoft.com/office/drawing/2014/main" id="{1F1FDC34-6B68-4BBC-8B21-E292254CF427}"/>
                    </a:ext>
                  </a:extLst>
                </p:cNvPr>
                <p:cNvSpPr/>
                <p:nvPr/>
              </p:nvSpPr>
              <p:spPr>
                <a:xfrm>
                  <a:off x="16402935" y="396983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382" name="Oval 381">
                  <a:extLst>
                    <a:ext uri="{FF2B5EF4-FFF2-40B4-BE49-F238E27FC236}">
                      <a16:creationId xmlns:a16="http://schemas.microsoft.com/office/drawing/2014/main" id="{C092C6D2-5556-4FA5-9B95-60EF3D623CF4}"/>
                    </a:ext>
                  </a:extLst>
                </p:cNvPr>
                <p:cNvSpPr/>
                <p:nvPr/>
              </p:nvSpPr>
              <p:spPr>
                <a:xfrm>
                  <a:off x="15115237" y="5742060"/>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383" name="Oval 382">
                  <a:extLst>
                    <a:ext uri="{FF2B5EF4-FFF2-40B4-BE49-F238E27FC236}">
                      <a16:creationId xmlns:a16="http://schemas.microsoft.com/office/drawing/2014/main" id="{27B9FF27-D653-49E2-BF71-62DDA5D46C0F}"/>
                    </a:ext>
                  </a:extLst>
                </p:cNvPr>
                <p:cNvSpPr/>
                <p:nvPr/>
              </p:nvSpPr>
              <p:spPr>
                <a:xfrm>
                  <a:off x="14899419" y="580911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384" name="Oval 383">
                  <a:extLst>
                    <a:ext uri="{FF2B5EF4-FFF2-40B4-BE49-F238E27FC236}">
                      <a16:creationId xmlns:a16="http://schemas.microsoft.com/office/drawing/2014/main" id="{F2600CF5-0C02-4020-8212-21E02A1567E7}"/>
                    </a:ext>
                  </a:extLst>
                </p:cNvPr>
                <p:cNvSpPr/>
                <p:nvPr/>
              </p:nvSpPr>
              <p:spPr>
                <a:xfrm>
                  <a:off x="15154117" y="5548562"/>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385" name="Oval 384">
                  <a:extLst>
                    <a:ext uri="{FF2B5EF4-FFF2-40B4-BE49-F238E27FC236}">
                      <a16:creationId xmlns:a16="http://schemas.microsoft.com/office/drawing/2014/main" id="{70AAC6D2-CA74-4A3F-90D5-7B2A4B0D6522}"/>
                    </a:ext>
                  </a:extLst>
                </p:cNvPr>
                <p:cNvSpPr/>
                <p:nvPr/>
              </p:nvSpPr>
              <p:spPr>
                <a:xfrm>
                  <a:off x="14771557" y="569938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386" name="Oval 385">
                  <a:extLst>
                    <a:ext uri="{FF2B5EF4-FFF2-40B4-BE49-F238E27FC236}">
                      <a16:creationId xmlns:a16="http://schemas.microsoft.com/office/drawing/2014/main" id="{D8477797-E095-47D4-A7FE-CF19A214EF7C}"/>
                    </a:ext>
                  </a:extLst>
                </p:cNvPr>
                <p:cNvSpPr/>
                <p:nvPr/>
              </p:nvSpPr>
              <p:spPr>
                <a:xfrm>
                  <a:off x="14444676" y="4741200"/>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387" name="Oval 386">
                  <a:extLst>
                    <a:ext uri="{FF2B5EF4-FFF2-40B4-BE49-F238E27FC236}">
                      <a16:creationId xmlns:a16="http://schemas.microsoft.com/office/drawing/2014/main" id="{432CC4CC-4E14-460F-ADA9-72BF590D4671}"/>
                    </a:ext>
                  </a:extLst>
                </p:cNvPr>
                <p:cNvSpPr/>
                <p:nvPr/>
              </p:nvSpPr>
              <p:spPr>
                <a:xfrm>
                  <a:off x="14297101" y="4848240"/>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388" name="Oval 387">
                  <a:extLst>
                    <a:ext uri="{FF2B5EF4-FFF2-40B4-BE49-F238E27FC236}">
                      <a16:creationId xmlns:a16="http://schemas.microsoft.com/office/drawing/2014/main" id="{28601527-0C71-48C0-A253-F3B68BD89F17}"/>
                    </a:ext>
                  </a:extLst>
                </p:cNvPr>
                <p:cNvSpPr/>
                <p:nvPr/>
              </p:nvSpPr>
              <p:spPr>
                <a:xfrm>
                  <a:off x="12818373" y="5170565"/>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389" name="Oval 388">
                  <a:extLst>
                    <a:ext uri="{FF2B5EF4-FFF2-40B4-BE49-F238E27FC236}">
                      <a16:creationId xmlns:a16="http://schemas.microsoft.com/office/drawing/2014/main" id="{A796C332-F77E-463C-B656-4CF599057967}"/>
                    </a:ext>
                  </a:extLst>
                </p:cNvPr>
                <p:cNvSpPr/>
                <p:nvPr/>
              </p:nvSpPr>
              <p:spPr>
                <a:xfrm>
                  <a:off x="16690534" y="5968734"/>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390" name="Oval 389">
                  <a:extLst>
                    <a:ext uri="{FF2B5EF4-FFF2-40B4-BE49-F238E27FC236}">
                      <a16:creationId xmlns:a16="http://schemas.microsoft.com/office/drawing/2014/main" id="{6D5F7836-1596-4739-81CE-1136EF606C2C}"/>
                    </a:ext>
                  </a:extLst>
                </p:cNvPr>
                <p:cNvSpPr/>
                <p:nvPr/>
              </p:nvSpPr>
              <p:spPr>
                <a:xfrm>
                  <a:off x="12575279" y="5376095"/>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391" name="Oval 390">
                  <a:extLst>
                    <a:ext uri="{FF2B5EF4-FFF2-40B4-BE49-F238E27FC236}">
                      <a16:creationId xmlns:a16="http://schemas.microsoft.com/office/drawing/2014/main" id="{E909B0E3-7D71-4C88-8719-DA10A5F2529C}"/>
                    </a:ext>
                  </a:extLst>
                </p:cNvPr>
                <p:cNvSpPr/>
                <p:nvPr/>
              </p:nvSpPr>
              <p:spPr>
                <a:xfrm>
                  <a:off x="12632531" y="571625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392" name="Oval 391">
                  <a:extLst>
                    <a:ext uri="{FF2B5EF4-FFF2-40B4-BE49-F238E27FC236}">
                      <a16:creationId xmlns:a16="http://schemas.microsoft.com/office/drawing/2014/main" id="{B38B7450-F17B-43EA-9B42-B39583E134C9}"/>
                    </a:ext>
                  </a:extLst>
                </p:cNvPr>
                <p:cNvSpPr/>
                <p:nvPr/>
              </p:nvSpPr>
              <p:spPr>
                <a:xfrm>
                  <a:off x="12382642" y="525510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393" name="Oval 392">
                  <a:extLst>
                    <a:ext uri="{FF2B5EF4-FFF2-40B4-BE49-F238E27FC236}">
                      <a16:creationId xmlns:a16="http://schemas.microsoft.com/office/drawing/2014/main" id="{48FCB3E0-2A91-4D93-AD38-14F3C1E4618A}"/>
                    </a:ext>
                  </a:extLst>
                </p:cNvPr>
                <p:cNvSpPr/>
                <p:nvPr/>
              </p:nvSpPr>
              <p:spPr>
                <a:xfrm>
                  <a:off x="12581148" y="515589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394" name="Oval 393">
                  <a:extLst>
                    <a:ext uri="{FF2B5EF4-FFF2-40B4-BE49-F238E27FC236}">
                      <a16:creationId xmlns:a16="http://schemas.microsoft.com/office/drawing/2014/main" id="{690FEB68-233F-485B-8CFB-054AB7C39039}"/>
                    </a:ext>
                  </a:extLst>
                </p:cNvPr>
                <p:cNvSpPr/>
                <p:nvPr/>
              </p:nvSpPr>
              <p:spPr>
                <a:xfrm>
                  <a:off x="16757441" y="647814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395" name="Oval 394">
                  <a:extLst>
                    <a:ext uri="{FF2B5EF4-FFF2-40B4-BE49-F238E27FC236}">
                      <a16:creationId xmlns:a16="http://schemas.microsoft.com/office/drawing/2014/main" id="{9B77B441-D841-45EB-8CC9-D7E387DE8126}"/>
                    </a:ext>
                  </a:extLst>
                </p:cNvPr>
                <p:cNvSpPr/>
                <p:nvPr/>
              </p:nvSpPr>
              <p:spPr>
                <a:xfrm>
                  <a:off x="16866845" y="662838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396" name="Oval 395">
                  <a:extLst>
                    <a:ext uri="{FF2B5EF4-FFF2-40B4-BE49-F238E27FC236}">
                      <a16:creationId xmlns:a16="http://schemas.microsoft.com/office/drawing/2014/main" id="{E7F3BF14-9547-4806-B199-76AC7E4E1374}"/>
                    </a:ext>
                  </a:extLst>
                </p:cNvPr>
                <p:cNvSpPr/>
                <p:nvPr/>
              </p:nvSpPr>
              <p:spPr>
                <a:xfrm>
                  <a:off x="16683965" y="6619640"/>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397" name="Oval 396">
                  <a:extLst>
                    <a:ext uri="{FF2B5EF4-FFF2-40B4-BE49-F238E27FC236}">
                      <a16:creationId xmlns:a16="http://schemas.microsoft.com/office/drawing/2014/main" id="{93F886DE-7295-4247-B5A8-9FC68B3051C8}"/>
                    </a:ext>
                  </a:extLst>
                </p:cNvPr>
                <p:cNvSpPr/>
                <p:nvPr/>
              </p:nvSpPr>
              <p:spPr>
                <a:xfrm>
                  <a:off x="16001919" y="3673545"/>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398" name="Oval 397">
                  <a:extLst>
                    <a:ext uri="{FF2B5EF4-FFF2-40B4-BE49-F238E27FC236}">
                      <a16:creationId xmlns:a16="http://schemas.microsoft.com/office/drawing/2014/main" id="{1CDEDA87-9EBC-404A-B7B5-D2AFF39D05F6}"/>
                    </a:ext>
                  </a:extLst>
                </p:cNvPr>
                <p:cNvSpPr/>
                <p:nvPr/>
              </p:nvSpPr>
              <p:spPr>
                <a:xfrm>
                  <a:off x="18203457" y="351747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399" name="Oval 398">
                  <a:extLst>
                    <a:ext uri="{FF2B5EF4-FFF2-40B4-BE49-F238E27FC236}">
                      <a16:creationId xmlns:a16="http://schemas.microsoft.com/office/drawing/2014/main" id="{903C9EC9-9CAF-4A12-8E40-37EFA8D4BDF9}"/>
                    </a:ext>
                  </a:extLst>
                </p:cNvPr>
                <p:cNvSpPr/>
                <p:nvPr/>
              </p:nvSpPr>
              <p:spPr>
                <a:xfrm>
                  <a:off x="18512796" y="4260821"/>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00" name="Oval 399">
                  <a:extLst>
                    <a:ext uri="{FF2B5EF4-FFF2-40B4-BE49-F238E27FC236}">
                      <a16:creationId xmlns:a16="http://schemas.microsoft.com/office/drawing/2014/main" id="{DEFFC2C4-A25D-4545-9399-808F8C83EFD4}"/>
                    </a:ext>
                  </a:extLst>
                </p:cNvPr>
                <p:cNvSpPr/>
                <p:nvPr/>
              </p:nvSpPr>
              <p:spPr>
                <a:xfrm>
                  <a:off x="17963468" y="437456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01" name="Oval 400">
                  <a:extLst>
                    <a:ext uri="{FF2B5EF4-FFF2-40B4-BE49-F238E27FC236}">
                      <a16:creationId xmlns:a16="http://schemas.microsoft.com/office/drawing/2014/main" id="{92421E12-DB59-431C-AA2E-EADF4DDBEBF9}"/>
                    </a:ext>
                  </a:extLst>
                </p:cNvPr>
                <p:cNvSpPr/>
                <p:nvPr/>
              </p:nvSpPr>
              <p:spPr>
                <a:xfrm>
                  <a:off x="18115868" y="452696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02" name="Oval 401">
                  <a:extLst>
                    <a:ext uri="{FF2B5EF4-FFF2-40B4-BE49-F238E27FC236}">
                      <a16:creationId xmlns:a16="http://schemas.microsoft.com/office/drawing/2014/main" id="{F1949375-93B1-4F2A-919C-A0B04577343C}"/>
                    </a:ext>
                  </a:extLst>
                </p:cNvPr>
                <p:cNvSpPr/>
                <p:nvPr/>
              </p:nvSpPr>
              <p:spPr>
                <a:xfrm>
                  <a:off x="18147036" y="4260821"/>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03" name="Oval 402">
                  <a:extLst>
                    <a:ext uri="{FF2B5EF4-FFF2-40B4-BE49-F238E27FC236}">
                      <a16:creationId xmlns:a16="http://schemas.microsoft.com/office/drawing/2014/main" id="{DD30459A-9718-4BD2-AFCE-4C09F483EF7D}"/>
                    </a:ext>
                  </a:extLst>
                </p:cNvPr>
                <p:cNvSpPr/>
                <p:nvPr/>
              </p:nvSpPr>
              <p:spPr>
                <a:xfrm>
                  <a:off x="17697397" y="4193185"/>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04" name="Oval 403">
                  <a:extLst>
                    <a:ext uri="{FF2B5EF4-FFF2-40B4-BE49-F238E27FC236}">
                      <a16:creationId xmlns:a16="http://schemas.microsoft.com/office/drawing/2014/main" id="{B45B28D8-08B0-419B-ACC9-58A344474094}"/>
                    </a:ext>
                  </a:extLst>
                </p:cNvPr>
                <p:cNvSpPr/>
                <p:nvPr/>
              </p:nvSpPr>
              <p:spPr>
                <a:xfrm>
                  <a:off x="17849797" y="4345585"/>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05" name="Oval 404">
                  <a:extLst>
                    <a:ext uri="{FF2B5EF4-FFF2-40B4-BE49-F238E27FC236}">
                      <a16:creationId xmlns:a16="http://schemas.microsoft.com/office/drawing/2014/main" id="{1EA05908-A3E6-4A78-9017-A51B53A58993}"/>
                    </a:ext>
                  </a:extLst>
                </p:cNvPr>
                <p:cNvSpPr/>
                <p:nvPr/>
              </p:nvSpPr>
              <p:spPr>
                <a:xfrm>
                  <a:off x="17517325" y="4388344"/>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06" name="Oval 405">
                  <a:extLst>
                    <a:ext uri="{FF2B5EF4-FFF2-40B4-BE49-F238E27FC236}">
                      <a16:creationId xmlns:a16="http://schemas.microsoft.com/office/drawing/2014/main" id="{D6F09943-33E0-407D-AE05-AA1D7A61EFCE}"/>
                    </a:ext>
                  </a:extLst>
                </p:cNvPr>
                <p:cNvSpPr/>
                <p:nvPr/>
              </p:nvSpPr>
              <p:spPr>
                <a:xfrm>
                  <a:off x="12382642" y="505326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07" name="Oval 406">
                  <a:extLst>
                    <a:ext uri="{FF2B5EF4-FFF2-40B4-BE49-F238E27FC236}">
                      <a16:creationId xmlns:a16="http://schemas.microsoft.com/office/drawing/2014/main" id="{471DA444-CDE2-4847-8E6A-BD3C0C785332}"/>
                    </a:ext>
                  </a:extLst>
                </p:cNvPr>
                <p:cNvSpPr/>
                <p:nvPr/>
              </p:nvSpPr>
              <p:spPr>
                <a:xfrm>
                  <a:off x="13455052" y="5559182"/>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08" name="Oval 407">
                  <a:extLst>
                    <a:ext uri="{FF2B5EF4-FFF2-40B4-BE49-F238E27FC236}">
                      <a16:creationId xmlns:a16="http://schemas.microsoft.com/office/drawing/2014/main" id="{45D5E99A-525A-4E82-9A13-393DA2A14AD7}"/>
                    </a:ext>
                  </a:extLst>
                </p:cNvPr>
                <p:cNvSpPr/>
                <p:nvPr/>
              </p:nvSpPr>
              <p:spPr>
                <a:xfrm>
                  <a:off x="17538781" y="465579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09" name="Oval 408">
                  <a:extLst>
                    <a:ext uri="{FF2B5EF4-FFF2-40B4-BE49-F238E27FC236}">
                      <a16:creationId xmlns:a16="http://schemas.microsoft.com/office/drawing/2014/main" id="{A42E8F52-4B75-4D13-AA91-891E21998931}"/>
                    </a:ext>
                  </a:extLst>
                </p:cNvPr>
                <p:cNvSpPr/>
                <p:nvPr/>
              </p:nvSpPr>
              <p:spPr>
                <a:xfrm>
                  <a:off x="12714735" y="4965035"/>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10" name="Oval 409">
                  <a:extLst>
                    <a:ext uri="{FF2B5EF4-FFF2-40B4-BE49-F238E27FC236}">
                      <a16:creationId xmlns:a16="http://schemas.microsoft.com/office/drawing/2014/main" id="{3728BC52-52BB-4E58-9095-DA4A057E1A5E}"/>
                    </a:ext>
                  </a:extLst>
                </p:cNvPr>
                <p:cNvSpPr/>
                <p:nvPr/>
              </p:nvSpPr>
              <p:spPr>
                <a:xfrm>
                  <a:off x="12413942" y="486291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11" name="Oval 410">
                  <a:extLst>
                    <a:ext uri="{FF2B5EF4-FFF2-40B4-BE49-F238E27FC236}">
                      <a16:creationId xmlns:a16="http://schemas.microsoft.com/office/drawing/2014/main" id="{7572BBD9-AF9C-451C-BF5A-6CCCB8FF4960}"/>
                    </a:ext>
                  </a:extLst>
                </p:cNvPr>
                <p:cNvSpPr/>
                <p:nvPr/>
              </p:nvSpPr>
              <p:spPr>
                <a:xfrm>
                  <a:off x="13220201" y="351237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12" name="Oval 411">
                  <a:extLst>
                    <a:ext uri="{FF2B5EF4-FFF2-40B4-BE49-F238E27FC236}">
                      <a16:creationId xmlns:a16="http://schemas.microsoft.com/office/drawing/2014/main" id="{B0F6C48F-23F4-48BD-91E9-6CEA95A6E582}"/>
                    </a:ext>
                  </a:extLst>
                </p:cNvPr>
                <p:cNvSpPr/>
                <p:nvPr/>
              </p:nvSpPr>
              <p:spPr>
                <a:xfrm>
                  <a:off x="13372601" y="366477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13" name="Oval 412">
                  <a:extLst>
                    <a:ext uri="{FF2B5EF4-FFF2-40B4-BE49-F238E27FC236}">
                      <a16:creationId xmlns:a16="http://schemas.microsoft.com/office/drawing/2014/main" id="{D39F3452-088E-447D-A5B9-603B0D19FEA3}"/>
                    </a:ext>
                  </a:extLst>
                </p:cNvPr>
                <p:cNvSpPr/>
                <p:nvPr/>
              </p:nvSpPr>
              <p:spPr>
                <a:xfrm>
                  <a:off x="13192681" y="3731834"/>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14" name="Oval 413">
                  <a:extLst>
                    <a:ext uri="{FF2B5EF4-FFF2-40B4-BE49-F238E27FC236}">
                      <a16:creationId xmlns:a16="http://schemas.microsoft.com/office/drawing/2014/main" id="{84151943-2B8D-4663-8234-A9368C2C2037}"/>
                    </a:ext>
                  </a:extLst>
                </p:cNvPr>
                <p:cNvSpPr/>
                <p:nvPr/>
              </p:nvSpPr>
              <p:spPr>
                <a:xfrm>
                  <a:off x="16842087" y="4035342"/>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15" name="Oval 414">
                  <a:extLst>
                    <a:ext uri="{FF2B5EF4-FFF2-40B4-BE49-F238E27FC236}">
                      <a16:creationId xmlns:a16="http://schemas.microsoft.com/office/drawing/2014/main" id="{DFB9647B-4BF3-46AE-B4A0-9079E8462E80}"/>
                    </a:ext>
                  </a:extLst>
                </p:cNvPr>
                <p:cNvSpPr/>
                <p:nvPr/>
              </p:nvSpPr>
              <p:spPr>
                <a:xfrm>
                  <a:off x="16102851" y="4440759"/>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16" name="Oval 415">
                  <a:extLst>
                    <a:ext uri="{FF2B5EF4-FFF2-40B4-BE49-F238E27FC236}">
                      <a16:creationId xmlns:a16="http://schemas.microsoft.com/office/drawing/2014/main" id="{C9A48223-D1DD-43B1-8B1D-8A4D74620068}"/>
                    </a:ext>
                  </a:extLst>
                </p:cNvPr>
                <p:cNvSpPr/>
                <p:nvPr/>
              </p:nvSpPr>
              <p:spPr>
                <a:xfrm>
                  <a:off x="17700205" y="371445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17" name="Oval 416">
                  <a:extLst>
                    <a:ext uri="{FF2B5EF4-FFF2-40B4-BE49-F238E27FC236}">
                      <a16:creationId xmlns:a16="http://schemas.microsoft.com/office/drawing/2014/main" id="{49503E7C-38E7-4FF2-B701-DE6AD329DD36}"/>
                    </a:ext>
                  </a:extLst>
                </p:cNvPr>
                <p:cNvSpPr/>
                <p:nvPr/>
              </p:nvSpPr>
              <p:spPr>
                <a:xfrm>
                  <a:off x="21239445" y="13459105"/>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18" name="Oval 417">
                  <a:extLst>
                    <a:ext uri="{FF2B5EF4-FFF2-40B4-BE49-F238E27FC236}">
                      <a16:creationId xmlns:a16="http://schemas.microsoft.com/office/drawing/2014/main" id="{9C84ABE8-8A2C-4691-80D3-BF1191D06079}"/>
                    </a:ext>
                  </a:extLst>
                </p:cNvPr>
                <p:cNvSpPr/>
                <p:nvPr/>
              </p:nvSpPr>
              <p:spPr>
                <a:xfrm>
                  <a:off x="20587195" y="13691341"/>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22" name="Oval 421">
                  <a:extLst>
                    <a:ext uri="{FF2B5EF4-FFF2-40B4-BE49-F238E27FC236}">
                      <a16:creationId xmlns:a16="http://schemas.microsoft.com/office/drawing/2014/main" id="{1C124B1E-4A69-44E1-9F53-57FF89B051D7}"/>
                    </a:ext>
                  </a:extLst>
                </p:cNvPr>
                <p:cNvSpPr/>
                <p:nvPr/>
              </p:nvSpPr>
              <p:spPr>
                <a:xfrm>
                  <a:off x="21351533" y="1325793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23" name="Oval 422">
                  <a:extLst>
                    <a:ext uri="{FF2B5EF4-FFF2-40B4-BE49-F238E27FC236}">
                      <a16:creationId xmlns:a16="http://schemas.microsoft.com/office/drawing/2014/main" id="{BA770BAF-25A2-454A-ABCE-E45D02888BB2}"/>
                    </a:ext>
                  </a:extLst>
                </p:cNvPr>
                <p:cNvSpPr/>
                <p:nvPr/>
              </p:nvSpPr>
              <p:spPr>
                <a:xfrm>
                  <a:off x="20747085" y="1372791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24" name="Oval 423">
                  <a:extLst>
                    <a:ext uri="{FF2B5EF4-FFF2-40B4-BE49-F238E27FC236}">
                      <a16:creationId xmlns:a16="http://schemas.microsoft.com/office/drawing/2014/main" id="{1E8E90AE-3965-4FF8-826B-3ACC6BEE683B}"/>
                    </a:ext>
                  </a:extLst>
                </p:cNvPr>
                <p:cNvSpPr/>
                <p:nvPr/>
              </p:nvSpPr>
              <p:spPr>
                <a:xfrm>
                  <a:off x="27267629" y="306027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25" name="Oval 424">
                  <a:extLst>
                    <a:ext uri="{FF2B5EF4-FFF2-40B4-BE49-F238E27FC236}">
                      <a16:creationId xmlns:a16="http://schemas.microsoft.com/office/drawing/2014/main" id="{8A36B1A6-7197-4DEC-841F-F55B3B6E9DE4}"/>
                    </a:ext>
                  </a:extLst>
                </p:cNvPr>
                <p:cNvSpPr/>
                <p:nvPr/>
              </p:nvSpPr>
              <p:spPr>
                <a:xfrm>
                  <a:off x="27405515" y="292238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26" name="Oval 425">
                  <a:extLst>
                    <a:ext uri="{FF2B5EF4-FFF2-40B4-BE49-F238E27FC236}">
                      <a16:creationId xmlns:a16="http://schemas.microsoft.com/office/drawing/2014/main" id="{BA21256A-7F10-478F-B4B2-509AF53C90F2}"/>
                    </a:ext>
                  </a:extLst>
                </p:cNvPr>
                <p:cNvSpPr/>
                <p:nvPr/>
              </p:nvSpPr>
              <p:spPr>
                <a:xfrm>
                  <a:off x="28196544" y="306027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27" name="Oval 426">
                  <a:extLst>
                    <a:ext uri="{FF2B5EF4-FFF2-40B4-BE49-F238E27FC236}">
                      <a16:creationId xmlns:a16="http://schemas.microsoft.com/office/drawing/2014/main" id="{69507073-A68F-4421-84EA-D4BEC1CC89F2}"/>
                    </a:ext>
                  </a:extLst>
                </p:cNvPr>
                <p:cNvSpPr/>
                <p:nvPr/>
              </p:nvSpPr>
              <p:spPr>
                <a:xfrm>
                  <a:off x="28865221" y="14974339"/>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28" name="Oval 427">
                  <a:extLst>
                    <a:ext uri="{FF2B5EF4-FFF2-40B4-BE49-F238E27FC236}">
                      <a16:creationId xmlns:a16="http://schemas.microsoft.com/office/drawing/2014/main" id="{7E7BF86F-179E-4A1F-9F5E-F06581373CEE}"/>
                    </a:ext>
                  </a:extLst>
                </p:cNvPr>
                <p:cNvSpPr/>
                <p:nvPr/>
              </p:nvSpPr>
              <p:spPr>
                <a:xfrm>
                  <a:off x="28196544" y="225945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29" name="Oval 428">
                  <a:extLst>
                    <a:ext uri="{FF2B5EF4-FFF2-40B4-BE49-F238E27FC236}">
                      <a16:creationId xmlns:a16="http://schemas.microsoft.com/office/drawing/2014/main" id="{0C63B75C-036E-48EA-80B1-E38B6BE4FFB2}"/>
                    </a:ext>
                  </a:extLst>
                </p:cNvPr>
                <p:cNvSpPr/>
                <p:nvPr/>
              </p:nvSpPr>
              <p:spPr>
                <a:xfrm>
                  <a:off x="33327344" y="680318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30" name="Oval 429">
                  <a:extLst>
                    <a:ext uri="{FF2B5EF4-FFF2-40B4-BE49-F238E27FC236}">
                      <a16:creationId xmlns:a16="http://schemas.microsoft.com/office/drawing/2014/main" id="{E2D178D6-4CC2-4CE6-9C8D-82E2524465A8}"/>
                    </a:ext>
                  </a:extLst>
                </p:cNvPr>
                <p:cNvSpPr/>
                <p:nvPr/>
              </p:nvSpPr>
              <p:spPr>
                <a:xfrm>
                  <a:off x="26012144" y="274821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31" name="Oval 430">
                  <a:extLst>
                    <a:ext uri="{FF2B5EF4-FFF2-40B4-BE49-F238E27FC236}">
                      <a16:creationId xmlns:a16="http://schemas.microsoft.com/office/drawing/2014/main" id="{843FC2E9-E132-427A-BB14-B863B4E1ABB0}"/>
                    </a:ext>
                  </a:extLst>
                </p:cNvPr>
                <p:cNvSpPr/>
                <p:nvPr/>
              </p:nvSpPr>
              <p:spPr>
                <a:xfrm>
                  <a:off x="27903989" y="328667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32" name="Oval 431">
                  <a:extLst>
                    <a:ext uri="{FF2B5EF4-FFF2-40B4-BE49-F238E27FC236}">
                      <a16:creationId xmlns:a16="http://schemas.microsoft.com/office/drawing/2014/main" id="{8D9C7473-6042-47FE-8EB4-6B5A6102BC9C}"/>
                    </a:ext>
                  </a:extLst>
                </p:cNvPr>
                <p:cNvSpPr/>
                <p:nvPr/>
              </p:nvSpPr>
              <p:spPr>
                <a:xfrm>
                  <a:off x="27803593" y="3274760"/>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33" name="Oval 432">
                  <a:extLst>
                    <a:ext uri="{FF2B5EF4-FFF2-40B4-BE49-F238E27FC236}">
                      <a16:creationId xmlns:a16="http://schemas.microsoft.com/office/drawing/2014/main" id="{1FC5BBD2-98E2-436E-B1CE-D0A86EAD065C}"/>
                    </a:ext>
                  </a:extLst>
                </p:cNvPr>
                <p:cNvSpPr/>
                <p:nvPr/>
              </p:nvSpPr>
              <p:spPr>
                <a:xfrm>
                  <a:off x="27834378" y="3451060"/>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34" name="Oval 433">
                  <a:extLst>
                    <a:ext uri="{FF2B5EF4-FFF2-40B4-BE49-F238E27FC236}">
                      <a16:creationId xmlns:a16="http://schemas.microsoft.com/office/drawing/2014/main" id="{8AE3223C-755B-43D5-8053-9E755F7CFA03}"/>
                    </a:ext>
                  </a:extLst>
                </p:cNvPr>
                <p:cNvSpPr/>
                <p:nvPr/>
              </p:nvSpPr>
              <p:spPr>
                <a:xfrm>
                  <a:off x="28208789" y="359147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35" name="Oval 434">
                  <a:extLst>
                    <a:ext uri="{FF2B5EF4-FFF2-40B4-BE49-F238E27FC236}">
                      <a16:creationId xmlns:a16="http://schemas.microsoft.com/office/drawing/2014/main" id="{21E0C319-5114-4016-8F67-01E18F6A0AC5}"/>
                    </a:ext>
                  </a:extLst>
                </p:cNvPr>
                <p:cNvSpPr/>
                <p:nvPr/>
              </p:nvSpPr>
              <p:spPr>
                <a:xfrm>
                  <a:off x="27614429" y="3275460"/>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36" name="Oval 435">
                  <a:extLst>
                    <a:ext uri="{FF2B5EF4-FFF2-40B4-BE49-F238E27FC236}">
                      <a16:creationId xmlns:a16="http://schemas.microsoft.com/office/drawing/2014/main" id="{061EDCF8-C4F5-4E05-945C-EE9060C15222}"/>
                    </a:ext>
                  </a:extLst>
                </p:cNvPr>
                <p:cNvSpPr/>
                <p:nvPr/>
              </p:nvSpPr>
              <p:spPr>
                <a:xfrm>
                  <a:off x="28141462" y="339530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37" name="Oval 436">
                  <a:extLst>
                    <a:ext uri="{FF2B5EF4-FFF2-40B4-BE49-F238E27FC236}">
                      <a16:creationId xmlns:a16="http://schemas.microsoft.com/office/drawing/2014/main" id="{C017FF01-819A-4251-A401-7758595F7B06}"/>
                    </a:ext>
                  </a:extLst>
                </p:cNvPr>
                <p:cNvSpPr/>
                <p:nvPr/>
              </p:nvSpPr>
              <p:spPr>
                <a:xfrm>
                  <a:off x="27760421" y="335727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38" name="Oval 437">
                  <a:extLst>
                    <a:ext uri="{FF2B5EF4-FFF2-40B4-BE49-F238E27FC236}">
                      <a16:creationId xmlns:a16="http://schemas.microsoft.com/office/drawing/2014/main" id="{894966B6-77C5-4439-AF98-36B9E920468D}"/>
                    </a:ext>
                  </a:extLst>
                </p:cNvPr>
                <p:cNvSpPr/>
                <p:nvPr/>
              </p:nvSpPr>
              <p:spPr>
                <a:xfrm>
                  <a:off x="27722290" y="356978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39" name="Oval 438">
                  <a:extLst>
                    <a:ext uri="{FF2B5EF4-FFF2-40B4-BE49-F238E27FC236}">
                      <a16:creationId xmlns:a16="http://schemas.microsoft.com/office/drawing/2014/main" id="{D6BAA003-AB0E-46CB-A762-AF7C4B5DA857}"/>
                    </a:ext>
                  </a:extLst>
                </p:cNvPr>
                <p:cNvSpPr/>
                <p:nvPr/>
              </p:nvSpPr>
              <p:spPr>
                <a:xfrm>
                  <a:off x="33537801" y="6839469"/>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40" name="Oval 439">
                  <a:extLst>
                    <a:ext uri="{FF2B5EF4-FFF2-40B4-BE49-F238E27FC236}">
                      <a16:creationId xmlns:a16="http://schemas.microsoft.com/office/drawing/2014/main" id="{3A8C3669-3EE0-438A-8C9F-6F07D829591F}"/>
                    </a:ext>
                  </a:extLst>
                </p:cNvPr>
                <p:cNvSpPr/>
                <p:nvPr/>
              </p:nvSpPr>
              <p:spPr>
                <a:xfrm>
                  <a:off x="29190773" y="172968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41" name="Oval 440">
                  <a:extLst>
                    <a:ext uri="{FF2B5EF4-FFF2-40B4-BE49-F238E27FC236}">
                      <a16:creationId xmlns:a16="http://schemas.microsoft.com/office/drawing/2014/main" id="{5A615CC3-30CB-4119-BBA2-134EDEA74638}"/>
                    </a:ext>
                  </a:extLst>
                </p:cNvPr>
                <p:cNvSpPr/>
                <p:nvPr/>
              </p:nvSpPr>
              <p:spPr>
                <a:xfrm>
                  <a:off x="29990078" y="1424136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42" name="Oval 441">
                  <a:extLst>
                    <a:ext uri="{FF2B5EF4-FFF2-40B4-BE49-F238E27FC236}">
                      <a16:creationId xmlns:a16="http://schemas.microsoft.com/office/drawing/2014/main" id="{824F0B76-ED8C-45DC-A945-0997104EB461}"/>
                    </a:ext>
                  </a:extLst>
                </p:cNvPr>
                <p:cNvSpPr/>
                <p:nvPr/>
              </p:nvSpPr>
              <p:spPr>
                <a:xfrm>
                  <a:off x="26736519" y="273950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43" name="Oval 442">
                  <a:extLst>
                    <a:ext uri="{FF2B5EF4-FFF2-40B4-BE49-F238E27FC236}">
                      <a16:creationId xmlns:a16="http://schemas.microsoft.com/office/drawing/2014/main" id="{EFEAAA0F-68B5-49C0-AA7E-3863AD46CDF4}"/>
                    </a:ext>
                  </a:extLst>
                </p:cNvPr>
                <p:cNvSpPr/>
                <p:nvPr/>
              </p:nvSpPr>
              <p:spPr>
                <a:xfrm>
                  <a:off x="26774837" y="292091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44" name="Oval 443">
                  <a:extLst>
                    <a:ext uri="{FF2B5EF4-FFF2-40B4-BE49-F238E27FC236}">
                      <a16:creationId xmlns:a16="http://schemas.microsoft.com/office/drawing/2014/main" id="{FEE19489-1F5C-4ECE-93ED-BDE4421BA946}"/>
                    </a:ext>
                  </a:extLst>
                </p:cNvPr>
                <p:cNvSpPr/>
                <p:nvPr/>
              </p:nvSpPr>
              <p:spPr>
                <a:xfrm>
                  <a:off x="26927237" y="307331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45" name="Oval 444">
                  <a:extLst>
                    <a:ext uri="{FF2B5EF4-FFF2-40B4-BE49-F238E27FC236}">
                      <a16:creationId xmlns:a16="http://schemas.microsoft.com/office/drawing/2014/main" id="{A4B1F4EF-5B9F-433D-AB6E-205D82BC61C2}"/>
                    </a:ext>
                  </a:extLst>
                </p:cNvPr>
                <p:cNvSpPr/>
                <p:nvPr/>
              </p:nvSpPr>
              <p:spPr>
                <a:xfrm>
                  <a:off x="26549487" y="2958964"/>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46" name="Oval 445">
                  <a:extLst>
                    <a:ext uri="{FF2B5EF4-FFF2-40B4-BE49-F238E27FC236}">
                      <a16:creationId xmlns:a16="http://schemas.microsoft.com/office/drawing/2014/main" id="{6F7F3023-C880-4DD0-9AA6-DEAFE0528CD2}"/>
                    </a:ext>
                  </a:extLst>
                </p:cNvPr>
                <p:cNvSpPr/>
                <p:nvPr/>
              </p:nvSpPr>
              <p:spPr>
                <a:xfrm>
                  <a:off x="26556776" y="2830212"/>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47" name="Oval 446">
                  <a:extLst>
                    <a:ext uri="{FF2B5EF4-FFF2-40B4-BE49-F238E27FC236}">
                      <a16:creationId xmlns:a16="http://schemas.microsoft.com/office/drawing/2014/main" id="{3F986FDA-F94C-4028-8B07-838F15509025}"/>
                    </a:ext>
                  </a:extLst>
                </p:cNvPr>
                <p:cNvSpPr/>
                <p:nvPr/>
              </p:nvSpPr>
              <p:spPr>
                <a:xfrm>
                  <a:off x="26564065" y="2647332"/>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48" name="Oval 447">
                  <a:extLst>
                    <a:ext uri="{FF2B5EF4-FFF2-40B4-BE49-F238E27FC236}">
                      <a16:creationId xmlns:a16="http://schemas.microsoft.com/office/drawing/2014/main" id="{004AB21B-4895-4516-9F74-AB4852259B89}"/>
                    </a:ext>
                  </a:extLst>
                </p:cNvPr>
                <p:cNvSpPr/>
                <p:nvPr/>
              </p:nvSpPr>
              <p:spPr>
                <a:xfrm>
                  <a:off x="26396127" y="289872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49" name="Oval 448">
                  <a:extLst>
                    <a:ext uri="{FF2B5EF4-FFF2-40B4-BE49-F238E27FC236}">
                      <a16:creationId xmlns:a16="http://schemas.microsoft.com/office/drawing/2014/main" id="{76A402E4-0B97-402D-BE61-8E0DB38F4151}"/>
                    </a:ext>
                  </a:extLst>
                </p:cNvPr>
                <p:cNvSpPr/>
                <p:nvPr/>
              </p:nvSpPr>
              <p:spPr>
                <a:xfrm>
                  <a:off x="26461376" y="2758532"/>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50" name="Oval 449">
                  <a:extLst>
                    <a:ext uri="{FF2B5EF4-FFF2-40B4-BE49-F238E27FC236}">
                      <a16:creationId xmlns:a16="http://schemas.microsoft.com/office/drawing/2014/main" id="{2B8601F8-94EC-46CA-97F0-F23E27AB7A3A}"/>
                    </a:ext>
                  </a:extLst>
                </p:cNvPr>
                <p:cNvSpPr/>
                <p:nvPr/>
              </p:nvSpPr>
              <p:spPr>
                <a:xfrm>
                  <a:off x="26613776" y="2910932"/>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51" name="Oval 450">
                  <a:extLst>
                    <a:ext uri="{FF2B5EF4-FFF2-40B4-BE49-F238E27FC236}">
                      <a16:creationId xmlns:a16="http://schemas.microsoft.com/office/drawing/2014/main" id="{D5C4B464-D939-4FCD-A01B-827DBC701F5D}"/>
                    </a:ext>
                  </a:extLst>
                </p:cNvPr>
                <p:cNvSpPr/>
                <p:nvPr/>
              </p:nvSpPr>
              <p:spPr>
                <a:xfrm>
                  <a:off x="26004036" y="4623639"/>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52" name="Oval 451">
                  <a:extLst>
                    <a:ext uri="{FF2B5EF4-FFF2-40B4-BE49-F238E27FC236}">
                      <a16:creationId xmlns:a16="http://schemas.microsoft.com/office/drawing/2014/main" id="{58B4B710-3398-46EB-A8CE-249A671DA5C9}"/>
                    </a:ext>
                  </a:extLst>
                </p:cNvPr>
                <p:cNvSpPr/>
                <p:nvPr/>
              </p:nvSpPr>
              <p:spPr>
                <a:xfrm>
                  <a:off x="26199608" y="4591265"/>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53" name="Oval 452">
                  <a:extLst>
                    <a:ext uri="{FF2B5EF4-FFF2-40B4-BE49-F238E27FC236}">
                      <a16:creationId xmlns:a16="http://schemas.microsoft.com/office/drawing/2014/main" id="{0D6AEF3E-0D4E-4C34-B563-42355E3556D9}"/>
                    </a:ext>
                  </a:extLst>
                </p:cNvPr>
                <p:cNvSpPr/>
                <p:nvPr/>
              </p:nvSpPr>
              <p:spPr>
                <a:xfrm>
                  <a:off x="26417440" y="258330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54" name="Oval 453">
                  <a:extLst>
                    <a:ext uri="{FF2B5EF4-FFF2-40B4-BE49-F238E27FC236}">
                      <a16:creationId xmlns:a16="http://schemas.microsoft.com/office/drawing/2014/main" id="{89091FAD-9B17-4ECB-A26C-7729FF179850}"/>
                    </a:ext>
                  </a:extLst>
                </p:cNvPr>
                <p:cNvSpPr/>
                <p:nvPr/>
              </p:nvSpPr>
              <p:spPr>
                <a:xfrm>
                  <a:off x="27455212" y="3983934"/>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55" name="Oval 454">
                  <a:extLst>
                    <a:ext uri="{FF2B5EF4-FFF2-40B4-BE49-F238E27FC236}">
                      <a16:creationId xmlns:a16="http://schemas.microsoft.com/office/drawing/2014/main" id="{9D6F2E7B-D72E-491E-8D5D-618679FA20DB}"/>
                    </a:ext>
                  </a:extLst>
                </p:cNvPr>
                <p:cNvSpPr/>
                <p:nvPr/>
              </p:nvSpPr>
              <p:spPr>
                <a:xfrm>
                  <a:off x="27884367" y="394746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56" name="Oval 455">
                  <a:extLst>
                    <a:ext uri="{FF2B5EF4-FFF2-40B4-BE49-F238E27FC236}">
                      <a16:creationId xmlns:a16="http://schemas.microsoft.com/office/drawing/2014/main" id="{BC9556BD-929B-480F-8BC2-7FE43C8B6FF7}"/>
                    </a:ext>
                  </a:extLst>
                </p:cNvPr>
                <p:cNvSpPr/>
                <p:nvPr/>
              </p:nvSpPr>
              <p:spPr>
                <a:xfrm>
                  <a:off x="28185001" y="3808739"/>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57" name="Oval 456">
                  <a:extLst>
                    <a:ext uri="{FF2B5EF4-FFF2-40B4-BE49-F238E27FC236}">
                      <a16:creationId xmlns:a16="http://schemas.microsoft.com/office/drawing/2014/main" id="{77A2D9C3-7A80-4BC6-8230-61B67019457C}"/>
                    </a:ext>
                  </a:extLst>
                </p:cNvPr>
                <p:cNvSpPr/>
                <p:nvPr/>
              </p:nvSpPr>
              <p:spPr>
                <a:xfrm>
                  <a:off x="27706304" y="180732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58" name="Oval 457">
                  <a:extLst>
                    <a:ext uri="{FF2B5EF4-FFF2-40B4-BE49-F238E27FC236}">
                      <a16:creationId xmlns:a16="http://schemas.microsoft.com/office/drawing/2014/main" id="{566D9836-BC58-4C43-9505-8E9938797DC8}"/>
                    </a:ext>
                  </a:extLst>
                </p:cNvPr>
                <p:cNvSpPr/>
                <p:nvPr/>
              </p:nvSpPr>
              <p:spPr>
                <a:xfrm>
                  <a:off x="28338435" y="4803029"/>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59" name="Oval 458">
                  <a:extLst>
                    <a:ext uri="{FF2B5EF4-FFF2-40B4-BE49-F238E27FC236}">
                      <a16:creationId xmlns:a16="http://schemas.microsoft.com/office/drawing/2014/main" id="{5429DDF8-F94D-4E81-B456-D6032D6B3F91}"/>
                    </a:ext>
                  </a:extLst>
                </p:cNvPr>
                <p:cNvSpPr/>
                <p:nvPr/>
              </p:nvSpPr>
              <p:spPr>
                <a:xfrm>
                  <a:off x="26879749" y="356205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60" name="Oval 459">
                  <a:extLst>
                    <a:ext uri="{FF2B5EF4-FFF2-40B4-BE49-F238E27FC236}">
                      <a16:creationId xmlns:a16="http://schemas.microsoft.com/office/drawing/2014/main" id="{722703C8-C102-4C54-921D-399F5B01FECD}"/>
                    </a:ext>
                  </a:extLst>
                </p:cNvPr>
                <p:cNvSpPr/>
                <p:nvPr/>
              </p:nvSpPr>
              <p:spPr>
                <a:xfrm>
                  <a:off x="27032149" y="371445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61" name="Oval 460">
                  <a:extLst>
                    <a:ext uri="{FF2B5EF4-FFF2-40B4-BE49-F238E27FC236}">
                      <a16:creationId xmlns:a16="http://schemas.microsoft.com/office/drawing/2014/main" id="{87886FB1-2222-4198-AF85-970A59823CF0}"/>
                    </a:ext>
                  </a:extLst>
                </p:cNvPr>
                <p:cNvSpPr/>
                <p:nvPr/>
              </p:nvSpPr>
              <p:spPr>
                <a:xfrm>
                  <a:off x="27032149" y="371445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62" name="Oval 461">
                  <a:extLst>
                    <a:ext uri="{FF2B5EF4-FFF2-40B4-BE49-F238E27FC236}">
                      <a16:creationId xmlns:a16="http://schemas.microsoft.com/office/drawing/2014/main" id="{69A9A11F-5C96-4307-BEE2-51682A6FEBED}"/>
                    </a:ext>
                  </a:extLst>
                </p:cNvPr>
                <p:cNvSpPr/>
                <p:nvPr/>
              </p:nvSpPr>
              <p:spPr>
                <a:xfrm>
                  <a:off x="26814898" y="3730670"/>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63" name="Oval 462">
                  <a:extLst>
                    <a:ext uri="{FF2B5EF4-FFF2-40B4-BE49-F238E27FC236}">
                      <a16:creationId xmlns:a16="http://schemas.microsoft.com/office/drawing/2014/main" id="{A2F91738-2977-4587-8504-E52FEE9B2311}"/>
                    </a:ext>
                  </a:extLst>
                </p:cNvPr>
                <p:cNvSpPr/>
                <p:nvPr/>
              </p:nvSpPr>
              <p:spPr>
                <a:xfrm>
                  <a:off x="27084292" y="351237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64" name="Oval 463">
                  <a:extLst>
                    <a:ext uri="{FF2B5EF4-FFF2-40B4-BE49-F238E27FC236}">
                      <a16:creationId xmlns:a16="http://schemas.microsoft.com/office/drawing/2014/main" id="{3707EFD7-BE2C-4276-863F-F4C7CCFA5AF8}"/>
                    </a:ext>
                  </a:extLst>
                </p:cNvPr>
                <p:cNvSpPr/>
                <p:nvPr/>
              </p:nvSpPr>
              <p:spPr>
                <a:xfrm>
                  <a:off x="28648459" y="3363734"/>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65" name="Oval 464">
                  <a:extLst>
                    <a:ext uri="{FF2B5EF4-FFF2-40B4-BE49-F238E27FC236}">
                      <a16:creationId xmlns:a16="http://schemas.microsoft.com/office/drawing/2014/main" id="{9D3127A2-F1E2-469D-8E9E-1F1AE449FE0F}"/>
                    </a:ext>
                  </a:extLst>
                </p:cNvPr>
                <p:cNvSpPr/>
                <p:nvPr/>
              </p:nvSpPr>
              <p:spPr>
                <a:xfrm>
                  <a:off x="28348944" y="241185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66" name="Oval 465">
                  <a:extLst>
                    <a:ext uri="{FF2B5EF4-FFF2-40B4-BE49-F238E27FC236}">
                      <a16:creationId xmlns:a16="http://schemas.microsoft.com/office/drawing/2014/main" id="{CE64D06E-9614-4D27-A42C-C37B9C7572FA}"/>
                    </a:ext>
                  </a:extLst>
                </p:cNvPr>
                <p:cNvSpPr/>
                <p:nvPr/>
              </p:nvSpPr>
              <p:spPr>
                <a:xfrm>
                  <a:off x="28562384" y="1843954"/>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67" name="Oval 466">
                  <a:extLst>
                    <a:ext uri="{FF2B5EF4-FFF2-40B4-BE49-F238E27FC236}">
                      <a16:creationId xmlns:a16="http://schemas.microsoft.com/office/drawing/2014/main" id="{5AAFB9B7-D268-4A09-929E-76B44954F26B}"/>
                    </a:ext>
                  </a:extLst>
                </p:cNvPr>
                <p:cNvSpPr/>
                <p:nvPr/>
              </p:nvSpPr>
              <p:spPr>
                <a:xfrm>
                  <a:off x="28353311" y="1830911"/>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68" name="Oval 467">
                  <a:extLst>
                    <a:ext uri="{FF2B5EF4-FFF2-40B4-BE49-F238E27FC236}">
                      <a16:creationId xmlns:a16="http://schemas.microsoft.com/office/drawing/2014/main" id="{20F37AE9-C6E2-4F5F-8011-5EC2C1EABE68}"/>
                    </a:ext>
                  </a:extLst>
                </p:cNvPr>
                <p:cNvSpPr/>
                <p:nvPr/>
              </p:nvSpPr>
              <p:spPr>
                <a:xfrm>
                  <a:off x="28457848" y="193462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69" name="Oval 468">
                  <a:extLst>
                    <a:ext uri="{FF2B5EF4-FFF2-40B4-BE49-F238E27FC236}">
                      <a16:creationId xmlns:a16="http://schemas.microsoft.com/office/drawing/2014/main" id="{1F9C53FE-CF80-4A25-9891-0744BC33387B}"/>
                    </a:ext>
                  </a:extLst>
                </p:cNvPr>
                <p:cNvSpPr/>
                <p:nvPr/>
              </p:nvSpPr>
              <p:spPr>
                <a:xfrm>
                  <a:off x="28648799" y="365243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70" name="Oval 469">
                  <a:extLst>
                    <a:ext uri="{FF2B5EF4-FFF2-40B4-BE49-F238E27FC236}">
                      <a16:creationId xmlns:a16="http://schemas.microsoft.com/office/drawing/2014/main" id="{8FF3D269-A933-4142-BB70-EC6B8C940D68}"/>
                    </a:ext>
                  </a:extLst>
                </p:cNvPr>
                <p:cNvSpPr/>
                <p:nvPr/>
              </p:nvSpPr>
              <p:spPr>
                <a:xfrm>
                  <a:off x="28850316" y="292091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71" name="Oval 470">
                  <a:extLst>
                    <a:ext uri="{FF2B5EF4-FFF2-40B4-BE49-F238E27FC236}">
                      <a16:creationId xmlns:a16="http://schemas.microsoft.com/office/drawing/2014/main" id="{92534FED-9B37-4AED-BBA3-AB3206E99146}"/>
                    </a:ext>
                  </a:extLst>
                </p:cNvPr>
                <p:cNvSpPr/>
                <p:nvPr/>
              </p:nvSpPr>
              <p:spPr>
                <a:xfrm>
                  <a:off x="27957620" y="2888485"/>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72" name="Oval 471">
                  <a:extLst>
                    <a:ext uri="{FF2B5EF4-FFF2-40B4-BE49-F238E27FC236}">
                      <a16:creationId xmlns:a16="http://schemas.microsoft.com/office/drawing/2014/main" id="{A54677BB-A2F0-437A-B1CE-B33EFCC3CC91}"/>
                    </a:ext>
                  </a:extLst>
                </p:cNvPr>
                <p:cNvSpPr/>
                <p:nvPr/>
              </p:nvSpPr>
              <p:spPr>
                <a:xfrm>
                  <a:off x="36302773" y="846047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73" name="Oval 472">
                  <a:extLst>
                    <a:ext uri="{FF2B5EF4-FFF2-40B4-BE49-F238E27FC236}">
                      <a16:creationId xmlns:a16="http://schemas.microsoft.com/office/drawing/2014/main" id="{9B44A71A-19DD-4D18-8644-6D5C0A157F7F}"/>
                    </a:ext>
                  </a:extLst>
                </p:cNvPr>
                <p:cNvSpPr/>
                <p:nvPr/>
              </p:nvSpPr>
              <p:spPr>
                <a:xfrm>
                  <a:off x="36525098" y="825505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74" name="Oval 473">
                  <a:extLst>
                    <a:ext uri="{FF2B5EF4-FFF2-40B4-BE49-F238E27FC236}">
                      <a16:creationId xmlns:a16="http://schemas.microsoft.com/office/drawing/2014/main" id="{32B4B829-588D-4855-AF88-6C01A64CF165}"/>
                    </a:ext>
                  </a:extLst>
                </p:cNvPr>
                <p:cNvSpPr/>
                <p:nvPr/>
              </p:nvSpPr>
              <p:spPr>
                <a:xfrm>
                  <a:off x="36575742" y="807217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75" name="Oval 474">
                  <a:extLst>
                    <a:ext uri="{FF2B5EF4-FFF2-40B4-BE49-F238E27FC236}">
                      <a16:creationId xmlns:a16="http://schemas.microsoft.com/office/drawing/2014/main" id="{2EC45997-9C2F-4B20-9458-8A7A97E9A401}"/>
                    </a:ext>
                  </a:extLst>
                </p:cNvPr>
                <p:cNvSpPr/>
                <p:nvPr/>
              </p:nvSpPr>
              <p:spPr>
                <a:xfrm>
                  <a:off x="40757976" y="7022349"/>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76" name="Oval 475">
                  <a:extLst>
                    <a:ext uri="{FF2B5EF4-FFF2-40B4-BE49-F238E27FC236}">
                      <a16:creationId xmlns:a16="http://schemas.microsoft.com/office/drawing/2014/main" id="{7AA8560E-B523-48C6-8A2D-0CFC5F00DA1B}"/>
                    </a:ext>
                  </a:extLst>
                </p:cNvPr>
                <p:cNvSpPr/>
                <p:nvPr/>
              </p:nvSpPr>
              <p:spPr>
                <a:xfrm>
                  <a:off x="40519052" y="7022349"/>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77" name="Oval 476">
                  <a:extLst>
                    <a:ext uri="{FF2B5EF4-FFF2-40B4-BE49-F238E27FC236}">
                      <a16:creationId xmlns:a16="http://schemas.microsoft.com/office/drawing/2014/main" id="{187B4DC5-07DA-47E8-808F-A721617109E6}"/>
                    </a:ext>
                  </a:extLst>
                </p:cNvPr>
                <p:cNvSpPr/>
                <p:nvPr/>
              </p:nvSpPr>
              <p:spPr>
                <a:xfrm>
                  <a:off x="40671452" y="7174749"/>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78" name="Oval 477">
                  <a:extLst>
                    <a:ext uri="{FF2B5EF4-FFF2-40B4-BE49-F238E27FC236}">
                      <a16:creationId xmlns:a16="http://schemas.microsoft.com/office/drawing/2014/main" id="{6B682D9D-D259-4C23-BD38-8BC8B1614092}"/>
                    </a:ext>
                  </a:extLst>
                </p:cNvPr>
                <p:cNvSpPr/>
                <p:nvPr/>
              </p:nvSpPr>
              <p:spPr>
                <a:xfrm>
                  <a:off x="39338705" y="9682482"/>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79" name="Oval 478">
                  <a:extLst>
                    <a:ext uri="{FF2B5EF4-FFF2-40B4-BE49-F238E27FC236}">
                      <a16:creationId xmlns:a16="http://schemas.microsoft.com/office/drawing/2014/main" id="{0C57EA53-954A-46CF-89C5-581ED398D1F0}"/>
                    </a:ext>
                  </a:extLst>
                </p:cNvPr>
                <p:cNvSpPr/>
                <p:nvPr/>
              </p:nvSpPr>
              <p:spPr>
                <a:xfrm>
                  <a:off x="41694708" y="807217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80" name="Oval 479">
                  <a:extLst>
                    <a:ext uri="{FF2B5EF4-FFF2-40B4-BE49-F238E27FC236}">
                      <a16:creationId xmlns:a16="http://schemas.microsoft.com/office/drawing/2014/main" id="{8CF17754-BCE3-4037-A666-53EF837D3F7D}"/>
                    </a:ext>
                  </a:extLst>
                </p:cNvPr>
                <p:cNvSpPr/>
                <p:nvPr/>
              </p:nvSpPr>
              <p:spPr>
                <a:xfrm>
                  <a:off x="43702009" y="1562094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81" name="Oval 480">
                  <a:extLst>
                    <a:ext uri="{FF2B5EF4-FFF2-40B4-BE49-F238E27FC236}">
                      <a16:creationId xmlns:a16="http://schemas.microsoft.com/office/drawing/2014/main" id="{0303B9E2-8D70-4E88-9B76-C4E5184FC414}"/>
                    </a:ext>
                  </a:extLst>
                </p:cNvPr>
                <p:cNvSpPr/>
                <p:nvPr/>
              </p:nvSpPr>
              <p:spPr>
                <a:xfrm>
                  <a:off x="35852987" y="788929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82" name="Oval 481">
                  <a:extLst>
                    <a:ext uri="{FF2B5EF4-FFF2-40B4-BE49-F238E27FC236}">
                      <a16:creationId xmlns:a16="http://schemas.microsoft.com/office/drawing/2014/main" id="{8D1A474F-5F53-4DD6-8634-B17F4B95328D}"/>
                    </a:ext>
                  </a:extLst>
                </p:cNvPr>
                <p:cNvSpPr/>
                <p:nvPr/>
              </p:nvSpPr>
              <p:spPr>
                <a:xfrm>
                  <a:off x="35954543" y="810875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83" name="Oval 482">
                  <a:extLst>
                    <a:ext uri="{FF2B5EF4-FFF2-40B4-BE49-F238E27FC236}">
                      <a16:creationId xmlns:a16="http://schemas.microsoft.com/office/drawing/2014/main" id="{B2A7686F-B9B3-43F0-A0B1-950F17631401}"/>
                    </a:ext>
                  </a:extLst>
                </p:cNvPr>
                <p:cNvSpPr/>
                <p:nvPr/>
              </p:nvSpPr>
              <p:spPr>
                <a:xfrm>
                  <a:off x="36390419" y="7125222"/>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84" name="Oval 483">
                  <a:extLst>
                    <a:ext uri="{FF2B5EF4-FFF2-40B4-BE49-F238E27FC236}">
                      <a16:creationId xmlns:a16="http://schemas.microsoft.com/office/drawing/2014/main" id="{1052A5CE-E08B-4060-B169-61A872CD9331}"/>
                    </a:ext>
                  </a:extLst>
                </p:cNvPr>
                <p:cNvSpPr/>
                <p:nvPr/>
              </p:nvSpPr>
              <p:spPr>
                <a:xfrm>
                  <a:off x="36302773" y="732632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85" name="Oval 484">
                  <a:extLst>
                    <a:ext uri="{FF2B5EF4-FFF2-40B4-BE49-F238E27FC236}">
                      <a16:creationId xmlns:a16="http://schemas.microsoft.com/office/drawing/2014/main" id="{B4AE81A4-5023-4495-8F27-EC1C822E5EAE}"/>
                    </a:ext>
                  </a:extLst>
                </p:cNvPr>
                <p:cNvSpPr/>
                <p:nvPr/>
              </p:nvSpPr>
              <p:spPr>
                <a:xfrm>
                  <a:off x="42708245" y="5273022"/>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86" name="Oval 485">
                  <a:extLst>
                    <a:ext uri="{FF2B5EF4-FFF2-40B4-BE49-F238E27FC236}">
                      <a16:creationId xmlns:a16="http://schemas.microsoft.com/office/drawing/2014/main" id="{BE999114-8F61-4C70-94D8-C22EF83FC6D3}"/>
                    </a:ext>
                  </a:extLst>
                </p:cNvPr>
                <p:cNvSpPr/>
                <p:nvPr/>
              </p:nvSpPr>
              <p:spPr>
                <a:xfrm>
                  <a:off x="40667054" y="14686824"/>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87" name="Oval 486">
                  <a:extLst>
                    <a:ext uri="{FF2B5EF4-FFF2-40B4-BE49-F238E27FC236}">
                      <a16:creationId xmlns:a16="http://schemas.microsoft.com/office/drawing/2014/main" id="{017A68CB-ECDA-422C-90E0-2950BB12F36F}"/>
                    </a:ext>
                  </a:extLst>
                </p:cNvPr>
                <p:cNvSpPr/>
                <p:nvPr/>
              </p:nvSpPr>
              <p:spPr>
                <a:xfrm>
                  <a:off x="41524269" y="513855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88" name="Oval 487">
                  <a:extLst>
                    <a:ext uri="{FF2B5EF4-FFF2-40B4-BE49-F238E27FC236}">
                      <a16:creationId xmlns:a16="http://schemas.microsoft.com/office/drawing/2014/main" id="{8D753E52-81ED-4BCD-9B3C-8141E82C36B6}"/>
                    </a:ext>
                  </a:extLst>
                </p:cNvPr>
                <p:cNvSpPr/>
                <p:nvPr/>
              </p:nvSpPr>
              <p:spPr>
                <a:xfrm>
                  <a:off x="41694708" y="5090142"/>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89" name="Oval 488">
                  <a:extLst>
                    <a:ext uri="{FF2B5EF4-FFF2-40B4-BE49-F238E27FC236}">
                      <a16:creationId xmlns:a16="http://schemas.microsoft.com/office/drawing/2014/main" id="{24FDD831-E4AC-49B9-85B1-64051E840486}"/>
                    </a:ext>
                  </a:extLst>
                </p:cNvPr>
                <p:cNvSpPr/>
                <p:nvPr/>
              </p:nvSpPr>
              <p:spPr>
                <a:xfrm>
                  <a:off x="41502576" y="531594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90" name="Oval 489">
                  <a:extLst>
                    <a:ext uri="{FF2B5EF4-FFF2-40B4-BE49-F238E27FC236}">
                      <a16:creationId xmlns:a16="http://schemas.microsoft.com/office/drawing/2014/main" id="{FAF8592C-8146-45AC-B4D0-7B4D572BFDEA}"/>
                    </a:ext>
                  </a:extLst>
                </p:cNvPr>
                <p:cNvSpPr/>
                <p:nvPr/>
              </p:nvSpPr>
              <p:spPr>
                <a:xfrm>
                  <a:off x="41710292" y="5285449"/>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91" name="Oval 490">
                  <a:extLst>
                    <a:ext uri="{FF2B5EF4-FFF2-40B4-BE49-F238E27FC236}">
                      <a16:creationId xmlns:a16="http://schemas.microsoft.com/office/drawing/2014/main" id="{AAE7EDBD-8817-46BB-8257-2B4BF5C8CAB3}"/>
                    </a:ext>
                  </a:extLst>
                </p:cNvPr>
                <p:cNvSpPr/>
                <p:nvPr/>
              </p:nvSpPr>
              <p:spPr>
                <a:xfrm>
                  <a:off x="39566881" y="1009810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92" name="Oval 491">
                  <a:extLst>
                    <a:ext uri="{FF2B5EF4-FFF2-40B4-BE49-F238E27FC236}">
                      <a16:creationId xmlns:a16="http://schemas.microsoft.com/office/drawing/2014/main" id="{8DD0FC2B-744B-4200-AE8D-2C90AB36EF5C}"/>
                    </a:ext>
                  </a:extLst>
                </p:cNvPr>
                <p:cNvSpPr/>
                <p:nvPr/>
              </p:nvSpPr>
              <p:spPr>
                <a:xfrm>
                  <a:off x="39740996" y="10048242"/>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93" name="Oval 492">
                  <a:extLst>
                    <a:ext uri="{FF2B5EF4-FFF2-40B4-BE49-F238E27FC236}">
                      <a16:creationId xmlns:a16="http://schemas.microsoft.com/office/drawing/2014/main" id="{76B4AB86-087C-412A-A984-371803421876}"/>
                    </a:ext>
                  </a:extLst>
                </p:cNvPr>
                <p:cNvSpPr/>
                <p:nvPr/>
              </p:nvSpPr>
              <p:spPr>
                <a:xfrm>
                  <a:off x="39691440" y="10175575"/>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94" name="Oval 493">
                  <a:extLst>
                    <a:ext uri="{FF2B5EF4-FFF2-40B4-BE49-F238E27FC236}">
                      <a16:creationId xmlns:a16="http://schemas.microsoft.com/office/drawing/2014/main" id="{84520BAE-7D90-4C40-A7FC-5CAF96C6BD93}"/>
                    </a:ext>
                  </a:extLst>
                </p:cNvPr>
                <p:cNvSpPr/>
                <p:nvPr/>
              </p:nvSpPr>
              <p:spPr>
                <a:xfrm>
                  <a:off x="44639855" y="1499421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95" name="Oval 494">
                  <a:extLst>
                    <a:ext uri="{FF2B5EF4-FFF2-40B4-BE49-F238E27FC236}">
                      <a16:creationId xmlns:a16="http://schemas.microsoft.com/office/drawing/2014/main" id="{F2331C64-1D81-494C-91EE-4FCA1DCFF759}"/>
                    </a:ext>
                  </a:extLst>
                </p:cNvPr>
                <p:cNvSpPr/>
                <p:nvPr/>
              </p:nvSpPr>
              <p:spPr>
                <a:xfrm>
                  <a:off x="41385442" y="708592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96" name="Oval 495">
                  <a:extLst>
                    <a:ext uri="{FF2B5EF4-FFF2-40B4-BE49-F238E27FC236}">
                      <a16:creationId xmlns:a16="http://schemas.microsoft.com/office/drawing/2014/main" id="{B1C41460-F211-4D34-9595-4F573EC6E750}"/>
                    </a:ext>
                  </a:extLst>
                </p:cNvPr>
                <p:cNvSpPr/>
                <p:nvPr/>
              </p:nvSpPr>
              <p:spPr>
                <a:xfrm>
                  <a:off x="41537842" y="723832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97" name="Oval 496">
                  <a:extLst>
                    <a:ext uri="{FF2B5EF4-FFF2-40B4-BE49-F238E27FC236}">
                      <a16:creationId xmlns:a16="http://schemas.microsoft.com/office/drawing/2014/main" id="{AC07D9BE-C05A-40C0-8FEC-47912661436A}"/>
                    </a:ext>
                  </a:extLst>
                </p:cNvPr>
                <p:cNvSpPr/>
                <p:nvPr/>
              </p:nvSpPr>
              <p:spPr>
                <a:xfrm>
                  <a:off x="41326411" y="723832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98" name="Oval 497">
                  <a:extLst>
                    <a:ext uri="{FF2B5EF4-FFF2-40B4-BE49-F238E27FC236}">
                      <a16:creationId xmlns:a16="http://schemas.microsoft.com/office/drawing/2014/main" id="{A566F762-581F-4E0A-91C9-1ED6E78C156D}"/>
                    </a:ext>
                  </a:extLst>
                </p:cNvPr>
                <p:cNvSpPr/>
                <p:nvPr/>
              </p:nvSpPr>
              <p:spPr>
                <a:xfrm>
                  <a:off x="43248120" y="5290824"/>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499" name="Oval 498">
                  <a:extLst>
                    <a:ext uri="{FF2B5EF4-FFF2-40B4-BE49-F238E27FC236}">
                      <a16:creationId xmlns:a16="http://schemas.microsoft.com/office/drawing/2014/main" id="{481AA78F-DB54-4030-9F04-B2A0A8D2BB55}"/>
                    </a:ext>
                  </a:extLst>
                </p:cNvPr>
                <p:cNvSpPr/>
                <p:nvPr/>
              </p:nvSpPr>
              <p:spPr>
                <a:xfrm>
                  <a:off x="43136032" y="512037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500" name="Oval 499">
                  <a:extLst>
                    <a:ext uri="{FF2B5EF4-FFF2-40B4-BE49-F238E27FC236}">
                      <a16:creationId xmlns:a16="http://schemas.microsoft.com/office/drawing/2014/main" id="{57067290-3868-41BF-92FF-A475460B035C}"/>
                    </a:ext>
                  </a:extLst>
                </p:cNvPr>
                <p:cNvSpPr/>
                <p:nvPr/>
              </p:nvSpPr>
              <p:spPr>
                <a:xfrm>
                  <a:off x="43012705" y="5107944"/>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501" name="Oval 500">
                  <a:extLst>
                    <a:ext uri="{FF2B5EF4-FFF2-40B4-BE49-F238E27FC236}">
                      <a16:creationId xmlns:a16="http://schemas.microsoft.com/office/drawing/2014/main" id="{F649E30F-1CB3-4A50-9395-ADAAEAEF1D95}"/>
                    </a:ext>
                  </a:extLst>
                </p:cNvPr>
                <p:cNvSpPr/>
                <p:nvPr/>
              </p:nvSpPr>
              <p:spPr>
                <a:xfrm>
                  <a:off x="43057721" y="5285449"/>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502" name="Oval 501">
                  <a:extLst>
                    <a:ext uri="{FF2B5EF4-FFF2-40B4-BE49-F238E27FC236}">
                      <a16:creationId xmlns:a16="http://schemas.microsoft.com/office/drawing/2014/main" id="{23DCF6BA-A3F6-4035-99C1-EB6F45087144}"/>
                    </a:ext>
                  </a:extLst>
                </p:cNvPr>
                <p:cNvSpPr/>
                <p:nvPr/>
              </p:nvSpPr>
              <p:spPr>
                <a:xfrm>
                  <a:off x="43316097" y="507222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503" name="Oval 502">
                  <a:extLst>
                    <a:ext uri="{FF2B5EF4-FFF2-40B4-BE49-F238E27FC236}">
                      <a16:creationId xmlns:a16="http://schemas.microsoft.com/office/drawing/2014/main" id="{1230039E-C78B-433B-A313-1D4EAED03E0E}"/>
                    </a:ext>
                  </a:extLst>
                </p:cNvPr>
                <p:cNvSpPr/>
                <p:nvPr/>
              </p:nvSpPr>
              <p:spPr>
                <a:xfrm>
                  <a:off x="43468497" y="522462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504" name="Oval 503">
                  <a:extLst>
                    <a:ext uri="{FF2B5EF4-FFF2-40B4-BE49-F238E27FC236}">
                      <a16:creationId xmlns:a16="http://schemas.microsoft.com/office/drawing/2014/main" id="{88AAA018-FF38-4D98-BDDA-9D6B5A9061FC}"/>
                    </a:ext>
                  </a:extLst>
                </p:cNvPr>
                <p:cNvSpPr/>
                <p:nvPr/>
              </p:nvSpPr>
              <p:spPr>
                <a:xfrm>
                  <a:off x="43133217" y="497892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505" name="Oval 504">
                  <a:extLst>
                    <a:ext uri="{FF2B5EF4-FFF2-40B4-BE49-F238E27FC236}">
                      <a16:creationId xmlns:a16="http://schemas.microsoft.com/office/drawing/2014/main" id="{D2B6B265-2B21-4C85-8B1B-5A1BAE9A59A5}"/>
                    </a:ext>
                  </a:extLst>
                </p:cNvPr>
                <p:cNvSpPr/>
                <p:nvPr/>
              </p:nvSpPr>
              <p:spPr>
                <a:xfrm>
                  <a:off x="43057721" y="544900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grpSp>
          <p:sp>
            <p:nvSpPr>
              <p:cNvPr id="371" name="Oval 370">
                <a:extLst>
                  <a:ext uri="{FF2B5EF4-FFF2-40B4-BE49-F238E27FC236}">
                    <a16:creationId xmlns:a16="http://schemas.microsoft.com/office/drawing/2014/main" id="{7CA6B77F-D8DA-41E1-92DC-EDC88CE50ABB}"/>
                  </a:ext>
                </a:extLst>
              </p:cNvPr>
              <p:cNvSpPr/>
              <p:nvPr/>
            </p:nvSpPr>
            <p:spPr>
              <a:xfrm>
                <a:off x="11678148" y="3908197"/>
                <a:ext cx="383561" cy="383561"/>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grpSp>
        <p:sp>
          <p:nvSpPr>
            <p:cNvPr id="364" name="Oval 363">
              <a:extLst>
                <a:ext uri="{FF2B5EF4-FFF2-40B4-BE49-F238E27FC236}">
                  <a16:creationId xmlns:a16="http://schemas.microsoft.com/office/drawing/2014/main" id="{17AC2913-AD5F-46AF-A55C-AFF941187D62}"/>
                </a:ext>
              </a:extLst>
            </p:cNvPr>
            <p:cNvSpPr/>
            <p:nvPr/>
          </p:nvSpPr>
          <p:spPr>
            <a:xfrm>
              <a:off x="22662222" y="12347107"/>
              <a:ext cx="349502" cy="349502"/>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365" name="Oval 364">
              <a:extLst>
                <a:ext uri="{FF2B5EF4-FFF2-40B4-BE49-F238E27FC236}">
                  <a16:creationId xmlns:a16="http://schemas.microsoft.com/office/drawing/2014/main" id="{4005D37D-0D0B-4377-AF59-A60AEA773F9F}"/>
                </a:ext>
              </a:extLst>
            </p:cNvPr>
            <p:cNvSpPr/>
            <p:nvPr/>
          </p:nvSpPr>
          <p:spPr>
            <a:xfrm>
              <a:off x="43741892" y="4650542"/>
              <a:ext cx="349502" cy="349502"/>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366" name="Oval 365">
              <a:extLst>
                <a:ext uri="{FF2B5EF4-FFF2-40B4-BE49-F238E27FC236}">
                  <a16:creationId xmlns:a16="http://schemas.microsoft.com/office/drawing/2014/main" id="{F5FA2517-4E83-46A2-9BAD-3D8C739A565D}"/>
                </a:ext>
              </a:extLst>
            </p:cNvPr>
            <p:cNvSpPr/>
            <p:nvPr/>
          </p:nvSpPr>
          <p:spPr>
            <a:xfrm>
              <a:off x="29280395" y="3046032"/>
              <a:ext cx="349502" cy="349502"/>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367" name="Oval 366">
              <a:extLst>
                <a:ext uri="{FF2B5EF4-FFF2-40B4-BE49-F238E27FC236}">
                  <a16:creationId xmlns:a16="http://schemas.microsoft.com/office/drawing/2014/main" id="{3E7E236E-BD71-499E-B709-9BE81C0366D5}"/>
                </a:ext>
              </a:extLst>
            </p:cNvPr>
            <p:cNvSpPr/>
            <p:nvPr/>
          </p:nvSpPr>
          <p:spPr>
            <a:xfrm>
              <a:off x="18281057" y="3483876"/>
              <a:ext cx="349502" cy="349502"/>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368" name="Oval 367">
              <a:extLst>
                <a:ext uri="{FF2B5EF4-FFF2-40B4-BE49-F238E27FC236}">
                  <a16:creationId xmlns:a16="http://schemas.microsoft.com/office/drawing/2014/main" id="{0185557F-6789-4EBA-862F-E5520662679B}"/>
                </a:ext>
              </a:extLst>
            </p:cNvPr>
            <p:cNvSpPr/>
            <p:nvPr/>
          </p:nvSpPr>
          <p:spPr>
            <a:xfrm>
              <a:off x="19393465" y="3901038"/>
              <a:ext cx="349502" cy="349502"/>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369" name="Oval 368">
              <a:extLst>
                <a:ext uri="{FF2B5EF4-FFF2-40B4-BE49-F238E27FC236}">
                  <a16:creationId xmlns:a16="http://schemas.microsoft.com/office/drawing/2014/main" id="{DD81D115-C8FA-4121-BFB7-C676E6D6A262}"/>
                </a:ext>
              </a:extLst>
            </p:cNvPr>
            <p:cNvSpPr/>
            <p:nvPr/>
          </p:nvSpPr>
          <p:spPr>
            <a:xfrm>
              <a:off x="18833434" y="4529865"/>
              <a:ext cx="349502" cy="349502"/>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grpSp>
      <p:grpSp>
        <p:nvGrpSpPr>
          <p:cNvPr id="597" name="Group 596">
            <a:extLst>
              <a:ext uri="{FF2B5EF4-FFF2-40B4-BE49-F238E27FC236}">
                <a16:creationId xmlns:a16="http://schemas.microsoft.com/office/drawing/2014/main" id="{0CE7B08E-95B2-4C4D-B6FC-6C19A312EA62}"/>
              </a:ext>
            </a:extLst>
          </p:cNvPr>
          <p:cNvGrpSpPr/>
          <p:nvPr/>
        </p:nvGrpSpPr>
        <p:grpSpPr>
          <a:xfrm>
            <a:off x="1185134" y="2729764"/>
            <a:ext cx="197050" cy="153868"/>
            <a:chOff x="4550752" y="8459186"/>
            <a:chExt cx="959094" cy="748910"/>
          </a:xfrm>
        </p:grpSpPr>
        <p:sp>
          <p:nvSpPr>
            <p:cNvPr id="598" name="Freeform 163">
              <a:extLst>
                <a:ext uri="{FF2B5EF4-FFF2-40B4-BE49-F238E27FC236}">
                  <a16:creationId xmlns:a16="http://schemas.microsoft.com/office/drawing/2014/main" id="{7BB60ACF-75C8-4FBD-8618-E4B1E02A4FD0}"/>
                </a:ext>
              </a:extLst>
            </p:cNvPr>
            <p:cNvSpPr>
              <a:spLocks noEditPoints="1"/>
            </p:cNvSpPr>
            <p:nvPr/>
          </p:nvSpPr>
          <p:spPr bwMode="auto">
            <a:xfrm>
              <a:off x="4550752" y="8459186"/>
              <a:ext cx="959094" cy="748910"/>
            </a:xfrm>
            <a:custGeom>
              <a:avLst/>
              <a:gdLst>
                <a:gd name="T0" fmla="*/ 4 w 71"/>
                <a:gd name="T1" fmla="*/ 4 h 52"/>
                <a:gd name="T2" fmla="*/ 0 w 71"/>
                <a:gd name="T3" fmla="*/ 4 h 52"/>
                <a:gd name="T4" fmla="*/ 2 w 71"/>
                <a:gd name="T5" fmla="*/ 6 h 52"/>
                <a:gd name="T6" fmla="*/ 15 w 71"/>
                <a:gd name="T7" fmla="*/ 4 h 52"/>
                <a:gd name="T8" fmla="*/ 15 w 71"/>
                <a:gd name="T9" fmla="*/ 0 h 52"/>
                <a:gd name="T10" fmla="*/ 10 w 71"/>
                <a:gd name="T11" fmla="*/ 2 h 52"/>
                <a:gd name="T12" fmla="*/ 15 w 71"/>
                <a:gd name="T13" fmla="*/ 4 h 52"/>
                <a:gd name="T14" fmla="*/ 15 w 71"/>
                <a:gd name="T15" fmla="*/ 4 h 52"/>
                <a:gd name="T16" fmla="*/ 33 w 71"/>
                <a:gd name="T17" fmla="*/ 10 h 52"/>
                <a:gd name="T18" fmla="*/ 29 w 71"/>
                <a:gd name="T19" fmla="*/ 8 h 52"/>
                <a:gd name="T20" fmla="*/ 31 w 71"/>
                <a:gd name="T21" fmla="*/ 14 h 52"/>
                <a:gd name="T22" fmla="*/ 35 w 71"/>
                <a:gd name="T23" fmla="*/ 12 h 52"/>
                <a:gd name="T24" fmla="*/ 35 w 71"/>
                <a:gd name="T25" fmla="*/ 12 h 52"/>
                <a:gd name="T26" fmla="*/ 44 w 71"/>
                <a:gd name="T27" fmla="*/ 16 h 52"/>
                <a:gd name="T28" fmla="*/ 42 w 71"/>
                <a:gd name="T29" fmla="*/ 16 h 52"/>
                <a:gd name="T30" fmla="*/ 48 w 71"/>
                <a:gd name="T31" fmla="*/ 14 h 52"/>
                <a:gd name="T32" fmla="*/ 46 w 71"/>
                <a:gd name="T33" fmla="*/ 16 h 52"/>
                <a:gd name="T34" fmla="*/ 52 w 71"/>
                <a:gd name="T35" fmla="*/ 23 h 52"/>
                <a:gd name="T36" fmla="*/ 48 w 71"/>
                <a:gd name="T37" fmla="*/ 21 h 52"/>
                <a:gd name="T38" fmla="*/ 48 w 71"/>
                <a:gd name="T39" fmla="*/ 19 h 52"/>
                <a:gd name="T40" fmla="*/ 54 w 71"/>
                <a:gd name="T41" fmla="*/ 21 h 52"/>
                <a:gd name="T42" fmla="*/ 54 w 71"/>
                <a:gd name="T43" fmla="*/ 23 h 52"/>
                <a:gd name="T44" fmla="*/ 52 w 71"/>
                <a:gd name="T45" fmla="*/ 23 h 52"/>
                <a:gd name="T46" fmla="*/ 56 w 71"/>
                <a:gd name="T47" fmla="*/ 39 h 52"/>
                <a:gd name="T48" fmla="*/ 56 w 71"/>
                <a:gd name="T49" fmla="*/ 50 h 52"/>
                <a:gd name="T50" fmla="*/ 64 w 71"/>
                <a:gd name="T51" fmla="*/ 46 h 52"/>
                <a:gd name="T52" fmla="*/ 71 w 71"/>
                <a:gd name="T53" fmla="*/ 41 h 52"/>
                <a:gd name="T54" fmla="*/ 67 w 71"/>
                <a:gd name="T55" fmla="*/ 39 h 52"/>
                <a:gd name="T56" fmla="*/ 64 w 71"/>
                <a:gd name="T57" fmla="*/ 33 h 52"/>
                <a:gd name="T58" fmla="*/ 60 w 71"/>
                <a:gd name="T59" fmla="*/ 31 h 52"/>
                <a:gd name="T60" fmla="*/ 56 w 71"/>
                <a:gd name="T61" fmla="*/ 31 h 52"/>
                <a:gd name="T62" fmla="*/ 56 w 71"/>
                <a:gd name="T63" fmla="*/ 35 h 52"/>
                <a:gd name="T64" fmla="*/ 56 w 71"/>
                <a:gd name="T65" fmla="*/ 3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1" h="52">
                  <a:moveTo>
                    <a:pt x="2" y="6"/>
                  </a:moveTo>
                  <a:lnTo>
                    <a:pt x="4" y="4"/>
                  </a:lnTo>
                  <a:lnTo>
                    <a:pt x="2" y="2"/>
                  </a:lnTo>
                  <a:lnTo>
                    <a:pt x="0" y="4"/>
                  </a:lnTo>
                  <a:lnTo>
                    <a:pt x="2" y="6"/>
                  </a:lnTo>
                  <a:lnTo>
                    <a:pt x="2" y="6"/>
                  </a:lnTo>
                  <a:lnTo>
                    <a:pt x="2" y="6"/>
                  </a:lnTo>
                  <a:close/>
                  <a:moveTo>
                    <a:pt x="15" y="4"/>
                  </a:moveTo>
                  <a:lnTo>
                    <a:pt x="15" y="0"/>
                  </a:lnTo>
                  <a:lnTo>
                    <a:pt x="15" y="0"/>
                  </a:lnTo>
                  <a:lnTo>
                    <a:pt x="12" y="0"/>
                  </a:lnTo>
                  <a:lnTo>
                    <a:pt x="10" y="2"/>
                  </a:lnTo>
                  <a:lnTo>
                    <a:pt x="12" y="4"/>
                  </a:lnTo>
                  <a:lnTo>
                    <a:pt x="15" y="4"/>
                  </a:lnTo>
                  <a:lnTo>
                    <a:pt x="15" y="4"/>
                  </a:lnTo>
                  <a:lnTo>
                    <a:pt x="15" y="4"/>
                  </a:lnTo>
                  <a:close/>
                  <a:moveTo>
                    <a:pt x="35" y="12"/>
                  </a:moveTo>
                  <a:lnTo>
                    <a:pt x="33" y="10"/>
                  </a:lnTo>
                  <a:lnTo>
                    <a:pt x="31" y="8"/>
                  </a:lnTo>
                  <a:lnTo>
                    <a:pt x="29" y="8"/>
                  </a:lnTo>
                  <a:lnTo>
                    <a:pt x="29" y="10"/>
                  </a:lnTo>
                  <a:lnTo>
                    <a:pt x="31" y="14"/>
                  </a:lnTo>
                  <a:lnTo>
                    <a:pt x="35" y="14"/>
                  </a:lnTo>
                  <a:lnTo>
                    <a:pt x="35" y="12"/>
                  </a:lnTo>
                  <a:lnTo>
                    <a:pt x="35" y="12"/>
                  </a:lnTo>
                  <a:lnTo>
                    <a:pt x="35" y="12"/>
                  </a:lnTo>
                  <a:close/>
                  <a:moveTo>
                    <a:pt x="46" y="16"/>
                  </a:moveTo>
                  <a:lnTo>
                    <a:pt x="44" y="16"/>
                  </a:lnTo>
                  <a:lnTo>
                    <a:pt x="44" y="16"/>
                  </a:lnTo>
                  <a:lnTo>
                    <a:pt x="42" y="16"/>
                  </a:lnTo>
                  <a:lnTo>
                    <a:pt x="44" y="16"/>
                  </a:lnTo>
                  <a:lnTo>
                    <a:pt x="48" y="14"/>
                  </a:lnTo>
                  <a:lnTo>
                    <a:pt x="46" y="16"/>
                  </a:lnTo>
                  <a:lnTo>
                    <a:pt x="46" y="16"/>
                  </a:lnTo>
                  <a:lnTo>
                    <a:pt x="46" y="16"/>
                  </a:lnTo>
                  <a:close/>
                  <a:moveTo>
                    <a:pt x="52" y="23"/>
                  </a:moveTo>
                  <a:lnTo>
                    <a:pt x="50" y="21"/>
                  </a:lnTo>
                  <a:lnTo>
                    <a:pt x="48" y="21"/>
                  </a:lnTo>
                  <a:lnTo>
                    <a:pt x="48" y="19"/>
                  </a:lnTo>
                  <a:lnTo>
                    <a:pt x="48" y="19"/>
                  </a:lnTo>
                  <a:lnTo>
                    <a:pt x="50" y="19"/>
                  </a:lnTo>
                  <a:lnTo>
                    <a:pt x="54" y="21"/>
                  </a:lnTo>
                  <a:lnTo>
                    <a:pt x="56" y="23"/>
                  </a:lnTo>
                  <a:lnTo>
                    <a:pt x="54" y="23"/>
                  </a:lnTo>
                  <a:lnTo>
                    <a:pt x="52" y="23"/>
                  </a:lnTo>
                  <a:lnTo>
                    <a:pt x="52" y="23"/>
                  </a:lnTo>
                  <a:lnTo>
                    <a:pt x="52" y="23"/>
                  </a:lnTo>
                  <a:close/>
                  <a:moveTo>
                    <a:pt x="56" y="39"/>
                  </a:moveTo>
                  <a:lnTo>
                    <a:pt x="56" y="44"/>
                  </a:lnTo>
                  <a:lnTo>
                    <a:pt x="56" y="50"/>
                  </a:lnTo>
                  <a:lnTo>
                    <a:pt x="60" y="52"/>
                  </a:lnTo>
                  <a:lnTo>
                    <a:pt x="64" y="46"/>
                  </a:lnTo>
                  <a:lnTo>
                    <a:pt x="69" y="44"/>
                  </a:lnTo>
                  <a:lnTo>
                    <a:pt x="71" y="41"/>
                  </a:lnTo>
                  <a:lnTo>
                    <a:pt x="69" y="39"/>
                  </a:lnTo>
                  <a:lnTo>
                    <a:pt x="67" y="39"/>
                  </a:lnTo>
                  <a:lnTo>
                    <a:pt x="69" y="37"/>
                  </a:lnTo>
                  <a:lnTo>
                    <a:pt x="64" y="33"/>
                  </a:lnTo>
                  <a:lnTo>
                    <a:pt x="62" y="33"/>
                  </a:lnTo>
                  <a:lnTo>
                    <a:pt x="60" y="31"/>
                  </a:lnTo>
                  <a:lnTo>
                    <a:pt x="58" y="29"/>
                  </a:lnTo>
                  <a:lnTo>
                    <a:pt x="56" y="31"/>
                  </a:lnTo>
                  <a:lnTo>
                    <a:pt x="58" y="33"/>
                  </a:lnTo>
                  <a:lnTo>
                    <a:pt x="56" y="35"/>
                  </a:lnTo>
                  <a:lnTo>
                    <a:pt x="56" y="37"/>
                  </a:lnTo>
                  <a:lnTo>
                    <a:pt x="56" y="39"/>
                  </a:lnTo>
                  <a:lnTo>
                    <a:pt x="56" y="39"/>
                  </a:lnTo>
                  <a:close/>
                </a:path>
              </a:pathLst>
            </a:custGeom>
            <a:solidFill>
              <a:schemeClr val="tx1"/>
            </a:solidFill>
            <a:ln>
              <a:noFill/>
            </a:ln>
            <a:effectLst>
              <a:glow rad="736600">
                <a:schemeClr val="tx1">
                  <a:alpha val="27000"/>
                </a:schemeClr>
              </a:glow>
            </a:effectLst>
            <a:extLst/>
          </p:spPr>
          <p:txBody>
            <a:bodyPr vert="horz" wrap="square" lIns="17146" tIns="8573" rIns="17146" bIns="8573" numCol="1" anchor="t" anchorCtr="0" compatLnSpc="1">
              <a:prstTxWarp prst="textNoShape">
                <a:avLst/>
              </a:prstTxWarp>
            </a:bodyPr>
            <a:lstStyle/>
            <a:p>
              <a:endParaRPr lang="en-US" sz="1129"/>
            </a:p>
          </p:txBody>
        </p:sp>
        <p:sp>
          <p:nvSpPr>
            <p:cNvPr id="599" name="Freeform 163">
              <a:extLst>
                <a:ext uri="{FF2B5EF4-FFF2-40B4-BE49-F238E27FC236}">
                  <a16:creationId xmlns:a16="http://schemas.microsoft.com/office/drawing/2014/main" id="{EC7880F3-7D91-405E-A844-F2F28643365C}"/>
                </a:ext>
              </a:extLst>
            </p:cNvPr>
            <p:cNvSpPr>
              <a:spLocks noEditPoints="1"/>
            </p:cNvSpPr>
            <p:nvPr/>
          </p:nvSpPr>
          <p:spPr bwMode="auto">
            <a:xfrm>
              <a:off x="4550752" y="8459186"/>
              <a:ext cx="959094" cy="748910"/>
            </a:xfrm>
            <a:custGeom>
              <a:avLst/>
              <a:gdLst>
                <a:gd name="T0" fmla="*/ 4 w 71"/>
                <a:gd name="T1" fmla="*/ 4 h 52"/>
                <a:gd name="T2" fmla="*/ 0 w 71"/>
                <a:gd name="T3" fmla="*/ 4 h 52"/>
                <a:gd name="T4" fmla="*/ 2 w 71"/>
                <a:gd name="T5" fmla="*/ 6 h 52"/>
                <a:gd name="T6" fmla="*/ 15 w 71"/>
                <a:gd name="T7" fmla="*/ 4 h 52"/>
                <a:gd name="T8" fmla="*/ 15 w 71"/>
                <a:gd name="T9" fmla="*/ 0 h 52"/>
                <a:gd name="T10" fmla="*/ 10 w 71"/>
                <a:gd name="T11" fmla="*/ 2 h 52"/>
                <a:gd name="T12" fmla="*/ 15 w 71"/>
                <a:gd name="T13" fmla="*/ 4 h 52"/>
                <a:gd name="T14" fmla="*/ 15 w 71"/>
                <a:gd name="T15" fmla="*/ 4 h 52"/>
                <a:gd name="T16" fmla="*/ 33 w 71"/>
                <a:gd name="T17" fmla="*/ 10 h 52"/>
                <a:gd name="T18" fmla="*/ 29 w 71"/>
                <a:gd name="T19" fmla="*/ 8 h 52"/>
                <a:gd name="T20" fmla="*/ 31 w 71"/>
                <a:gd name="T21" fmla="*/ 14 h 52"/>
                <a:gd name="T22" fmla="*/ 35 w 71"/>
                <a:gd name="T23" fmla="*/ 12 h 52"/>
                <a:gd name="T24" fmla="*/ 35 w 71"/>
                <a:gd name="T25" fmla="*/ 12 h 52"/>
                <a:gd name="T26" fmla="*/ 44 w 71"/>
                <a:gd name="T27" fmla="*/ 16 h 52"/>
                <a:gd name="T28" fmla="*/ 42 w 71"/>
                <a:gd name="T29" fmla="*/ 16 h 52"/>
                <a:gd name="T30" fmla="*/ 48 w 71"/>
                <a:gd name="T31" fmla="*/ 14 h 52"/>
                <a:gd name="T32" fmla="*/ 46 w 71"/>
                <a:gd name="T33" fmla="*/ 16 h 52"/>
                <a:gd name="T34" fmla="*/ 52 w 71"/>
                <a:gd name="T35" fmla="*/ 23 h 52"/>
                <a:gd name="T36" fmla="*/ 48 w 71"/>
                <a:gd name="T37" fmla="*/ 21 h 52"/>
                <a:gd name="T38" fmla="*/ 48 w 71"/>
                <a:gd name="T39" fmla="*/ 19 h 52"/>
                <a:gd name="T40" fmla="*/ 54 w 71"/>
                <a:gd name="T41" fmla="*/ 21 h 52"/>
                <a:gd name="T42" fmla="*/ 54 w 71"/>
                <a:gd name="T43" fmla="*/ 23 h 52"/>
                <a:gd name="T44" fmla="*/ 52 w 71"/>
                <a:gd name="T45" fmla="*/ 23 h 52"/>
                <a:gd name="T46" fmla="*/ 56 w 71"/>
                <a:gd name="T47" fmla="*/ 39 h 52"/>
                <a:gd name="T48" fmla="*/ 56 w 71"/>
                <a:gd name="T49" fmla="*/ 50 h 52"/>
                <a:gd name="T50" fmla="*/ 64 w 71"/>
                <a:gd name="T51" fmla="*/ 46 h 52"/>
                <a:gd name="T52" fmla="*/ 71 w 71"/>
                <a:gd name="T53" fmla="*/ 41 h 52"/>
                <a:gd name="T54" fmla="*/ 67 w 71"/>
                <a:gd name="T55" fmla="*/ 39 h 52"/>
                <a:gd name="T56" fmla="*/ 64 w 71"/>
                <a:gd name="T57" fmla="*/ 33 h 52"/>
                <a:gd name="T58" fmla="*/ 60 w 71"/>
                <a:gd name="T59" fmla="*/ 31 h 52"/>
                <a:gd name="T60" fmla="*/ 56 w 71"/>
                <a:gd name="T61" fmla="*/ 31 h 52"/>
                <a:gd name="T62" fmla="*/ 56 w 71"/>
                <a:gd name="T63" fmla="*/ 35 h 52"/>
                <a:gd name="T64" fmla="*/ 56 w 71"/>
                <a:gd name="T65" fmla="*/ 3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1" h="52">
                  <a:moveTo>
                    <a:pt x="2" y="6"/>
                  </a:moveTo>
                  <a:lnTo>
                    <a:pt x="4" y="4"/>
                  </a:lnTo>
                  <a:lnTo>
                    <a:pt x="2" y="2"/>
                  </a:lnTo>
                  <a:lnTo>
                    <a:pt x="0" y="4"/>
                  </a:lnTo>
                  <a:lnTo>
                    <a:pt x="2" y="6"/>
                  </a:lnTo>
                  <a:lnTo>
                    <a:pt x="2" y="6"/>
                  </a:lnTo>
                  <a:lnTo>
                    <a:pt x="2" y="6"/>
                  </a:lnTo>
                  <a:close/>
                  <a:moveTo>
                    <a:pt x="15" y="4"/>
                  </a:moveTo>
                  <a:lnTo>
                    <a:pt x="15" y="0"/>
                  </a:lnTo>
                  <a:lnTo>
                    <a:pt x="15" y="0"/>
                  </a:lnTo>
                  <a:lnTo>
                    <a:pt x="12" y="0"/>
                  </a:lnTo>
                  <a:lnTo>
                    <a:pt x="10" y="2"/>
                  </a:lnTo>
                  <a:lnTo>
                    <a:pt x="12" y="4"/>
                  </a:lnTo>
                  <a:lnTo>
                    <a:pt x="15" y="4"/>
                  </a:lnTo>
                  <a:lnTo>
                    <a:pt x="15" y="4"/>
                  </a:lnTo>
                  <a:lnTo>
                    <a:pt x="15" y="4"/>
                  </a:lnTo>
                  <a:close/>
                  <a:moveTo>
                    <a:pt x="35" y="12"/>
                  </a:moveTo>
                  <a:lnTo>
                    <a:pt x="33" y="10"/>
                  </a:lnTo>
                  <a:lnTo>
                    <a:pt x="31" y="8"/>
                  </a:lnTo>
                  <a:lnTo>
                    <a:pt x="29" y="8"/>
                  </a:lnTo>
                  <a:lnTo>
                    <a:pt x="29" y="10"/>
                  </a:lnTo>
                  <a:lnTo>
                    <a:pt x="31" y="14"/>
                  </a:lnTo>
                  <a:lnTo>
                    <a:pt x="35" y="14"/>
                  </a:lnTo>
                  <a:lnTo>
                    <a:pt x="35" y="12"/>
                  </a:lnTo>
                  <a:lnTo>
                    <a:pt x="35" y="12"/>
                  </a:lnTo>
                  <a:lnTo>
                    <a:pt x="35" y="12"/>
                  </a:lnTo>
                  <a:close/>
                  <a:moveTo>
                    <a:pt x="46" y="16"/>
                  </a:moveTo>
                  <a:lnTo>
                    <a:pt x="44" y="16"/>
                  </a:lnTo>
                  <a:lnTo>
                    <a:pt x="44" y="16"/>
                  </a:lnTo>
                  <a:lnTo>
                    <a:pt x="42" y="16"/>
                  </a:lnTo>
                  <a:lnTo>
                    <a:pt x="44" y="16"/>
                  </a:lnTo>
                  <a:lnTo>
                    <a:pt x="48" y="14"/>
                  </a:lnTo>
                  <a:lnTo>
                    <a:pt x="46" y="16"/>
                  </a:lnTo>
                  <a:lnTo>
                    <a:pt x="46" y="16"/>
                  </a:lnTo>
                  <a:lnTo>
                    <a:pt x="46" y="16"/>
                  </a:lnTo>
                  <a:close/>
                  <a:moveTo>
                    <a:pt x="52" y="23"/>
                  </a:moveTo>
                  <a:lnTo>
                    <a:pt x="50" y="21"/>
                  </a:lnTo>
                  <a:lnTo>
                    <a:pt x="48" y="21"/>
                  </a:lnTo>
                  <a:lnTo>
                    <a:pt x="48" y="19"/>
                  </a:lnTo>
                  <a:lnTo>
                    <a:pt x="48" y="19"/>
                  </a:lnTo>
                  <a:lnTo>
                    <a:pt x="50" y="19"/>
                  </a:lnTo>
                  <a:lnTo>
                    <a:pt x="54" y="21"/>
                  </a:lnTo>
                  <a:lnTo>
                    <a:pt x="56" y="23"/>
                  </a:lnTo>
                  <a:lnTo>
                    <a:pt x="54" y="23"/>
                  </a:lnTo>
                  <a:lnTo>
                    <a:pt x="52" y="23"/>
                  </a:lnTo>
                  <a:lnTo>
                    <a:pt x="52" y="23"/>
                  </a:lnTo>
                  <a:lnTo>
                    <a:pt x="52" y="23"/>
                  </a:lnTo>
                  <a:close/>
                  <a:moveTo>
                    <a:pt x="56" y="39"/>
                  </a:moveTo>
                  <a:lnTo>
                    <a:pt x="56" y="44"/>
                  </a:lnTo>
                  <a:lnTo>
                    <a:pt x="56" y="50"/>
                  </a:lnTo>
                  <a:lnTo>
                    <a:pt x="60" y="52"/>
                  </a:lnTo>
                  <a:lnTo>
                    <a:pt x="64" y="46"/>
                  </a:lnTo>
                  <a:lnTo>
                    <a:pt x="69" y="44"/>
                  </a:lnTo>
                  <a:lnTo>
                    <a:pt x="71" y="41"/>
                  </a:lnTo>
                  <a:lnTo>
                    <a:pt x="69" y="39"/>
                  </a:lnTo>
                  <a:lnTo>
                    <a:pt x="67" y="39"/>
                  </a:lnTo>
                  <a:lnTo>
                    <a:pt x="69" y="37"/>
                  </a:lnTo>
                  <a:lnTo>
                    <a:pt x="64" y="33"/>
                  </a:lnTo>
                  <a:lnTo>
                    <a:pt x="62" y="33"/>
                  </a:lnTo>
                  <a:lnTo>
                    <a:pt x="60" y="31"/>
                  </a:lnTo>
                  <a:lnTo>
                    <a:pt x="58" y="29"/>
                  </a:lnTo>
                  <a:lnTo>
                    <a:pt x="56" y="31"/>
                  </a:lnTo>
                  <a:lnTo>
                    <a:pt x="58" y="33"/>
                  </a:lnTo>
                  <a:lnTo>
                    <a:pt x="56" y="35"/>
                  </a:lnTo>
                  <a:lnTo>
                    <a:pt x="56" y="37"/>
                  </a:lnTo>
                  <a:lnTo>
                    <a:pt x="56" y="39"/>
                  </a:lnTo>
                  <a:lnTo>
                    <a:pt x="56" y="39"/>
                  </a:lnTo>
                  <a:close/>
                </a:path>
              </a:pathLst>
            </a:custGeom>
            <a:solidFill>
              <a:schemeClr val="bg1"/>
            </a:solidFill>
            <a:ln>
              <a:noFill/>
            </a:ln>
            <a:effectLst/>
            <a:extLst/>
          </p:spPr>
          <p:txBody>
            <a:bodyPr vert="horz" wrap="square" lIns="17146" tIns="8573" rIns="17146" bIns="8573" numCol="1" anchor="t" anchorCtr="0" compatLnSpc="1">
              <a:prstTxWarp prst="textNoShape">
                <a:avLst/>
              </a:prstTxWarp>
            </a:bodyPr>
            <a:lstStyle/>
            <a:p>
              <a:endParaRPr lang="en-US" sz="1129"/>
            </a:p>
          </p:txBody>
        </p:sp>
      </p:grpSp>
      <p:sp>
        <p:nvSpPr>
          <p:cNvPr id="174" name="Freeform: Shape 173">
            <a:extLst>
              <a:ext uri="{FF2B5EF4-FFF2-40B4-BE49-F238E27FC236}">
                <a16:creationId xmlns:a16="http://schemas.microsoft.com/office/drawing/2014/main" id="{8459F580-6801-477A-8AF9-1BB103F7A5AC}"/>
              </a:ext>
            </a:extLst>
          </p:cNvPr>
          <p:cNvSpPr/>
          <p:nvPr/>
        </p:nvSpPr>
        <p:spPr bwMode="ltGray">
          <a:xfrm>
            <a:off x="-7711" y="-26789"/>
            <a:ext cx="2602358" cy="5188148"/>
          </a:xfrm>
          <a:custGeom>
            <a:avLst/>
            <a:gdLst>
              <a:gd name="connsiteX0" fmla="*/ 0 w 12739806"/>
              <a:gd name="connsiteY0" fmla="*/ 0 h 16257587"/>
              <a:gd name="connsiteX1" fmla="*/ 4256972 w 12739806"/>
              <a:gd name="connsiteY1" fmla="*/ 0 h 16257587"/>
              <a:gd name="connsiteX2" fmla="*/ 4256972 w 12739806"/>
              <a:gd name="connsiteY2" fmla="*/ 6619 h 16257587"/>
              <a:gd name="connsiteX3" fmla="*/ 4258705 w 12739806"/>
              <a:gd name="connsiteY3" fmla="*/ 0 h 16257587"/>
              <a:gd name="connsiteX4" fmla="*/ 12739806 w 12739806"/>
              <a:gd name="connsiteY4" fmla="*/ 16257587 h 16257587"/>
              <a:gd name="connsiteX5" fmla="*/ 4256972 w 12739806"/>
              <a:gd name="connsiteY5" fmla="*/ 16257587 h 16257587"/>
              <a:gd name="connsiteX6" fmla="*/ 1977 w 12739806"/>
              <a:gd name="connsiteY6" fmla="*/ 16257587 h 16257587"/>
              <a:gd name="connsiteX7" fmla="*/ 0 w 12739806"/>
              <a:gd name="connsiteY7" fmla="*/ 16257587 h 16257587"/>
              <a:gd name="connsiteX0" fmla="*/ 0 w 12739806"/>
              <a:gd name="connsiteY0" fmla="*/ 36576 h 16294163"/>
              <a:gd name="connsiteX1" fmla="*/ 4256972 w 12739806"/>
              <a:gd name="connsiteY1" fmla="*/ 36576 h 16294163"/>
              <a:gd name="connsiteX2" fmla="*/ 4256972 w 12739806"/>
              <a:gd name="connsiteY2" fmla="*/ 43195 h 16294163"/>
              <a:gd name="connsiteX3" fmla="*/ 7989457 w 12739806"/>
              <a:gd name="connsiteY3" fmla="*/ 0 h 16294163"/>
              <a:gd name="connsiteX4" fmla="*/ 12739806 w 12739806"/>
              <a:gd name="connsiteY4" fmla="*/ 16294163 h 16294163"/>
              <a:gd name="connsiteX5" fmla="*/ 4256972 w 12739806"/>
              <a:gd name="connsiteY5" fmla="*/ 16294163 h 16294163"/>
              <a:gd name="connsiteX6" fmla="*/ 1977 w 12739806"/>
              <a:gd name="connsiteY6" fmla="*/ 16294163 h 16294163"/>
              <a:gd name="connsiteX7" fmla="*/ 0 w 12739806"/>
              <a:gd name="connsiteY7" fmla="*/ 16294163 h 16294163"/>
              <a:gd name="connsiteX8" fmla="*/ 0 w 12739806"/>
              <a:gd name="connsiteY8" fmla="*/ 36576 h 1629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39806" h="16294163">
                <a:moveTo>
                  <a:pt x="0" y="36576"/>
                </a:moveTo>
                <a:lnTo>
                  <a:pt x="4256972" y="36576"/>
                </a:lnTo>
                <a:lnTo>
                  <a:pt x="4256972" y="43195"/>
                </a:lnTo>
                <a:lnTo>
                  <a:pt x="7989457" y="0"/>
                </a:lnTo>
                <a:lnTo>
                  <a:pt x="12739806" y="16294163"/>
                </a:lnTo>
                <a:lnTo>
                  <a:pt x="4256972" y="16294163"/>
                </a:lnTo>
                <a:lnTo>
                  <a:pt x="1977" y="16294163"/>
                </a:lnTo>
                <a:lnTo>
                  <a:pt x="0" y="16294163"/>
                </a:lnTo>
                <a:lnTo>
                  <a:pt x="0" y="36576"/>
                </a:lnTo>
                <a:close/>
              </a:path>
            </a:pathLst>
          </a:custGeom>
          <a:solidFill>
            <a:schemeClr val="accent1"/>
          </a:solidFill>
          <a:ln w="12700" cap="flat">
            <a:noFill/>
            <a:miter lim="400000"/>
          </a:ln>
          <a:effectLst/>
        </p:spPr>
        <p:txBody>
          <a:bodyPr wrap="square" lIns="27436" tIns="27436" rIns="27436" bIns="27436" numCol="1" anchor="t">
            <a:noAutofit/>
          </a:bodyPr>
          <a:lstStyle/>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p:txBody>
      </p:sp>
      <p:sp>
        <p:nvSpPr>
          <p:cNvPr id="2" name="Rectangle 1">
            <a:extLst>
              <a:ext uri="{FF2B5EF4-FFF2-40B4-BE49-F238E27FC236}">
                <a16:creationId xmlns:a16="http://schemas.microsoft.com/office/drawing/2014/main" id="{07DB6A58-EB02-4336-8C93-6AD03D69795F}"/>
              </a:ext>
            </a:extLst>
          </p:cNvPr>
          <p:cNvSpPr/>
          <p:nvPr/>
        </p:nvSpPr>
        <p:spPr>
          <a:xfrm>
            <a:off x="356387" y="1730191"/>
            <a:ext cx="1600034" cy="1823576"/>
          </a:xfrm>
          <a:prstGeom prst="rect">
            <a:avLst/>
          </a:prstGeom>
        </p:spPr>
        <p:txBody>
          <a:bodyPr wrap="square">
            <a:spAutoFit/>
          </a:bodyPr>
          <a:lstStyle/>
          <a:p>
            <a:pPr marL="74421" indent="-74421" defTabSz="174854" fontAlgn="base">
              <a:lnSpc>
                <a:spcPct val="90000"/>
              </a:lnSpc>
              <a:spcBef>
                <a:spcPct val="0"/>
              </a:spcBef>
              <a:spcAft>
                <a:spcPct val="0"/>
              </a:spcAft>
            </a:pPr>
            <a:r>
              <a:rPr lang="en-US" sz="5000" spc="-625" dirty="0">
                <a:gradFill>
                  <a:gsLst>
                    <a:gs pos="0">
                      <a:srgbClr val="FFFFFF"/>
                    </a:gs>
                    <a:gs pos="100000">
                      <a:srgbClr val="FFFFFF"/>
                    </a:gs>
                  </a:gsLst>
                  <a:lin ang="5400000" scaled="0"/>
                </a:gradFill>
                <a:latin typeface="+mj-lt"/>
                <a:ea typeface="Segoe UI" pitchFamily="34" charset="0"/>
                <a:cs typeface="Segoe UI" pitchFamily="34" charset="0"/>
              </a:rPr>
              <a:t>1</a:t>
            </a:r>
            <a:r>
              <a:rPr lang="en-US" sz="5000" spc="-188" dirty="0">
                <a:gradFill>
                  <a:gsLst>
                    <a:gs pos="0">
                      <a:srgbClr val="FFFFFF"/>
                    </a:gs>
                    <a:gs pos="100000">
                      <a:srgbClr val="FFFFFF"/>
                    </a:gs>
                  </a:gsLst>
                  <a:lin ang="5400000" scaled="0"/>
                </a:gradFill>
                <a:latin typeface="+mj-lt"/>
                <a:ea typeface="Segoe UI" pitchFamily="34" charset="0"/>
                <a:cs typeface="Segoe UI" pitchFamily="34" charset="0"/>
              </a:rPr>
              <a:t>5</a:t>
            </a:r>
            <a:r>
              <a:rPr lang="en-US" sz="5000" spc="188" dirty="0">
                <a:gradFill>
                  <a:gsLst>
                    <a:gs pos="0">
                      <a:srgbClr val="FFFFFF"/>
                    </a:gs>
                    <a:gs pos="100000">
                      <a:srgbClr val="FFFFFF"/>
                    </a:gs>
                  </a:gsLst>
                  <a:lin ang="5400000" scaled="0"/>
                </a:gradFill>
                <a:latin typeface="+mj-lt"/>
                <a:ea typeface="Segoe UI" pitchFamily="34" charset="0"/>
                <a:cs typeface="Segoe UI" pitchFamily="34" charset="0"/>
              </a:rPr>
              <a:t>0</a:t>
            </a:r>
            <a:br>
              <a:rPr lang="en-US" sz="1238" dirty="0">
                <a:gradFill>
                  <a:gsLst>
                    <a:gs pos="0">
                      <a:srgbClr val="FFFFFF"/>
                    </a:gs>
                    <a:gs pos="100000">
                      <a:srgbClr val="FFFFFF"/>
                    </a:gs>
                  </a:gsLst>
                  <a:lin ang="5400000" scaled="0"/>
                </a:gradFill>
                <a:ea typeface="Segoe UI" pitchFamily="34" charset="0"/>
                <a:cs typeface="Segoe UI" pitchFamily="34" charset="0"/>
              </a:rPr>
            </a:br>
            <a:r>
              <a:rPr lang="en-US" sz="1875" dirty="0">
                <a:gradFill>
                  <a:gsLst>
                    <a:gs pos="0">
                      <a:srgbClr val="FFFFFF"/>
                    </a:gs>
                    <a:gs pos="100000">
                      <a:srgbClr val="FFFFFF"/>
                    </a:gs>
                  </a:gsLst>
                  <a:lin ang="5400000" scaled="0"/>
                </a:gradFill>
                <a:ea typeface="Segoe UI" pitchFamily="34" charset="0"/>
                <a:cs typeface="Segoe UI" pitchFamily="34" charset="0"/>
              </a:rPr>
              <a:t>Amazon CloudFront Points of Presence</a:t>
            </a:r>
          </a:p>
        </p:txBody>
      </p:sp>
      <p:sp>
        <p:nvSpPr>
          <p:cNvPr id="337" name="Rectangle 336" hidden="1">
            <a:extLst>
              <a:ext uri="{FF2B5EF4-FFF2-40B4-BE49-F238E27FC236}">
                <a16:creationId xmlns:a16="http://schemas.microsoft.com/office/drawing/2014/main" id="{BBAC6D99-FA8B-4690-8573-8CD7B084FCB7}"/>
              </a:ext>
            </a:extLst>
          </p:cNvPr>
          <p:cNvSpPr/>
          <p:nvPr/>
        </p:nvSpPr>
        <p:spPr>
          <a:xfrm>
            <a:off x="824749" y="2175920"/>
            <a:ext cx="1829027" cy="1235210"/>
          </a:xfrm>
          <a:prstGeom prst="rect">
            <a:avLst/>
          </a:prstGeom>
        </p:spPr>
        <p:txBody>
          <a:bodyPr wrap="square">
            <a:spAutoFit/>
          </a:bodyPr>
          <a:lstStyle/>
          <a:p>
            <a:pPr marL="14289" indent="-14289" defTabSz="174854" fontAlgn="base">
              <a:lnSpc>
                <a:spcPct val="90000"/>
              </a:lnSpc>
              <a:spcBef>
                <a:spcPct val="0"/>
              </a:spcBef>
              <a:spcAft>
                <a:spcPct val="0"/>
              </a:spcAft>
              <a:tabLst>
                <a:tab pos="0" algn="l"/>
              </a:tabLst>
            </a:pPr>
            <a:r>
              <a:rPr lang="en-US" sz="3188" spc="-188" dirty="0">
                <a:noFill/>
                <a:latin typeface="+mj-lt"/>
                <a:ea typeface="Segoe UI" pitchFamily="34" charset="0"/>
                <a:cs typeface="Segoe UI" pitchFamily="34" charset="0"/>
              </a:rPr>
              <a:t>89</a:t>
            </a:r>
            <a:br>
              <a:rPr lang="en-US" sz="1238" dirty="0">
                <a:noFill/>
                <a:ea typeface="Segoe UI" pitchFamily="34" charset="0"/>
                <a:cs typeface="Segoe UI" pitchFamily="34" charset="0"/>
              </a:rPr>
            </a:br>
            <a:r>
              <a:rPr lang="en-US" sz="1688" dirty="0">
                <a:noFill/>
                <a:ea typeface="Segoe UI" pitchFamily="34" charset="0"/>
                <a:cs typeface="Segoe UI" pitchFamily="34" charset="0"/>
              </a:rPr>
              <a:t>AWS</a:t>
            </a:r>
            <a:r>
              <a:rPr lang="en-US" sz="1238" dirty="0">
                <a:noFill/>
                <a:ea typeface="Segoe UI" pitchFamily="34" charset="0"/>
                <a:cs typeface="Segoe UI" pitchFamily="34" charset="0"/>
              </a:rPr>
              <a:t> </a:t>
            </a:r>
            <a:r>
              <a:rPr lang="en-US" sz="1688" dirty="0">
                <a:noFill/>
                <a:ea typeface="Segoe UI" pitchFamily="34" charset="0"/>
                <a:cs typeface="Segoe UI" pitchFamily="34" charset="0"/>
              </a:rPr>
              <a:t>Direct Connect locations</a:t>
            </a:r>
          </a:p>
        </p:txBody>
      </p:sp>
      <p:sp>
        <p:nvSpPr>
          <p:cNvPr id="175" name="Rectangle 174">
            <a:extLst>
              <a:ext uri="{FF2B5EF4-FFF2-40B4-BE49-F238E27FC236}">
                <a16:creationId xmlns:a16="http://schemas.microsoft.com/office/drawing/2014/main" id="{44EE8FCB-488C-4B85-AE44-2FE8D8191E21}"/>
              </a:ext>
            </a:extLst>
          </p:cNvPr>
          <p:cNvSpPr/>
          <p:nvPr/>
        </p:nvSpPr>
        <p:spPr>
          <a:xfrm>
            <a:off x="-1953377" y="2262326"/>
            <a:ext cx="1887319" cy="1044645"/>
          </a:xfrm>
          <a:prstGeom prst="rect">
            <a:avLst/>
          </a:prstGeom>
        </p:spPr>
        <p:txBody>
          <a:bodyPr wrap="square">
            <a:spAutoFit/>
          </a:bodyPr>
          <a:lstStyle/>
          <a:p>
            <a:pPr marL="74421" indent="-74421" defTabSz="174854" fontAlgn="base">
              <a:lnSpc>
                <a:spcPct val="90000"/>
              </a:lnSpc>
              <a:spcBef>
                <a:spcPct val="0"/>
              </a:spcBef>
              <a:spcAft>
                <a:spcPct val="0"/>
              </a:spcAft>
            </a:pPr>
            <a:r>
              <a:rPr lang="en-US" sz="3438" spc="-131" dirty="0">
                <a:gradFill>
                  <a:gsLst>
                    <a:gs pos="0">
                      <a:srgbClr val="FFFFFF"/>
                    </a:gs>
                    <a:gs pos="100000">
                      <a:srgbClr val="FFFFFF"/>
                    </a:gs>
                  </a:gsLst>
                  <a:lin ang="5400000" scaled="0"/>
                </a:gradFill>
                <a:latin typeface="+mj-lt"/>
                <a:ea typeface="Segoe UI" pitchFamily="34" charset="0"/>
                <a:cs typeface="Segoe UI" pitchFamily="34" charset="0"/>
              </a:rPr>
              <a:t>19</a:t>
            </a:r>
            <a:br>
              <a:rPr lang="en-US" sz="3438" spc="-131" dirty="0">
                <a:gradFill>
                  <a:gsLst>
                    <a:gs pos="0">
                      <a:srgbClr val="FFFFFF"/>
                    </a:gs>
                    <a:gs pos="100000">
                      <a:srgbClr val="FFFFFF"/>
                    </a:gs>
                  </a:gsLst>
                  <a:lin ang="5400000" scaled="0"/>
                </a:gradFill>
                <a:latin typeface="+mj-lt"/>
                <a:ea typeface="Segoe UI" pitchFamily="34" charset="0"/>
                <a:cs typeface="Segoe UI" pitchFamily="34" charset="0"/>
              </a:rPr>
            </a:br>
            <a:r>
              <a:rPr lang="en-US" sz="3438" spc="-131" dirty="0">
                <a:gradFill>
                  <a:gsLst>
                    <a:gs pos="0">
                      <a:srgbClr val="FFFFFF"/>
                    </a:gs>
                    <a:gs pos="100000">
                      <a:srgbClr val="FFFFFF"/>
                    </a:gs>
                  </a:gsLst>
                  <a:lin ang="5400000" scaled="0"/>
                </a:gradFill>
                <a:latin typeface="+mj-lt"/>
                <a:ea typeface="Segoe UI" pitchFamily="34" charset="0"/>
                <a:cs typeface="Segoe UI" pitchFamily="34" charset="0"/>
              </a:rPr>
              <a:t>Regions</a:t>
            </a:r>
            <a:endParaRPr lang="en-US" sz="3438" spc="-13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58225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37"/>
                                        </p:tgtEl>
                                        <p:attrNameLst>
                                          <p:attrName>style.visibility</p:attrName>
                                        </p:attrNameLst>
                                      </p:cBhvr>
                                      <p:to>
                                        <p:strVal val="visible"/>
                                      </p:to>
                                    </p:set>
                                    <p:animEffect transition="in" filter="fade">
                                      <p:cBhvr>
                                        <p:cTn id="7" dur="300"/>
                                        <p:tgtEl>
                                          <p:spTgt spid="337"/>
                                        </p:tgtEl>
                                      </p:cBhvr>
                                    </p:animEffect>
                                  </p:childTnLst>
                                </p:cTn>
                              </p:par>
                              <p:par>
                                <p:cTn id="8" presetID="42" presetClass="path" presetSubtype="0" decel="100000" fill="hold" grpId="1" nodeType="withEffect">
                                  <p:stCondLst>
                                    <p:cond delay="0"/>
                                  </p:stCondLst>
                                  <p:childTnLst>
                                    <p:animMotion origin="layout" path="M -1.65245E-6 6.65951E-7 L 0.03676 6.65951E-7 " pathEditMode="relative" rAng="0" ptsTypes="AA">
                                      <p:cBhvr>
                                        <p:cTn id="9" dur="500" spd="-100000" fill="hold"/>
                                        <p:tgtEl>
                                          <p:spTgt spid="337"/>
                                        </p:tgtEl>
                                        <p:attrNameLst>
                                          <p:attrName>ppt_x</p:attrName>
                                          <p:attrName>ppt_y</p:attrName>
                                        </p:attrNameLst>
                                      </p:cBhvr>
                                      <p:rCtr x="1836" y="0"/>
                                    </p:animMotion>
                                  </p:childTnLst>
                                </p:cTn>
                              </p:par>
                              <p:par>
                                <p:cTn id="10" presetID="10" presetClass="entr" presetSubtype="0" fill="hold" grpId="0" nodeType="withEffect">
                                  <p:stCondLst>
                                    <p:cond delay="2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300"/>
                                        <p:tgtEl>
                                          <p:spTgt spid="2"/>
                                        </p:tgtEl>
                                      </p:cBhvr>
                                    </p:animEffect>
                                  </p:childTnLst>
                                </p:cTn>
                              </p:par>
                              <p:par>
                                <p:cTn id="13" presetID="42" presetClass="path" presetSubtype="0" decel="100000" fill="hold" grpId="1" nodeType="withEffect">
                                  <p:stCondLst>
                                    <p:cond delay="0"/>
                                  </p:stCondLst>
                                  <p:childTnLst>
                                    <p:animMotion origin="layout" path="M -5.90278E-7 -3.76543E-6 L 0.03678 -3.76543E-6 " pathEditMode="relative" rAng="0" ptsTypes="AA">
                                      <p:cBhvr>
                                        <p:cTn id="14" dur="500" spd="-100000" fill="hold"/>
                                        <p:tgtEl>
                                          <p:spTgt spid="2"/>
                                        </p:tgtEl>
                                        <p:attrNameLst>
                                          <p:attrName>ppt_x</p:attrName>
                                          <p:attrName>ppt_y</p:attrName>
                                        </p:attrNameLst>
                                      </p:cBhvr>
                                      <p:rCtr x="183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37" grpId="0"/>
      <p:bldP spid="337" grpId="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65" name="Straight Connector 64">
            <a:extLst>
              <a:ext uri="{FF2B5EF4-FFF2-40B4-BE49-F238E27FC236}">
                <a16:creationId xmlns:a16="http://schemas.microsoft.com/office/drawing/2014/main" id="{D64759A2-58E2-9B4F-93C8-DBEA92A82392}"/>
              </a:ext>
            </a:extLst>
          </p:cNvPr>
          <p:cNvCxnSpPr>
            <a:cxnSpLocks/>
          </p:cNvCxnSpPr>
          <p:nvPr/>
        </p:nvCxnSpPr>
        <p:spPr>
          <a:xfrm flipH="1">
            <a:off x="4902089" y="2015127"/>
            <a:ext cx="681117" cy="85326"/>
          </a:xfrm>
          <a:prstGeom prst="line">
            <a:avLst/>
          </a:prstGeom>
          <a:ln w="9525">
            <a:solidFill>
              <a:srgbClr val="FA9C23"/>
            </a:solidFill>
          </a:ln>
          <a:effectLst/>
        </p:spPr>
        <p:style>
          <a:lnRef idx="2">
            <a:schemeClr val="accent1"/>
          </a:lnRef>
          <a:fillRef idx="0">
            <a:schemeClr val="accent1"/>
          </a:fillRef>
          <a:effectRef idx="1">
            <a:schemeClr val="accent1"/>
          </a:effectRef>
          <a:fontRef idx="minor">
            <a:schemeClr val="tx1"/>
          </a:fontRef>
        </p:style>
      </p:cxnSp>
      <p:sp>
        <p:nvSpPr>
          <p:cNvPr id="5" name="Title 4">
            <a:extLst>
              <a:ext uri="{FF2B5EF4-FFF2-40B4-BE49-F238E27FC236}">
                <a16:creationId xmlns:a16="http://schemas.microsoft.com/office/drawing/2014/main" id="{B188E2C5-CFE0-0343-B349-BA63A269372F}"/>
              </a:ext>
            </a:extLst>
          </p:cNvPr>
          <p:cNvSpPr>
            <a:spLocks noGrp="1"/>
          </p:cNvSpPr>
          <p:nvPr>
            <p:ph type="title"/>
          </p:nvPr>
        </p:nvSpPr>
        <p:spPr/>
        <p:txBody>
          <a:bodyPr/>
          <a:lstStyle/>
          <a:p>
            <a:r>
              <a:rPr lang="en-US" dirty="0">
                <a:solidFill>
                  <a:schemeClr val="tx1"/>
                </a:solidFill>
              </a:rPr>
              <a:t>Enterprise Support</a:t>
            </a:r>
          </a:p>
        </p:txBody>
      </p:sp>
      <p:cxnSp>
        <p:nvCxnSpPr>
          <p:cNvPr id="58" name="Straight Connector 57">
            <a:extLst>
              <a:ext uri="{FF2B5EF4-FFF2-40B4-BE49-F238E27FC236}">
                <a16:creationId xmlns:a16="http://schemas.microsoft.com/office/drawing/2014/main" id="{739E3FB5-8911-42FE-AA06-BC3C804A7121}"/>
              </a:ext>
            </a:extLst>
          </p:cNvPr>
          <p:cNvCxnSpPr>
            <a:cxnSpLocks/>
            <a:endCxn id="14" idx="0"/>
          </p:cNvCxnSpPr>
          <p:nvPr/>
        </p:nvCxnSpPr>
        <p:spPr>
          <a:xfrm>
            <a:off x="3510326" y="2092150"/>
            <a:ext cx="2785" cy="532224"/>
          </a:xfrm>
          <a:prstGeom prst="line">
            <a:avLst/>
          </a:prstGeom>
          <a:ln w="9525">
            <a:solidFill>
              <a:srgbClr val="002D43"/>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E34ADB94-09D7-465C-B42F-3C48727218F3}"/>
              </a:ext>
            </a:extLst>
          </p:cNvPr>
          <p:cNvCxnSpPr>
            <a:cxnSpLocks/>
          </p:cNvCxnSpPr>
          <p:nvPr/>
        </p:nvCxnSpPr>
        <p:spPr>
          <a:xfrm flipH="1">
            <a:off x="502129" y="2924349"/>
            <a:ext cx="2701448" cy="0"/>
          </a:xfrm>
          <a:prstGeom prst="line">
            <a:avLst/>
          </a:prstGeom>
          <a:ln w="9525">
            <a:solidFill>
              <a:srgbClr val="002D43"/>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16C2A9EB-168D-429D-8D49-00FF8169D2E2}"/>
              </a:ext>
            </a:extLst>
          </p:cNvPr>
          <p:cNvCxnSpPr>
            <a:cxnSpLocks/>
            <a:stCxn id="15" idx="2"/>
          </p:cNvCxnSpPr>
          <p:nvPr/>
        </p:nvCxnSpPr>
        <p:spPr>
          <a:xfrm flipH="1">
            <a:off x="3510326" y="3275886"/>
            <a:ext cx="2784" cy="663665"/>
          </a:xfrm>
          <a:prstGeom prst="line">
            <a:avLst/>
          </a:prstGeom>
          <a:ln w="9525">
            <a:solidFill>
              <a:srgbClr val="002D43"/>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8237394B-7315-4976-BED9-A83D0EA6E417}"/>
              </a:ext>
            </a:extLst>
          </p:cNvPr>
          <p:cNvCxnSpPr>
            <a:cxnSpLocks/>
          </p:cNvCxnSpPr>
          <p:nvPr/>
        </p:nvCxnSpPr>
        <p:spPr>
          <a:xfrm flipH="1">
            <a:off x="4995690" y="2813687"/>
            <a:ext cx="360057" cy="405048"/>
          </a:xfrm>
          <a:prstGeom prst="line">
            <a:avLst/>
          </a:prstGeom>
          <a:ln w="9525">
            <a:solidFill>
              <a:srgbClr val="16BF9F"/>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4EE83F1B-C6B5-4D92-9E29-B6388C3A27E0}"/>
              </a:ext>
            </a:extLst>
          </p:cNvPr>
          <p:cNvCxnSpPr>
            <a:cxnSpLocks/>
          </p:cNvCxnSpPr>
          <p:nvPr/>
        </p:nvCxnSpPr>
        <p:spPr>
          <a:xfrm flipH="1">
            <a:off x="5122204" y="3426634"/>
            <a:ext cx="3678897" cy="0"/>
          </a:xfrm>
          <a:prstGeom prst="line">
            <a:avLst/>
          </a:prstGeom>
          <a:ln w="9525">
            <a:solidFill>
              <a:srgbClr val="16BF9F"/>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215F684B-2F4F-4797-BE1B-0A53A2F2BC50}"/>
              </a:ext>
            </a:extLst>
          </p:cNvPr>
          <p:cNvCxnSpPr>
            <a:cxnSpLocks/>
          </p:cNvCxnSpPr>
          <p:nvPr/>
        </p:nvCxnSpPr>
        <p:spPr>
          <a:xfrm>
            <a:off x="5024440" y="3702060"/>
            <a:ext cx="423031" cy="401374"/>
          </a:xfrm>
          <a:prstGeom prst="line">
            <a:avLst/>
          </a:prstGeom>
          <a:ln w="9525">
            <a:solidFill>
              <a:srgbClr val="16BF9F"/>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8D3D0806-81DB-491D-A6EE-03EB9CB9DC14}"/>
              </a:ext>
            </a:extLst>
          </p:cNvPr>
          <p:cNvCxnSpPr>
            <a:cxnSpLocks/>
            <a:stCxn id="17" idx="2"/>
          </p:cNvCxnSpPr>
          <p:nvPr/>
        </p:nvCxnSpPr>
        <p:spPr>
          <a:xfrm>
            <a:off x="4771726" y="3759210"/>
            <a:ext cx="8274" cy="850624"/>
          </a:xfrm>
          <a:prstGeom prst="line">
            <a:avLst/>
          </a:prstGeom>
          <a:ln w="9525">
            <a:solidFill>
              <a:srgbClr val="16BF9F"/>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35B211F-5CAA-4812-9851-5505357CE8C1}"/>
              </a:ext>
            </a:extLst>
          </p:cNvPr>
          <p:cNvCxnSpPr>
            <a:cxnSpLocks/>
          </p:cNvCxnSpPr>
          <p:nvPr/>
        </p:nvCxnSpPr>
        <p:spPr>
          <a:xfrm flipH="1">
            <a:off x="3569494" y="3683016"/>
            <a:ext cx="945356" cy="923436"/>
          </a:xfrm>
          <a:prstGeom prst="line">
            <a:avLst/>
          </a:prstGeom>
          <a:ln w="9525">
            <a:solidFill>
              <a:srgbClr val="16BF9F"/>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533C3D44-7B21-4499-AAB2-9C40A02B9A1E}"/>
              </a:ext>
            </a:extLst>
          </p:cNvPr>
          <p:cNvCxnSpPr>
            <a:cxnSpLocks/>
          </p:cNvCxnSpPr>
          <p:nvPr/>
        </p:nvCxnSpPr>
        <p:spPr>
          <a:xfrm flipH="1" flipV="1">
            <a:off x="3787343" y="1240299"/>
            <a:ext cx="598920" cy="609154"/>
          </a:xfrm>
          <a:prstGeom prst="line">
            <a:avLst/>
          </a:prstGeom>
          <a:ln w="9525">
            <a:solidFill>
              <a:srgbClr val="FA9C2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752C7BDA-8490-40DE-A08B-F36C5C98AD87}"/>
              </a:ext>
            </a:extLst>
          </p:cNvPr>
          <p:cNvCxnSpPr>
            <a:cxnSpLocks/>
          </p:cNvCxnSpPr>
          <p:nvPr/>
        </p:nvCxnSpPr>
        <p:spPr>
          <a:xfrm flipH="1">
            <a:off x="4832718" y="1442909"/>
            <a:ext cx="365594" cy="389874"/>
          </a:xfrm>
          <a:prstGeom prst="line">
            <a:avLst/>
          </a:prstGeom>
          <a:ln w="9525">
            <a:solidFill>
              <a:srgbClr val="FA9C23"/>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FE544E49-5D23-4D55-8865-DFB97920725E}"/>
              </a:ext>
            </a:extLst>
          </p:cNvPr>
          <p:cNvCxnSpPr>
            <a:cxnSpLocks/>
          </p:cNvCxnSpPr>
          <p:nvPr/>
        </p:nvCxnSpPr>
        <p:spPr>
          <a:xfrm>
            <a:off x="4604908" y="1021496"/>
            <a:ext cx="0" cy="799986"/>
          </a:xfrm>
          <a:prstGeom prst="line">
            <a:avLst/>
          </a:prstGeom>
          <a:ln w="9525">
            <a:solidFill>
              <a:srgbClr val="FA9C23"/>
            </a:solidFill>
          </a:ln>
          <a:effectLst/>
        </p:spPr>
        <p:style>
          <a:lnRef idx="2">
            <a:schemeClr val="accent1"/>
          </a:lnRef>
          <a:fillRef idx="0">
            <a:schemeClr val="accent1"/>
          </a:fillRef>
          <a:effectRef idx="1">
            <a:schemeClr val="accent1"/>
          </a:effectRef>
          <a:fontRef idx="minor">
            <a:schemeClr val="tx1"/>
          </a:fontRef>
        </p:style>
      </p:cxnSp>
      <p:sp>
        <p:nvSpPr>
          <p:cNvPr id="7" name="Freeform 72">
            <a:extLst>
              <a:ext uri="{FF2B5EF4-FFF2-40B4-BE49-F238E27FC236}">
                <a16:creationId xmlns:a16="http://schemas.microsoft.com/office/drawing/2014/main" id="{82C670FA-7C5A-41CA-9A6B-02951B6D48B9}"/>
              </a:ext>
            </a:extLst>
          </p:cNvPr>
          <p:cNvSpPr>
            <a:spLocks noEditPoints="1"/>
          </p:cNvSpPr>
          <p:nvPr/>
        </p:nvSpPr>
        <p:spPr bwMode="auto">
          <a:xfrm>
            <a:off x="3982680" y="1442911"/>
            <a:ext cx="1244458" cy="1240615"/>
          </a:xfrm>
          <a:custGeom>
            <a:avLst/>
            <a:gdLst>
              <a:gd name="T0" fmla="*/ 153 w 153"/>
              <a:gd name="T1" fmla="*/ 89 h 152"/>
              <a:gd name="T2" fmla="*/ 153 w 153"/>
              <a:gd name="T3" fmla="*/ 64 h 152"/>
              <a:gd name="T4" fmla="*/ 133 w 153"/>
              <a:gd name="T5" fmla="*/ 64 h 152"/>
              <a:gd name="T6" fmla="*/ 126 w 153"/>
              <a:gd name="T7" fmla="*/ 46 h 152"/>
              <a:gd name="T8" fmla="*/ 140 w 153"/>
              <a:gd name="T9" fmla="*/ 32 h 152"/>
              <a:gd name="T10" fmla="*/ 122 w 153"/>
              <a:gd name="T11" fmla="*/ 14 h 152"/>
              <a:gd name="T12" fmla="*/ 109 w 153"/>
              <a:gd name="T13" fmla="*/ 27 h 152"/>
              <a:gd name="T14" fmla="*/ 89 w 153"/>
              <a:gd name="T15" fmla="*/ 18 h 152"/>
              <a:gd name="T16" fmla="*/ 89 w 153"/>
              <a:gd name="T17" fmla="*/ 0 h 152"/>
              <a:gd name="T18" fmla="*/ 64 w 153"/>
              <a:gd name="T19" fmla="*/ 0 h 152"/>
              <a:gd name="T20" fmla="*/ 64 w 153"/>
              <a:gd name="T21" fmla="*/ 18 h 152"/>
              <a:gd name="T22" fmla="*/ 45 w 153"/>
              <a:gd name="T23" fmla="*/ 26 h 152"/>
              <a:gd name="T24" fmla="*/ 32 w 153"/>
              <a:gd name="T25" fmla="*/ 13 h 152"/>
              <a:gd name="T26" fmla="*/ 14 w 153"/>
              <a:gd name="T27" fmla="*/ 31 h 152"/>
              <a:gd name="T28" fmla="*/ 27 w 153"/>
              <a:gd name="T29" fmla="*/ 45 h 152"/>
              <a:gd name="T30" fmla="*/ 20 w 153"/>
              <a:gd name="T31" fmla="*/ 64 h 152"/>
              <a:gd name="T32" fmla="*/ 0 w 153"/>
              <a:gd name="T33" fmla="*/ 64 h 152"/>
              <a:gd name="T34" fmla="*/ 0 w 153"/>
              <a:gd name="T35" fmla="*/ 89 h 152"/>
              <a:gd name="T36" fmla="*/ 21 w 153"/>
              <a:gd name="T37" fmla="*/ 89 h 152"/>
              <a:gd name="T38" fmla="*/ 29 w 153"/>
              <a:gd name="T39" fmla="*/ 107 h 152"/>
              <a:gd name="T40" fmla="*/ 14 w 153"/>
              <a:gd name="T41" fmla="*/ 122 h 152"/>
              <a:gd name="T42" fmla="*/ 32 w 153"/>
              <a:gd name="T43" fmla="*/ 140 h 152"/>
              <a:gd name="T44" fmla="*/ 48 w 153"/>
              <a:gd name="T45" fmla="*/ 124 h 152"/>
              <a:gd name="T46" fmla="*/ 64 w 153"/>
              <a:gd name="T47" fmla="*/ 130 h 152"/>
              <a:gd name="T48" fmla="*/ 64 w 153"/>
              <a:gd name="T49" fmla="*/ 152 h 152"/>
              <a:gd name="T50" fmla="*/ 89 w 153"/>
              <a:gd name="T51" fmla="*/ 152 h 152"/>
              <a:gd name="T52" fmla="*/ 89 w 153"/>
              <a:gd name="T53" fmla="*/ 130 h 152"/>
              <a:gd name="T54" fmla="*/ 105 w 153"/>
              <a:gd name="T55" fmla="*/ 123 h 152"/>
              <a:gd name="T56" fmla="*/ 121 w 153"/>
              <a:gd name="T57" fmla="*/ 139 h 152"/>
              <a:gd name="T58" fmla="*/ 140 w 153"/>
              <a:gd name="T59" fmla="*/ 121 h 152"/>
              <a:gd name="T60" fmla="*/ 124 w 153"/>
              <a:gd name="T61" fmla="*/ 106 h 152"/>
              <a:gd name="T62" fmla="*/ 131 w 153"/>
              <a:gd name="T63" fmla="*/ 89 h 152"/>
              <a:gd name="T64" fmla="*/ 153 w 153"/>
              <a:gd name="T65" fmla="*/ 89 h 152"/>
              <a:gd name="T66" fmla="*/ 77 w 153"/>
              <a:gd name="T67" fmla="*/ 97 h 152"/>
              <a:gd name="T68" fmla="*/ 55 w 153"/>
              <a:gd name="T69" fmla="*/ 76 h 152"/>
              <a:gd name="T70" fmla="*/ 77 w 153"/>
              <a:gd name="T71" fmla="*/ 55 h 152"/>
              <a:gd name="T72" fmla="*/ 98 w 153"/>
              <a:gd name="T73" fmla="*/ 76 h 152"/>
              <a:gd name="T74" fmla="*/ 77 w 153"/>
              <a:gd name="T75" fmla="*/ 9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152">
                <a:moveTo>
                  <a:pt x="153" y="89"/>
                </a:moveTo>
                <a:cubicBezTo>
                  <a:pt x="153" y="64"/>
                  <a:pt x="153" y="64"/>
                  <a:pt x="153" y="64"/>
                </a:cubicBezTo>
                <a:cubicBezTo>
                  <a:pt x="133" y="64"/>
                  <a:pt x="133" y="64"/>
                  <a:pt x="133" y="64"/>
                </a:cubicBezTo>
                <a:cubicBezTo>
                  <a:pt x="132" y="57"/>
                  <a:pt x="129" y="51"/>
                  <a:pt x="126" y="46"/>
                </a:cubicBezTo>
                <a:cubicBezTo>
                  <a:pt x="140" y="32"/>
                  <a:pt x="140" y="32"/>
                  <a:pt x="140" y="32"/>
                </a:cubicBezTo>
                <a:cubicBezTo>
                  <a:pt x="122" y="14"/>
                  <a:pt x="122" y="14"/>
                  <a:pt x="122" y="14"/>
                </a:cubicBezTo>
                <a:cubicBezTo>
                  <a:pt x="109" y="27"/>
                  <a:pt x="109" y="27"/>
                  <a:pt x="109" y="27"/>
                </a:cubicBezTo>
                <a:cubicBezTo>
                  <a:pt x="103" y="23"/>
                  <a:pt x="97" y="20"/>
                  <a:pt x="89" y="18"/>
                </a:cubicBezTo>
                <a:cubicBezTo>
                  <a:pt x="89" y="0"/>
                  <a:pt x="89" y="0"/>
                  <a:pt x="89" y="0"/>
                </a:cubicBezTo>
                <a:cubicBezTo>
                  <a:pt x="64" y="0"/>
                  <a:pt x="64" y="0"/>
                  <a:pt x="64" y="0"/>
                </a:cubicBezTo>
                <a:cubicBezTo>
                  <a:pt x="64" y="18"/>
                  <a:pt x="64" y="18"/>
                  <a:pt x="64" y="18"/>
                </a:cubicBezTo>
                <a:cubicBezTo>
                  <a:pt x="57" y="20"/>
                  <a:pt x="50" y="22"/>
                  <a:pt x="45" y="26"/>
                </a:cubicBezTo>
                <a:cubicBezTo>
                  <a:pt x="32" y="13"/>
                  <a:pt x="32" y="13"/>
                  <a:pt x="32" y="13"/>
                </a:cubicBezTo>
                <a:cubicBezTo>
                  <a:pt x="14" y="31"/>
                  <a:pt x="14" y="31"/>
                  <a:pt x="14" y="31"/>
                </a:cubicBezTo>
                <a:cubicBezTo>
                  <a:pt x="27" y="45"/>
                  <a:pt x="27" y="45"/>
                  <a:pt x="27" y="45"/>
                </a:cubicBezTo>
                <a:cubicBezTo>
                  <a:pt x="24" y="51"/>
                  <a:pt x="21" y="57"/>
                  <a:pt x="20" y="64"/>
                </a:cubicBezTo>
                <a:cubicBezTo>
                  <a:pt x="0" y="64"/>
                  <a:pt x="0" y="64"/>
                  <a:pt x="0" y="64"/>
                </a:cubicBezTo>
                <a:cubicBezTo>
                  <a:pt x="0" y="89"/>
                  <a:pt x="0" y="89"/>
                  <a:pt x="0" y="89"/>
                </a:cubicBezTo>
                <a:cubicBezTo>
                  <a:pt x="21" y="89"/>
                  <a:pt x="21" y="89"/>
                  <a:pt x="21" y="89"/>
                </a:cubicBezTo>
                <a:cubicBezTo>
                  <a:pt x="23" y="96"/>
                  <a:pt x="26" y="101"/>
                  <a:pt x="29" y="107"/>
                </a:cubicBezTo>
                <a:cubicBezTo>
                  <a:pt x="14" y="122"/>
                  <a:pt x="14" y="122"/>
                  <a:pt x="14" y="122"/>
                </a:cubicBezTo>
                <a:cubicBezTo>
                  <a:pt x="32" y="140"/>
                  <a:pt x="32" y="140"/>
                  <a:pt x="32" y="140"/>
                </a:cubicBezTo>
                <a:cubicBezTo>
                  <a:pt x="48" y="124"/>
                  <a:pt x="48" y="124"/>
                  <a:pt x="48" y="124"/>
                </a:cubicBezTo>
                <a:cubicBezTo>
                  <a:pt x="53" y="126"/>
                  <a:pt x="58" y="129"/>
                  <a:pt x="64" y="130"/>
                </a:cubicBezTo>
                <a:cubicBezTo>
                  <a:pt x="64" y="152"/>
                  <a:pt x="64" y="152"/>
                  <a:pt x="64" y="152"/>
                </a:cubicBezTo>
                <a:cubicBezTo>
                  <a:pt x="89" y="152"/>
                  <a:pt x="89" y="152"/>
                  <a:pt x="89" y="152"/>
                </a:cubicBezTo>
                <a:cubicBezTo>
                  <a:pt x="89" y="130"/>
                  <a:pt x="89" y="130"/>
                  <a:pt x="89" y="130"/>
                </a:cubicBezTo>
                <a:cubicBezTo>
                  <a:pt x="95" y="128"/>
                  <a:pt x="100" y="126"/>
                  <a:pt x="105" y="123"/>
                </a:cubicBezTo>
                <a:cubicBezTo>
                  <a:pt x="121" y="139"/>
                  <a:pt x="121" y="139"/>
                  <a:pt x="121" y="139"/>
                </a:cubicBezTo>
                <a:cubicBezTo>
                  <a:pt x="140" y="121"/>
                  <a:pt x="140" y="121"/>
                  <a:pt x="140" y="121"/>
                </a:cubicBezTo>
                <a:cubicBezTo>
                  <a:pt x="124" y="106"/>
                  <a:pt x="124" y="106"/>
                  <a:pt x="124" y="106"/>
                </a:cubicBezTo>
                <a:cubicBezTo>
                  <a:pt x="127" y="101"/>
                  <a:pt x="130" y="95"/>
                  <a:pt x="131" y="89"/>
                </a:cubicBezTo>
                <a:lnTo>
                  <a:pt x="153" y="89"/>
                </a:lnTo>
                <a:close/>
                <a:moveTo>
                  <a:pt x="77" y="97"/>
                </a:moveTo>
                <a:cubicBezTo>
                  <a:pt x="65" y="97"/>
                  <a:pt x="55" y="88"/>
                  <a:pt x="55" y="76"/>
                </a:cubicBezTo>
                <a:cubicBezTo>
                  <a:pt x="55" y="64"/>
                  <a:pt x="65" y="55"/>
                  <a:pt x="77" y="55"/>
                </a:cubicBezTo>
                <a:cubicBezTo>
                  <a:pt x="88" y="55"/>
                  <a:pt x="98" y="64"/>
                  <a:pt x="98" y="76"/>
                </a:cubicBezTo>
                <a:cubicBezTo>
                  <a:pt x="98" y="88"/>
                  <a:pt x="88" y="97"/>
                  <a:pt x="77" y="97"/>
                </a:cubicBezTo>
                <a:close/>
              </a:path>
            </a:pathLst>
          </a:custGeom>
          <a:solidFill>
            <a:schemeClr val="bg1"/>
          </a:solidFill>
          <a:ln w="19050" cap="rnd">
            <a:solidFill>
              <a:srgbClr val="FA9C23"/>
            </a:solidFill>
            <a:prstDash val="solid"/>
            <a:round/>
            <a:headEnd/>
            <a:tailEnd/>
          </a:ln>
          <a:extLst/>
        </p:spPr>
        <p:txBody>
          <a:bodyPr vert="horz" wrap="square" lIns="91440" tIns="45720" rIns="91440" bIns="45720" numCol="1" anchor="t" anchorCtr="0" compatLnSpc="1">
            <a:prstTxWarp prst="textNoShape">
              <a:avLst/>
            </a:prstTxWarp>
          </a:bodyPr>
          <a:lstStyle/>
          <a:p>
            <a:endParaRPr lang="en-US" sz="2880" dirty="0"/>
          </a:p>
        </p:txBody>
      </p:sp>
      <p:sp>
        <p:nvSpPr>
          <p:cNvPr id="11" name="Freeform 72">
            <a:extLst>
              <a:ext uri="{FF2B5EF4-FFF2-40B4-BE49-F238E27FC236}">
                <a16:creationId xmlns:a16="http://schemas.microsoft.com/office/drawing/2014/main" id="{76FDB649-EEBB-40AA-B1D5-3A6A0FE9011C}"/>
              </a:ext>
            </a:extLst>
          </p:cNvPr>
          <p:cNvSpPr>
            <a:spLocks noEditPoints="1"/>
          </p:cNvSpPr>
          <p:nvPr/>
        </p:nvSpPr>
        <p:spPr bwMode="auto">
          <a:xfrm>
            <a:off x="2890882" y="2301249"/>
            <a:ext cx="1244458" cy="1240615"/>
          </a:xfrm>
          <a:custGeom>
            <a:avLst/>
            <a:gdLst>
              <a:gd name="T0" fmla="*/ 153 w 153"/>
              <a:gd name="T1" fmla="*/ 89 h 152"/>
              <a:gd name="T2" fmla="*/ 153 w 153"/>
              <a:gd name="T3" fmla="*/ 64 h 152"/>
              <a:gd name="T4" fmla="*/ 133 w 153"/>
              <a:gd name="T5" fmla="*/ 64 h 152"/>
              <a:gd name="T6" fmla="*/ 126 w 153"/>
              <a:gd name="T7" fmla="*/ 46 h 152"/>
              <a:gd name="T8" fmla="*/ 140 w 153"/>
              <a:gd name="T9" fmla="*/ 32 h 152"/>
              <a:gd name="T10" fmla="*/ 122 w 153"/>
              <a:gd name="T11" fmla="*/ 14 h 152"/>
              <a:gd name="T12" fmla="*/ 109 w 153"/>
              <a:gd name="T13" fmla="*/ 27 h 152"/>
              <a:gd name="T14" fmla="*/ 89 w 153"/>
              <a:gd name="T15" fmla="*/ 18 h 152"/>
              <a:gd name="T16" fmla="*/ 89 w 153"/>
              <a:gd name="T17" fmla="*/ 0 h 152"/>
              <a:gd name="T18" fmla="*/ 64 w 153"/>
              <a:gd name="T19" fmla="*/ 0 h 152"/>
              <a:gd name="T20" fmla="*/ 64 w 153"/>
              <a:gd name="T21" fmla="*/ 18 h 152"/>
              <a:gd name="T22" fmla="*/ 45 w 153"/>
              <a:gd name="T23" fmla="*/ 26 h 152"/>
              <a:gd name="T24" fmla="*/ 32 w 153"/>
              <a:gd name="T25" fmla="*/ 13 h 152"/>
              <a:gd name="T26" fmla="*/ 14 w 153"/>
              <a:gd name="T27" fmla="*/ 31 h 152"/>
              <a:gd name="T28" fmla="*/ 27 w 153"/>
              <a:gd name="T29" fmla="*/ 45 h 152"/>
              <a:gd name="T30" fmla="*/ 20 w 153"/>
              <a:gd name="T31" fmla="*/ 64 h 152"/>
              <a:gd name="T32" fmla="*/ 0 w 153"/>
              <a:gd name="T33" fmla="*/ 64 h 152"/>
              <a:gd name="T34" fmla="*/ 0 w 153"/>
              <a:gd name="T35" fmla="*/ 89 h 152"/>
              <a:gd name="T36" fmla="*/ 21 w 153"/>
              <a:gd name="T37" fmla="*/ 89 h 152"/>
              <a:gd name="T38" fmla="*/ 29 w 153"/>
              <a:gd name="T39" fmla="*/ 107 h 152"/>
              <a:gd name="T40" fmla="*/ 14 w 153"/>
              <a:gd name="T41" fmla="*/ 122 h 152"/>
              <a:gd name="T42" fmla="*/ 32 w 153"/>
              <a:gd name="T43" fmla="*/ 140 h 152"/>
              <a:gd name="T44" fmla="*/ 48 w 153"/>
              <a:gd name="T45" fmla="*/ 124 h 152"/>
              <a:gd name="T46" fmla="*/ 64 w 153"/>
              <a:gd name="T47" fmla="*/ 130 h 152"/>
              <a:gd name="T48" fmla="*/ 64 w 153"/>
              <a:gd name="T49" fmla="*/ 152 h 152"/>
              <a:gd name="T50" fmla="*/ 89 w 153"/>
              <a:gd name="T51" fmla="*/ 152 h 152"/>
              <a:gd name="T52" fmla="*/ 89 w 153"/>
              <a:gd name="T53" fmla="*/ 130 h 152"/>
              <a:gd name="T54" fmla="*/ 105 w 153"/>
              <a:gd name="T55" fmla="*/ 123 h 152"/>
              <a:gd name="T56" fmla="*/ 121 w 153"/>
              <a:gd name="T57" fmla="*/ 139 h 152"/>
              <a:gd name="T58" fmla="*/ 140 w 153"/>
              <a:gd name="T59" fmla="*/ 121 h 152"/>
              <a:gd name="T60" fmla="*/ 124 w 153"/>
              <a:gd name="T61" fmla="*/ 106 h 152"/>
              <a:gd name="T62" fmla="*/ 131 w 153"/>
              <a:gd name="T63" fmla="*/ 89 h 152"/>
              <a:gd name="T64" fmla="*/ 153 w 153"/>
              <a:gd name="T65" fmla="*/ 89 h 152"/>
              <a:gd name="T66" fmla="*/ 77 w 153"/>
              <a:gd name="T67" fmla="*/ 97 h 152"/>
              <a:gd name="T68" fmla="*/ 55 w 153"/>
              <a:gd name="T69" fmla="*/ 76 h 152"/>
              <a:gd name="T70" fmla="*/ 77 w 153"/>
              <a:gd name="T71" fmla="*/ 55 h 152"/>
              <a:gd name="T72" fmla="*/ 98 w 153"/>
              <a:gd name="T73" fmla="*/ 76 h 152"/>
              <a:gd name="T74" fmla="*/ 77 w 153"/>
              <a:gd name="T75" fmla="*/ 9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152">
                <a:moveTo>
                  <a:pt x="153" y="89"/>
                </a:moveTo>
                <a:cubicBezTo>
                  <a:pt x="153" y="64"/>
                  <a:pt x="153" y="64"/>
                  <a:pt x="153" y="64"/>
                </a:cubicBezTo>
                <a:cubicBezTo>
                  <a:pt x="133" y="64"/>
                  <a:pt x="133" y="64"/>
                  <a:pt x="133" y="64"/>
                </a:cubicBezTo>
                <a:cubicBezTo>
                  <a:pt x="132" y="57"/>
                  <a:pt x="129" y="51"/>
                  <a:pt x="126" y="46"/>
                </a:cubicBezTo>
                <a:cubicBezTo>
                  <a:pt x="140" y="32"/>
                  <a:pt x="140" y="32"/>
                  <a:pt x="140" y="32"/>
                </a:cubicBezTo>
                <a:cubicBezTo>
                  <a:pt x="122" y="14"/>
                  <a:pt x="122" y="14"/>
                  <a:pt x="122" y="14"/>
                </a:cubicBezTo>
                <a:cubicBezTo>
                  <a:pt x="109" y="27"/>
                  <a:pt x="109" y="27"/>
                  <a:pt x="109" y="27"/>
                </a:cubicBezTo>
                <a:cubicBezTo>
                  <a:pt x="103" y="23"/>
                  <a:pt x="97" y="20"/>
                  <a:pt x="89" y="18"/>
                </a:cubicBezTo>
                <a:cubicBezTo>
                  <a:pt x="89" y="0"/>
                  <a:pt x="89" y="0"/>
                  <a:pt x="89" y="0"/>
                </a:cubicBezTo>
                <a:cubicBezTo>
                  <a:pt x="64" y="0"/>
                  <a:pt x="64" y="0"/>
                  <a:pt x="64" y="0"/>
                </a:cubicBezTo>
                <a:cubicBezTo>
                  <a:pt x="64" y="18"/>
                  <a:pt x="64" y="18"/>
                  <a:pt x="64" y="18"/>
                </a:cubicBezTo>
                <a:cubicBezTo>
                  <a:pt x="57" y="20"/>
                  <a:pt x="50" y="22"/>
                  <a:pt x="45" y="26"/>
                </a:cubicBezTo>
                <a:cubicBezTo>
                  <a:pt x="32" y="13"/>
                  <a:pt x="32" y="13"/>
                  <a:pt x="32" y="13"/>
                </a:cubicBezTo>
                <a:cubicBezTo>
                  <a:pt x="14" y="31"/>
                  <a:pt x="14" y="31"/>
                  <a:pt x="14" y="31"/>
                </a:cubicBezTo>
                <a:cubicBezTo>
                  <a:pt x="27" y="45"/>
                  <a:pt x="27" y="45"/>
                  <a:pt x="27" y="45"/>
                </a:cubicBezTo>
                <a:cubicBezTo>
                  <a:pt x="24" y="51"/>
                  <a:pt x="21" y="57"/>
                  <a:pt x="20" y="64"/>
                </a:cubicBezTo>
                <a:cubicBezTo>
                  <a:pt x="0" y="64"/>
                  <a:pt x="0" y="64"/>
                  <a:pt x="0" y="64"/>
                </a:cubicBezTo>
                <a:cubicBezTo>
                  <a:pt x="0" y="89"/>
                  <a:pt x="0" y="89"/>
                  <a:pt x="0" y="89"/>
                </a:cubicBezTo>
                <a:cubicBezTo>
                  <a:pt x="21" y="89"/>
                  <a:pt x="21" y="89"/>
                  <a:pt x="21" y="89"/>
                </a:cubicBezTo>
                <a:cubicBezTo>
                  <a:pt x="23" y="96"/>
                  <a:pt x="26" y="101"/>
                  <a:pt x="29" y="107"/>
                </a:cubicBezTo>
                <a:cubicBezTo>
                  <a:pt x="14" y="122"/>
                  <a:pt x="14" y="122"/>
                  <a:pt x="14" y="122"/>
                </a:cubicBezTo>
                <a:cubicBezTo>
                  <a:pt x="32" y="140"/>
                  <a:pt x="32" y="140"/>
                  <a:pt x="32" y="140"/>
                </a:cubicBezTo>
                <a:cubicBezTo>
                  <a:pt x="48" y="124"/>
                  <a:pt x="48" y="124"/>
                  <a:pt x="48" y="124"/>
                </a:cubicBezTo>
                <a:cubicBezTo>
                  <a:pt x="53" y="126"/>
                  <a:pt x="58" y="129"/>
                  <a:pt x="64" y="130"/>
                </a:cubicBezTo>
                <a:cubicBezTo>
                  <a:pt x="64" y="152"/>
                  <a:pt x="64" y="152"/>
                  <a:pt x="64" y="152"/>
                </a:cubicBezTo>
                <a:cubicBezTo>
                  <a:pt x="89" y="152"/>
                  <a:pt x="89" y="152"/>
                  <a:pt x="89" y="152"/>
                </a:cubicBezTo>
                <a:cubicBezTo>
                  <a:pt x="89" y="130"/>
                  <a:pt x="89" y="130"/>
                  <a:pt x="89" y="130"/>
                </a:cubicBezTo>
                <a:cubicBezTo>
                  <a:pt x="95" y="128"/>
                  <a:pt x="100" y="126"/>
                  <a:pt x="105" y="123"/>
                </a:cubicBezTo>
                <a:cubicBezTo>
                  <a:pt x="121" y="139"/>
                  <a:pt x="121" y="139"/>
                  <a:pt x="121" y="139"/>
                </a:cubicBezTo>
                <a:cubicBezTo>
                  <a:pt x="140" y="121"/>
                  <a:pt x="140" y="121"/>
                  <a:pt x="140" y="121"/>
                </a:cubicBezTo>
                <a:cubicBezTo>
                  <a:pt x="124" y="106"/>
                  <a:pt x="124" y="106"/>
                  <a:pt x="124" y="106"/>
                </a:cubicBezTo>
                <a:cubicBezTo>
                  <a:pt x="127" y="101"/>
                  <a:pt x="130" y="95"/>
                  <a:pt x="131" y="89"/>
                </a:cubicBezTo>
                <a:lnTo>
                  <a:pt x="153" y="89"/>
                </a:lnTo>
                <a:close/>
                <a:moveTo>
                  <a:pt x="77" y="97"/>
                </a:moveTo>
                <a:cubicBezTo>
                  <a:pt x="65" y="97"/>
                  <a:pt x="55" y="88"/>
                  <a:pt x="55" y="76"/>
                </a:cubicBezTo>
                <a:cubicBezTo>
                  <a:pt x="55" y="64"/>
                  <a:pt x="65" y="55"/>
                  <a:pt x="77" y="55"/>
                </a:cubicBezTo>
                <a:cubicBezTo>
                  <a:pt x="88" y="55"/>
                  <a:pt x="98" y="64"/>
                  <a:pt x="98" y="76"/>
                </a:cubicBezTo>
                <a:cubicBezTo>
                  <a:pt x="98" y="88"/>
                  <a:pt x="88" y="97"/>
                  <a:pt x="77" y="97"/>
                </a:cubicBezTo>
                <a:close/>
              </a:path>
            </a:pathLst>
          </a:custGeom>
          <a:solidFill>
            <a:schemeClr val="bg1"/>
          </a:solidFill>
          <a:ln w="19050" cap="rnd">
            <a:solidFill>
              <a:srgbClr val="002D43"/>
            </a:solidFill>
            <a:prstDash val="solid"/>
            <a:round/>
            <a:headEnd/>
            <a:tailEnd/>
          </a:ln>
          <a:extLst/>
        </p:spPr>
        <p:txBody>
          <a:bodyPr vert="horz" wrap="square" lIns="91440" tIns="45720" rIns="91440" bIns="45720" numCol="1" anchor="t" anchorCtr="0" compatLnSpc="1">
            <a:prstTxWarp prst="textNoShape">
              <a:avLst/>
            </a:prstTxWarp>
          </a:bodyPr>
          <a:lstStyle/>
          <a:p>
            <a:endParaRPr lang="en-US" sz="2880" dirty="0"/>
          </a:p>
        </p:txBody>
      </p:sp>
      <p:sp>
        <p:nvSpPr>
          <p:cNvPr id="12" name="Freeform 72">
            <a:extLst>
              <a:ext uri="{FF2B5EF4-FFF2-40B4-BE49-F238E27FC236}">
                <a16:creationId xmlns:a16="http://schemas.microsoft.com/office/drawing/2014/main" id="{2BF6E385-6A87-4663-AA5F-BB45BFB18F57}"/>
              </a:ext>
            </a:extLst>
          </p:cNvPr>
          <p:cNvSpPr>
            <a:spLocks noEditPoints="1"/>
          </p:cNvSpPr>
          <p:nvPr/>
        </p:nvSpPr>
        <p:spPr bwMode="auto">
          <a:xfrm>
            <a:off x="4149012" y="2795649"/>
            <a:ext cx="1244458" cy="1240615"/>
          </a:xfrm>
          <a:custGeom>
            <a:avLst/>
            <a:gdLst>
              <a:gd name="T0" fmla="*/ 153 w 153"/>
              <a:gd name="T1" fmla="*/ 89 h 152"/>
              <a:gd name="T2" fmla="*/ 153 w 153"/>
              <a:gd name="T3" fmla="*/ 64 h 152"/>
              <a:gd name="T4" fmla="*/ 133 w 153"/>
              <a:gd name="T5" fmla="*/ 64 h 152"/>
              <a:gd name="T6" fmla="*/ 126 w 153"/>
              <a:gd name="T7" fmla="*/ 46 h 152"/>
              <a:gd name="T8" fmla="*/ 140 w 153"/>
              <a:gd name="T9" fmla="*/ 32 h 152"/>
              <a:gd name="T10" fmla="*/ 122 w 153"/>
              <a:gd name="T11" fmla="*/ 14 h 152"/>
              <a:gd name="T12" fmla="*/ 109 w 153"/>
              <a:gd name="T13" fmla="*/ 27 h 152"/>
              <a:gd name="T14" fmla="*/ 89 w 153"/>
              <a:gd name="T15" fmla="*/ 18 h 152"/>
              <a:gd name="T16" fmla="*/ 89 w 153"/>
              <a:gd name="T17" fmla="*/ 0 h 152"/>
              <a:gd name="T18" fmla="*/ 64 w 153"/>
              <a:gd name="T19" fmla="*/ 0 h 152"/>
              <a:gd name="T20" fmla="*/ 64 w 153"/>
              <a:gd name="T21" fmla="*/ 18 h 152"/>
              <a:gd name="T22" fmla="*/ 45 w 153"/>
              <a:gd name="T23" fmla="*/ 26 h 152"/>
              <a:gd name="T24" fmla="*/ 32 w 153"/>
              <a:gd name="T25" fmla="*/ 13 h 152"/>
              <a:gd name="T26" fmla="*/ 14 w 153"/>
              <a:gd name="T27" fmla="*/ 31 h 152"/>
              <a:gd name="T28" fmla="*/ 27 w 153"/>
              <a:gd name="T29" fmla="*/ 45 h 152"/>
              <a:gd name="T30" fmla="*/ 20 w 153"/>
              <a:gd name="T31" fmla="*/ 64 h 152"/>
              <a:gd name="T32" fmla="*/ 0 w 153"/>
              <a:gd name="T33" fmla="*/ 64 h 152"/>
              <a:gd name="T34" fmla="*/ 0 w 153"/>
              <a:gd name="T35" fmla="*/ 89 h 152"/>
              <a:gd name="T36" fmla="*/ 21 w 153"/>
              <a:gd name="T37" fmla="*/ 89 h 152"/>
              <a:gd name="T38" fmla="*/ 29 w 153"/>
              <a:gd name="T39" fmla="*/ 107 h 152"/>
              <a:gd name="T40" fmla="*/ 14 w 153"/>
              <a:gd name="T41" fmla="*/ 122 h 152"/>
              <a:gd name="T42" fmla="*/ 32 w 153"/>
              <a:gd name="T43" fmla="*/ 140 h 152"/>
              <a:gd name="T44" fmla="*/ 48 w 153"/>
              <a:gd name="T45" fmla="*/ 124 h 152"/>
              <a:gd name="T46" fmla="*/ 64 w 153"/>
              <a:gd name="T47" fmla="*/ 130 h 152"/>
              <a:gd name="T48" fmla="*/ 64 w 153"/>
              <a:gd name="T49" fmla="*/ 152 h 152"/>
              <a:gd name="T50" fmla="*/ 89 w 153"/>
              <a:gd name="T51" fmla="*/ 152 h 152"/>
              <a:gd name="T52" fmla="*/ 89 w 153"/>
              <a:gd name="T53" fmla="*/ 130 h 152"/>
              <a:gd name="T54" fmla="*/ 105 w 153"/>
              <a:gd name="T55" fmla="*/ 123 h 152"/>
              <a:gd name="T56" fmla="*/ 121 w 153"/>
              <a:gd name="T57" fmla="*/ 139 h 152"/>
              <a:gd name="T58" fmla="*/ 140 w 153"/>
              <a:gd name="T59" fmla="*/ 121 h 152"/>
              <a:gd name="T60" fmla="*/ 124 w 153"/>
              <a:gd name="T61" fmla="*/ 106 h 152"/>
              <a:gd name="T62" fmla="*/ 131 w 153"/>
              <a:gd name="T63" fmla="*/ 89 h 152"/>
              <a:gd name="T64" fmla="*/ 153 w 153"/>
              <a:gd name="T65" fmla="*/ 89 h 152"/>
              <a:gd name="T66" fmla="*/ 77 w 153"/>
              <a:gd name="T67" fmla="*/ 97 h 152"/>
              <a:gd name="T68" fmla="*/ 55 w 153"/>
              <a:gd name="T69" fmla="*/ 76 h 152"/>
              <a:gd name="T70" fmla="*/ 77 w 153"/>
              <a:gd name="T71" fmla="*/ 55 h 152"/>
              <a:gd name="T72" fmla="*/ 98 w 153"/>
              <a:gd name="T73" fmla="*/ 76 h 152"/>
              <a:gd name="T74" fmla="*/ 77 w 153"/>
              <a:gd name="T75" fmla="*/ 9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152">
                <a:moveTo>
                  <a:pt x="153" y="89"/>
                </a:moveTo>
                <a:cubicBezTo>
                  <a:pt x="153" y="64"/>
                  <a:pt x="153" y="64"/>
                  <a:pt x="153" y="64"/>
                </a:cubicBezTo>
                <a:cubicBezTo>
                  <a:pt x="133" y="64"/>
                  <a:pt x="133" y="64"/>
                  <a:pt x="133" y="64"/>
                </a:cubicBezTo>
                <a:cubicBezTo>
                  <a:pt x="132" y="57"/>
                  <a:pt x="129" y="51"/>
                  <a:pt x="126" y="46"/>
                </a:cubicBezTo>
                <a:cubicBezTo>
                  <a:pt x="140" y="32"/>
                  <a:pt x="140" y="32"/>
                  <a:pt x="140" y="32"/>
                </a:cubicBezTo>
                <a:cubicBezTo>
                  <a:pt x="122" y="14"/>
                  <a:pt x="122" y="14"/>
                  <a:pt x="122" y="14"/>
                </a:cubicBezTo>
                <a:cubicBezTo>
                  <a:pt x="109" y="27"/>
                  <a:pt x="109" y="27"/>
                  <a:pt x="109" y="27"/>
                </a:cubicBezTo>
                <a:cubicBezTo>
                  <a:pt x="103" y="23"/>
                  <a:pt x="97" y="20"/>
                  <a:pt x="89" y="18"/>
                </a:cubicBezTo>
                <a:cubicBezTo>
                  <a:pt x="89" y="0"/>
                  <a:pt x="89" y="0"/>
                  <a:pt x="89" y="0"/>
                </a:cubicBezTo>
                <a:cubicBezTo>
                  <a:pt x="64" y="0"/>
                  <a:pt x="64" y="0"/>
                  <a:pt x="64" y="0"/>
                </a:cubicBezTo>
                <a:cubicBezTo>
                  <a:pt x="64" y="18"/>
                  <a:pt x="64" y="18"/>
                  <a:pt x="64" y="18"/>
                </a:cubicBezTo>
                <a:cubicBezTo>
                  <a:pt x="57" y="20"/>
                  <a:pt x="50" y="22"/>
                  <a:pt x="45" y="26"/>
                </a:cubicBezTo>
                <a:cubicBezTo>
                  <a:pt x="32" y="13"/>
                  <a:pt x="32" y="13"/>
                  <a:pt x="32" y="13"/>
                </a:cubicBezTo>
                <a:cubicBezTo>
                  <a:pt x="14" y="31"/>
                  <a:pt x="14" y="31"/>
                  <a:pt x="14" y="31"/>
                </a:cubicBezTo>
                <a:cubicBezTo>
                  <a:pt x="27" y="45"/>
                  <a:pt x="27" y="45"/>
                  <a:pt x="27" y="45"/>
                </a:cubicBezTo>
                <a:cubicBezTo>
                  <a:pt x="24" y="51"/>
                  <a:pt x="21" y="57"/>
                  <a:pt x="20" y="64"/>
                </a:cubicBezTo>
                <a:cubicBezTo>
                  <a:pt x="0" y="64"/>
                  <a:pt x="0" y="64"/>
                  <a:pt x="0" y="64"/>
                </a:cubicBezTo>
                <a:cubicBezTo>
                  <a:pt x="0" y="89"/>
                  <a:pt x="0" y="89"/>
                  <a:pt x="0" y="89"/>
                </a:cubicBezTo>
                <a:cubicBezTo>
                  <a:pt x="21" y="89"/>
                  <a:pt x="21" y="89"/>
                  <a:pt x="21" y="89"/>
                </a:cubicBezTo>
                <a:cubicBezTo>
                  <a:pt x="23" y="96"/>
                  <a:pt x="26" y="101"/>
                  <a:pt x="29" y="107"/>
                </a:cubicBezTo>
                <a:cubicBezTo>
                  <a:pt x="14" y="122"/>
                  <a:pt x="14" y="122"/>
                  <a:pt x="14" y="122"/>
                </a:cubicBezTo>
                <a:cubicBezTo>
                  <a:pt x="32" y="140"/>
                  <a:pt x="32" y="140"/>
                  <a:pt x="32" y="140"/>
                </a:cubicBezTo>
                <a:cubicBezTo>
                  <a:pt x="48" y="124"/>
                  <a:pt x="48" y="124"/>
                  <a:pt x="48" y="124"/>
                </a:cubicBezTo>
                <a:cubicBezTo>
                  <a:pt x="53" y="126"/>
                  <a:pt x="58" y="129"/>
                  <a:pt x="64" y="130"/>
                </a:cubicBezTo>
                <a:cubicBezTo>
                  <a:pt x="64" y="152"/>
                  <a:pt x="64" y="152"/>
                  <a:pt x="64" y="152"/>
                </a:cubicBezTo>
                <a:cubicBezTo>
                  <a:pt x="89" y="152"/>
                  <a:pt x="89" y="152"/>
                  <a:pt x="89" y="152"/>
                </a:cubicBezTo>
                <a:cubicBezTo>
                  <a:pt x="89" y="130"/>
                  <a:pt x="89" y="130"/>
                  <a:pt x="89" y="130"/>
                </a:cubicBezTo>
                <a:cubicBezTo>
                  <a:pt x="95" y="128"/>
                  <a:pt x="100" y="126"/>
                  <a:pt x="105" y="123"/>
                </a:cubicBezTo>
                <a:cubicBezTo>
                  <a:pt x="121" y="139"/>
                  <a:pt x="121" y="139"/>
                  <a:pt x="121" y="139"/>
                </a:cubicBezTo>
                <a:cubicBezTo>
                  <a:pt x="140" y="121"/>
                  <a:pt x="140" y="121"/>
                  <a:pt x="140" y="121"/>
                </a:cubicBezTo>
                <a:cubicBezTo>
                  <a:pt x="124" y="106"/>
                  <a:pt x="124" y="106"/>
                  <a:pt x="124" y="106"/>
                </a:cubicBezTo>
                <a:cubicBezTo>
                  <a:pt x="127" y="101"/>
                  <a:pt x="130" y="95"/>
                  <a:pt x="131" y="89"/>
                </a:cubicBezTo>
                <a:lnTo>
                  <a:pt x="153" y="89"/>
                </a:lnTo>
                <a:close/>
                <a:moveTo>
                  <a:pt x="77" y="97"/>
                </a:moveTo>
                <a:cubicBezTo>
                  <a:pt x="65" y="97"/>
                  <a:pt x="55" y="88"/>
                  <a:pt x="55" y="76"/>
                </a:cubicBezTo>
                <a:cubicBezTo>
                  <a:pt x="55" y="64"/>
                  <a:pt x="65" y="55"/>
                  <a:pt x="77" y="55"/>
                </a:cubicBezTo>
                <a:cubicBezTo>
                  <a:pt x="88" y="55"/>
                  <a:pt x="98" y="64"/>
                  <a:pt x="98" y="76"/>
                </a:cubicBezTo>
                <a:cubicBezTo>
                  <a:pt x="98" y="88"/>
                  <a:pt x="88" y="97"/>
                  <a:pt x="77" y="97"/>
                </a:cubicBezTo>
                <a:close/>
              </a:path>
            </a:pathLst>
          </a:custGeom>
          <a:solidFill>
            <a:schemeClr val="bg1"/>
          </a:solidFill>
          <a:ln w="19050" cap="rnd">
            <a:solidFill>
              <a:srgbClr val="16BF9F"/>
            </a:solidFill>
            <a:prstDash val="solid"/>
            <a:round/>
            <a:headEnd/>
            <a:tailEnd/>
          </a:ln>
          <a:extLst/>
        </p:spPr>
        <p:txBody>
          <a:bodyPr vert="horz" wrap="square" lIns="91440" tIns="45720" rIns="91440" bIns="45720" numCol="1" anchor="t" anchorCtr="0" compatLnSpc="1">
            <a:prstTxWarp prst="textNoShape">
              <a:avLst/>
            </a:prstTxWarp>
          </a:bodyPr>
          <a:lstStyle/>
          <a:p>
            <a:endParaRPr lang="en-US" sz="2880" dirty="0"/>
          </a:p>
        </p:txBody>
      </p:sp>
      <p:sp>
        <p:nvSpPr>
          <p:cNvPr id="13" name="TextBox 12">
            <a:extLst>
              <a:ext uri="{FF2B5EF4-FFF2-40B4-BE49-F238E27FC236}">
                <a16:creationId xmlns:a16="http://schemas.microsoft.com/office/drawing/2014/main" id="{4C1B5E54-1F44-4D6A-9DC1-5B6A4CD205E5}"/>
              </a:ext>
            </a:extLst>
          </p:cNvPr>
          <p:cNvSpPr txBox="1"/>
          <p:nvPr/>
        </p:nvSpPr>
        <p:spPr>
          <a:xfrm>
            <a:off x="4307728" y="1751299"/>
            <a:ext cx="594360" cy="594360"/>
          </a:xfrm>
          <a:prstGeom prst="rect">
            <a:avLst/>
          </a:prstGeom>
          <a:noFill/>
        </p:spPr>
        <p:txBody>
          <a:bodyPr wrap="none" rtlCol="0">
            <a:prstTxWarp prst="textArchUp">
              <a:avLst>
                <a:gd name="adj" fmla="val 10887016"/>
              </a:avLst>
            </a:prstTxWarp>
            <a:spAutoFit/>
          </a:bodyPr>
          <a:lstStyle/>
          <a:p>
            <a:pPr algn="ctr"/>
            <a:r>
              <a:rPr lang="en-US" sz="800" spc="150" dirty="0">
                <a:latin typeface="Amazon Ember" panose="020B0603020204020204" pitchFamily="34" charset="0"/>
                <a:ea typeface="Amazon Ember" panose="020B0603020204020204" pitchFamily="34" charset="0"/>
                <a:cs typeface="Amazon Ember" panose="020B0603020204020204" pitchFamily="34" charset="0"/>
              </a:rPr>
              <a:t>PEOPLE</a:t>
            </a:r>
          </a:p>
        </p:txBody>
      </p:sp>
      <p:sp>
        <p:nvSpPr>
          <p:cNvPr id="14" name="TextBox 13">
            <a:extLst>
              <a:ext uri="{FF2B5EF4-FFF2-40B4-BE49-F238E27FC236}">
                <a16:creationId xmlns:a16="http://schemas.microsoft.com/office/drawing/2014/main" id="{A5A57B42-B8E5-4BAA-8138-C2B6BC471AA5}"/>
              </a:ext>
            </a:extLst>
          </p:cNvPr>
          <p:cNvSpPr txBox="1"/>
          <p:nvPr/>
        </p:nvSpPr>
        <p:spPr>
          <a:xfrm>
            <a:off x="3215930" y="2624374"/>
            <a:ext cx="594360" cy="594360"/>
          </a:xfrm>
          <a:prstGeom prst="rect">
            <a:avLst/>
          </a:prstGeom>
          <a:noFill/>
        </p:spPr>
        <p:txBody>
          <a:bodyPr wrap="none" rtlCol="0">
            <a:prstTxWarp prst="textArchUp">
              <a:avLst>
                <a:gd name="adj" fmla="val 10887016"/>
              </a:avLst>
            </a:prstTxWarp>
            <a:spAutoFit/>
          </a:bodyPr>
          <a:lstStyle/>
          <a:p>
            <a:pPr algn="ctr"/>
            <a:r>
              <a:rPr lang="en-US" sz="800" spc="150" dirty="0">
                <a:latin typeface="Amazon Ember" panose="020B0603020204020204" pitchFamily="34" charset="0"/>
                <a:ea typeface="Amazon Ember" panose="020B0603020204020204" pitchFamily="34" charset="0"/>
                <a:cs typeface="Amazon Ember" panose="020B0603020204020204" pitchFamily="34" charset="0"/>
              </a:rPr>
              <a:t>TOOLS</a:t>
            </a:r>
          </a:p>
        </p:txBody>
      </p:sp>
      <p:sp>
        <p:nvSpPr>
          <p:cNvPr id="15" name="TextBox 14">
            <a:extLst>
              <a:ext uri="{FF2B5EF4-FFF2-40B4-BE49-F238E27FC236}">
                <a16:creationId xmlns:a16="http://schemas.microsoft.com/office/drawing/2014/main" id="{601E16F3-BDDF-4B5C-8666-8CAD762552BB}"/>
              </a:ext>
            </a:extLst>
          </p:cNvPr>
          <p:cNvSpPr txBox="1"/>
          <p:nvPr/>
        </p:nvSpPr>
        <p:spPr>
          <a:xfrm>
            <a:off x="3215930" y="2681524"/>
            <a:ext cx="594360" cy="594360"/>
          </a:xfrm>
          <a:prstGeom prst="rect">
            <a:avLst/>
          </a:prstGeom>
          <a:noFill/>
        </p:spPr>
        <p:txBody>
          <a:bodyPr spcFirstLastPara="1" wrap="none" lIns="0" tIns="0" rIns="0" bIns="0" numCol="1" rtlCol="0">
            <a:prstTxWarp prst="textArchDown">
              <a:avLst>
                <a:gd name="adj" fmla="val 18381093"/>
              </a:avLst>
            </a:prstTxWarp>
            <a:spAutoFit/>
          </a:bodyPr>
          <a:lstStyle/>
          <a:p>
            <a:pPr algn="ctr"/>
            <a:r>
              <a:rPr lang="en-US" sz="800" spc="150" dirty="0">
                <a:latin typeface="Amazon Ember" panose="020B0603020204020204" pitchFamily="34" charset="0"/>
                <a:ea typeface="Amazon Ember" panose="020B0603020204020204" pitchFamily="34" charset="0"/>
                <a:cs typeface="Amazon Ember" panose="020B0603020204020204" pitchFamily="34" charset="0"/>
              </a:rPr>
              <a:t>AUTOMATION</a:t>
            </a:r>
          </a:p>
        </p:txBody>
      </p:sp>
      <p:sp>
        <p:nvSpPr>
          <p:cNvPr id="16" name="TextBox 15">
            <a:extLst>
              <a:ext uri="{FF2B5EF4-FFF2-40B4-BE49-F238E27FC236}">
                <a16:creationId xmlns:a16="http://schemas.microsoft.com/office/drawing/2014/main" id="{9CF2BDDF-DD69-47C7-B1F4-AB1DE21EF57D}"/>
              </a:ext>
            </a:extLst>
          </p:cNvPr>
          <p:cNvSpPr txBox="1"/>
          <p:nvPr/>
        </p:nvSpPr>
        <p:spPr>
          <a:xfrm>
            <a:off x="4474546" y="3107700"/>
            <a:ext cx="594360" cy="594360"/>
          </a:xfrm>
          <a:prstGeom prst="rect">
            <a:avLst/>
          </a:prstGeom>
          <a:noFill/>
        </p:spPr>
        <p:txBody>
          <a:bodyPr spcFirstLastPara="1" wrap="none" lIns="0" tIns="0" rIns="0" bIns="0" numCol="1" rtlCol="0">
            <a:prstTxWarp prst="textArchUp">
              <a:avLst>
                <a:gd name="adj" fmla="val 10887016"/>
              </a:avLst>
            </a:prstTxWarp>
            <a:spAutoFit/>
          </a:bodyPr>
          <a:lstStyle/>
          <a:p>
            <a:pPr algn="ctr"/>
            <a:r>
              <a:rPr lang="en-US" sz="800" spc="150" dirty="0">
                <a:latin typeface="Amazon Ember" panose="020B0603020204020204" pitchFamily="34" charset="0"/>
                <a:ea typeface="Amazon Ember" panose="020B0603020204020204" pitchFamily="34" charset="0"/>
                <a:cs typeface="Amazon Ember" panose="020B0603020204020204" pitchFamily="34" charset="0"/>
              </a:rPr>
              <a:t>STRATEGIC</a:t>
            </a:r>
          </a:p>
        </p:txBody>
      </p:sp>
      <p:sp>
        <p:nvSpPr>
          <p:cNvPr id="17" name="TextBox 16">
            <a:extLst>
              <a:ext uri="{FF2B5EF4-FFF2-40B4-BE49-F238E27FC236}">
                <a16:creationId xmlns:a16="http://schemas.microsoft.com/office/drawing/2014/main" id="{E2C3C359-A886-4830-9EEB-4A09F2F14E75}"/>
              </a:ext>
            </a:extLst>
          </p:cNvPr>
          <p:cNvSpPr txBox="1"/>
          <p:nvPr/>
        </p:nvSpPr>
        <p:spPr>
          <a:xfrm>
            <a:off x="4474546" y="3164850"/>
            <a:ext cx="594360" cy="594360"/>
          </a:xfrm>
          <a:prstGeom prst="rect">
            <a:avLst/>
          </a:prstGeom>
          <a:noFill/>
        </p:spPr>
        <p:txBody>
          <a:bodyPr spcFirstLastPara="1" wrap="none" lIns="0" tIns="0" rIns="0" bIns="0" numCol="1" rtlCol="0">
            <a:prstTxWarp prst="textArchDown">
              <a:avLst>
                <a:gd name="adj" fmla="val 20812977"/>
              </a:avLst>
            </a:prstTxWarp>
            <a:spAutoFit/>
          </a:bodyPr>
          <a:lstStyle/>
          <a:p>
            <a:pPr algn="ctr"/>
            <a:r>
              <a:rPr lang="en-US" sz="800" spc="150" dirty="0">
                <a:latin typeface="Amazon Ember" panose="020B0603020204020204" pitchFamily="34" charset="0"/>
                <a:ea typeface="Amazon Ember" panose="020B0603020204020204" pitchFamily="34" charset="0"/>
                <a:cs typeface="Amazon Ember" panose="020B0603020204020204" pitchFamily="34" charset="0"/>
              </a:rPr>
              <a:t>PROGRAMS</a:t>
            </a:r>
          </a:p>
        </p:txBody>
      </p:sp>
      <p:cxnSp>
        <p:nvCxnSpPr>
          <p:cNvPr id="22" name="Straight Connector 21">
            <a:extLst>
              <a:ext uri="{FF2B5EF4-FFF2-40B4-BE49-F238E27FC236}">
                <a16:creationId xmlns:a16="http://schemas.microsoft.com/office/drawing/2014/main" id="{6848A4E4-4818-423F-9CE6-A46C3B0F451E}"/>
              </a:ext>
            </a:extLst>
          </p:cNvPr>
          <p:cNvCxnSpPr>
            <a:cxnSpLocks/>
          </p:cNvCxnSpPr>
          <p:nvPr/>
        </p:nvCxnSpPr>
        <p:spPr>
          <a:xfrm flipH="1">
            <a:off x="502127" y="1242680"/>
            <a:ext cx="3292812" cy="0"/>
          </a:xfrm>
          <a:prstGeom prst="line">
            <a:avLst/>
          </a:prstGeom>
          <a:ln w="9525">
            <a:solidFill>
              <a:srgbClr val="FA9C23"/>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9DA5CF82-0348-4082-8324-09FAEFC6CB5E}"/>
              </a:ext>
            </a:extLst>
          </p:cNvPr>
          <p:cNvCxnSpPr>
            <a:cxnSpLocks/>
          </p:cNvCxnSpPr>
          <p:nvPr/>
        </p:nvCxnSpPr>
        <p:spPr>
          <a:xfrm flipH="1">
            <a:off x="4603005" y="1021496"/>
            <a:ext cx="2961122" cy="0"/>
          </a:xfrm>
          <a:prstGeom prst="line">
            <a:avLst/>
          </a:prstGeom>
          <a:ln w="9525">
            <a:solidFill>
              <a:srgbClr val="FA9C23"/>
            </a:solidFill>
          </a:ln>
          <a:effectLst/>
        </p:spPr>
        <p:style>
          <a:lnRef idx="2">
            <a:schemeClr val="accent1"/>
          </a:lnRef>
          <a:fillRef idx="0">
            <a:schemeClr val="accent1"/>
          </a:fillRef>
          <a:effectRef idx="1">
            <a:schemeClr val="accent1"/>
          </a:effectRef>
          <a:fontRef idx="minor">
            <a:schemeClr val="tx1"/>
          </a:fontRef>
        </p:style>
      </p:cxnSp>
      <p:grpSp>
        <p:nvGrpSpPr>
          <p:cNvPr id="151" name="Group 150">
            <a:extLst>
              <a:ext uri="{FF2B5EF4-FFF2-40B4-BE49-F238E27FC236}">
                <a16:creationId xmlns:a16="http://schemas.microsoft.com/office/drawing/2014/main" id="{E1DE9A07-58A0-4100-9D79-B2EE90A9957F}"/>
              </a:ext>
            </a:extLst>
          </p:cNvPr>
          <p:cNvGrpSpPr/>
          <p:nvPr/>
        </p:nvGrpSpPr>
        <p:grpSpPr>
          <a:xfrm>
            <a:off x="423891" y="857621"/>
            <a:ext cx="3915259" cy="369332"/>
            <a:chOff x="423889" y="741716"/>
            <a:chExt cx="3915259" cy="369330"/>
          </a:xfrm>
        </p:grpSpPr>
        <p:sp>
          <p:nvSpPr>
            <p:cNvPr id="23" name="TextBox 22">
              <a:extLst>
                <a:ext uri="{FF2B5EF4-FFF2-40B4-BE49-F238E27FC236}">
                  <a16:creationId xmlns:a16="http://schemas.microsoft.com/office/drawing/2014/main" id="{6A52142C-6382-4D0A-A388-F1A9E3B10F74}"/>
                </a:ext>
              </a:extLst>
            </p:cNvPr>
            <p:cNvSpPr txBox="1"/>
            <p:nvPr/>
          </p:nvSpPr>
          <p:spPr>
            <a:xfrm>
              <a:off x="423889" y="741716"/>
              <a:ext cx="1415772" cy="369330"/>
            </a:xfrm>
            <a:prstGeom prst="rect">
              <a:avLst/>
            </a:prstGeom>
            <a:noFill/>
          </p:spPr>
          <p:txBody>
            <a:bodyPr wrap="none" rtlCol="0" anchor="b">
              <a:spAutoFit/>
            </a:bodyPr>
            <a:lstStyle/>
            <a:p>
              <a:r>
                <a:rPr lang="en-US" sz="900" b="1" dirty="0">
                  <a:solidFill>
                    <a:srgbClr val="FA9C23"/>
                  </a:solidFill>
                  <a:latin typeface="Amazon Ember" panose="020B0603020204020204" pitchFamily="34" charset="0"/>
                  <a:ea typeface="Amazon Ember" panose="020B0603020204020204" pitchFamily="34" charset="0"/>
                  <a:cs typeface="Amazon Ember" panose="020B0603020204020204" pitchFamily="34" charset="0"/>
                </a:rPr>
                <a:t>TECHNICAL ACCOUNT </a:t>
              </a:r>
              <a:br>
                <a:rPr lang="en-US" sz="900" b="1" dirty="0">
                  <a:solidFill>
                    <a:srgbClr val="FA9C23"/>
                  </a:solidFill>
                  <a:latin typeface="Amazon Ember" panose="020B0603020204020204" pitchFamily="34" charset="0"/>
                  <a:ea typeface="Amazon Ember" panose="020B0603020204020204" pitchFamily="34" charset="0"/>
                  <a:cs typeface="Amazon Ember" panose="020B0603020204020204" pitchFamily="34" charset="0"/>
                </a:rPr>
              </a:br>
              <a:r>
                <a:rPr lang="en-US" sz="900" b="1" dirty="0">
                  <a:solidFill>
                    <a:srgbClr val="FA9C23"/>
                  </a:solidFill>
                  <a:latin typeface="Amazon Ember" panose="020B0603020204020204" pitchFamily="34" charset="0"/>
                  <a:ea typeface="Amazon Ember" panose="020B0603020204020204" pitchFamily="34" charset="0"/>
                  <a:cs typeface="Amazon Ember" panose="020B0603020204020204" pitchFamily="34" charset="0"/>
                </a:rPr>
                <a:t>MANAGER (TAM)</a:t>
              </a:r>
              <a:endParaRPr lang="en-US" sz="900" dirty="0">
                <a:solidFill>
                  <a:srgbClr val="FA9C23"/>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4" name="TextBox 43">
              <a:extLst>
                <a:ext uri="{FF2B5EF4-FFF2-40B4-BE49-F238E27FC236}">
                  <a16:creationId xmlns:a16="http://schemas.microsoft.com/office/drawing/2014/main" id="{DF54F85B-E7A5-4442-960A-6BB08790BF78}"/>
                </a:ext>
              </a:extLst>
            </p:cNvPr>
            <p:cNvSpPr txBox="1"/>
            <p:nvPr/>
          </p:nvSpPr>
          <p:spPr>
            <a:xfrm>
              <a:off x="1734597" y="741716"/>
              <a:ext cx="2604551" cy="369330"/>
            </a:xfrm>
            <a:prstGeom prst="rect">
              <a:avLst/>
            </a:prstGeom>
            <a:noFill/>
          </p:spPr>
          <p:txBody>
            <a:bodyPr wrap="square" rtlCol="0" anchor="b">
              <a:spAutoFit/>
            </a:bodyPr>
            <a:lstStyle/>
            <a:p>
              <a:r>
                <a:rPr lang="en-US" sz="900" dirty="0">
                  <a:solidFill>
                    <a:srgbClr val="002D43"/>
                  </a:solidFill>
                  <a:latin typeface="Amazon Ember" panose="020B0603020204020204" pitchFamily="34" charset="0"/>
                  <a:ea typeface="Amazon Ember" panose="020B0603020204020204" pitchFamily="34" charset="0"/>
                  <a:cs typeface="Amazon Ember" panose="020B0603020204020204" pitchFamily="34" charset="0"/>
                </a:rPr>
                <a:t>Designated technical point of contact </a:t>
              </a:r>
              <a:br>
                <a:rPr lang="en-US" sz="900" dirty="0">
                  <a:solidFill>
                    <a:srgbClr val="002D43"/>
                  </a:solidFill>
                  <a:latin typeface="Amazon Ember" panose="020B0603020204020204" pitchFamily="34" charset="0"/>
                  <a:ea typeface="Amazon Ember" panose="020B0603020204020204" pitchFamily="34" charset="0"/>
                  <a:cs typeface="Amazon Ember" panose="020B0603020204020204" pitchFamily="34" charset="0"/>
                </a:rPr>
              </a:br>
              <a:r>
                <a:rPr lang="en-US" sz="900" dirty="0">
                  <a:solidFill>
                    <a:srgbClr val="002D43"/>
                  </a:solidFill>
                  <a:latin typeface="Amazon Ember" panose="020B0603020204020204" pitchFamily="34" charset="0"/>
                  <a:ea typeface="Amazon Ember" panose="020B0603020204020204" pitchFamily="34" charset="0"/>
                  <a:cs typeface="Amazon Ember" panose="020B0603020204020204" pitchFamily="34" charset="0"/>
                </a:rPr>
                <a:t>to all necessary AWS expertise</a:t>
              </a:r>
            </a:p>
          </p:txBody>
        </p:sp>
      </p:grpSp>
      <p:grpSp>
        <p:nvGrpSpPr>
          <p:cNvPr id="142" name="Group 141">
            <a:extLst>
              <a:ext uri="{FF2B5EF4-FFF2-40B4-BE49-F238E27FC236}">
                <a16:creationId xmlns:a16="http://schemas.microsoft.com/office/drawing/2014/main" id="{80E52781-A95F-4064-8AD0-E6E899918B11}"/>
              </a:ext>
            </a:extLst>
          </p:cNvPr>
          <p:cNvGrpSpPr/>
          <p:nvPr/>
        </p:nvGrpSpPr>
        <p:grpSpPr>
          <a:xfrm>
            <a:off x="5122202" y="1070842"/>
            <a:ext cx="3498543" cy="372465"/>
            <a:chOff x="5122200" y="954936"/>
            <a:chExt cx="3498543" cy="372465"/>
          </a:xfrm>
        </p:grpSpPr>
        <p:sp>
          <p:nvSpPr>
            <p:cNvPr id="34" name="TextBox 33">
              <a:extLst>
                <a:ext uri="{FF2B5EF4-FFF2-40B4-BE49-F238E27FC236}">
                  <a16:creationId xmlns:a16="http://schemas.microsoft.com/office/drawing/2014/main" id="{EC8A814C-6D86-4831-B2EC-0D42C1D6D98F}"/>
                </a:ext>
              </a:extLst>
            </p:cNvPr>
            <p:cNvSpPr txBox="1"/>
            <p:nvPr/>
          </p:nvSpPr>
          <p:spPr>
            <a:xfrm>
              <a:off x="5122200" y="958069"/>
              <a:ext cx="829073" cy="369332"/>
            </a:xfrm>
            <a:prstGeom prst="rect">
              <a:avLst/>
            </a:prstGeom>
            <a:noFill/>
          </p:spPr>
          <p:txBody>
            <a:bodyPr wrap="none" rtlCol="0" anchor="b">
              <a:spAutoFit/>
            </a:bodyPr>
            <a:lstStyle/>
            <a:p>
              <a:r>
                <a:rPr lang="en-US" sz="900" b="1" dirty="0">
                  <a:solidFill>
                    <a:srgbClr val="FA9C23"/>
                  </a:solidFill>
                  <a:latin typeface="Amazon Ember" panose="020B0603020204020204" pitchFamily="34" charset="0"/>
                  <a:ea typeface="Amazon Ember" panose="020B0603020204020204" pitchFamily="34" charset="0"/>
                  <a:cs typeface="Amazon Ember" panose="020B0603020204020204" pitchFamily="34" charset="0"/>
                </a:rPr>
                <a:t>SUPPORT </a:t>
              </a:r>
              <a:br>
                <a:rPr lang="en-US" sz="900" b="1" dirty="0">
                  <a:solidFill>
                    <a:srgbClr val="FA9C23"/>
                  </a:solidFill>
                  <a:latin typeface="Amazon Ember" panose="020B0603020204020204" pitchFamily="34" charset="0"/>
                  <a:ea typeface="Amazon Ember" panose="020B0603020204020204" pitchFamily="34" charset="0"/>
                  <a:cs typeface="Amazon Ember" panose="020B0603020204020204" pitchFamily="34" charset="0"/>
                </a:rPr>
              </a:br>
              <a:r>
                <a:rPr lang="en-US" sz="900" b="1" dirty="0">
                  <a:solidFill>
                    <a:srgbClr val="FA9C23"/>
                  </a:solidFill>
                  <a:latin typeface="Amazon Ember" panose="020B0603020204020204" pitchFamily="34" charset="0"/>
                  <a:ea typeface="Amazon Ember" panose="020B0603020204020204" pitchFamily="34" charset="0"/>
                  <a:cs typeface="Amazon Ember" panose="020B0603020204020204" pitchFamily="34" charset="0"/>
                </a:rPr>
                <a:t>CONCIERGE</a:t>
              </a:r>
              <a:endParaRPr lang="en-US" sz="900" dirty="0">
                <a:solidFill>
                  <a:srgbClr val="FA9C23"/>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5" name="TextBox 44">
              <a:extLst>
                <a:ext uri="{FF2B5EF4-FFF2-40B4-BE49-F238E27FC236}">
                  <a16:creationId xmlns:a16="http://schemas.microsoft.com/office/drawing/2014/main" id="{2C75B67A-92FD-40D1-BB39-93D104765EDA}"/>
                </a:ext>
              </a:extLst>
            </p:cNvPr>
            <p:cNvSpPr txBox="1"/>
            <p:nvPr/>
          </p:nvSpPr>
          <p:spPr>
            <a:xfrm>
              <a:off x="5838850" y="954936"/>
              <a:ext cx="2781893" cy="369332"/>
            </a:xfrm>
            <a:prstGeom prst="rect">
              <a:avLst/>
            </a:prstGeom>
            <a:noFill/>
          </p:spPr>
          <p:txBody>
            <a:bodyPr wrap="square" rtlCol="0" anchor="b">
              <a:spAutoFit/>
            </a:bodyPr>
            <a:lstStyle/>
            <a:p>
              <a:r>
                <a:rPr lang="en-US" sz="900" dirty="0">
                  <a:solidFill>
                    <a:srgbClr val="002D43"/>
                  </a:solidFill>
                  <a:latin typeface="Amazon Ember" panose="020B0603020204020204" pitchFamily="34" charset="0"/>
                  <a:ea typeface="Amazon Ember" panose="020B0603020204020204" pitchFamily="34" charset="0"/>
                  <a:cs typeface="Amazon Ember" panose="020B0603020204020204" pitchFamily="34" charset="0"/>
                </a:rPr>
                <a:t>Dedicated team of enterprise account specialists </a:t>
              </a:r>
              <a:br>
                <a:rPr lang="en-US" sz="900" dirty="0">
                  <a:solidFill>
                    <a:srgbClr val="002D43"/>
                  </a:solidFill>
                  <a:latin typeface="Amazon Ember" panose="020B0603020204020204" pitchFamily="34" charset="0"/>
                  <a:ea typeface="Amazon Ember" panose="020B0603020204020204" pitchFamily="34" charset="0"/>
                  <a:cs typeface="Amazon Ember" panose="020B0603020204020204" pitchFamily="34" charset="0"/>
                </a:rPr>
              </a:br>
              <a:r>
                <a:rPr lang="en-US" sz="900" dirty="0">
                  <a:solidFill>
                    <a:srgbClr val="002D43"/>
                  </a:solidFill>
                  <a:latin typeface="Amazon Ember" panose="020B0603020204020204" pitchFamily="34" charset="0"/>
                  <a:ea typeface="Amazon Ember" panose="020B0603020204020204" pitchFamily="34" charset="0"/>
                  <a:cs typeface="Amazon Ember" panose="020B0603020204020204" pitchFamily="34" charset="0"/>
                </a:rPr>
                <a:t>to help with billing and account subjects</a:t>
              </a:r>
            </a:p>
          </p:txBody>
        </p:sp>
      </p:grpSp>
      <p:grpSp>
        <p:nvGrpSpPr>
          <p:cNvPr id="141" name="Group 140">
            <a:extLst>
              <a:ext uri="{FF2B5EF4-FFF2-40B4-BE49-F238E27FC236}">
                <a16:creationId xmlns:a16="http://schemas.microsoft.com/office/drawing/2014/main" id="{93374226-5BFB-4ED9-89E8-9A112C2AC29F}"/>
              </a:ext>
            </a:extLst>
          </p:cNvPr>
          <p:cNvGrpSpPr/>
          <p:nvPr/>
        </p:nvGrpSpPr>
        <p:grpSpPr>
          <a:xfrm>
            <a:off x="4594696" y="622371"/>
            <a:ext cx="3182886" cy="376343"/>
            <a:chOff x="4594696" y="430269"/>
            <a:chExt cx="3182886" cy="376341"/>
          </a:xfrm>
        </p:grpSpPr>
        <p:sp>
          <p:nvSpPr>
            <p:cNvPr id="35" name="TextBox 34">
              <a:extLst>
                <a:ext uri="{FF2B5EF4-FFF2-40B4-BE49-F238E27FC236}">
                  <a16:creationId xmlns:a16="http://schemas.microsoft.com/office/drawing/2014/main" id="{F02277F6-0BDE-48F4-8893-83898133C309}"/>
                </a:ext>
              </a:extLst>
            </p:cNvPr>
            <p:cNvSpPr txBox="1"/>
            <p:nvPr/>
          </p:nvSpPr>
          <p:spPr>
            <a:xfrm>
              <a:off x="4594696" y="575779"/>
              <a:ext cx="470000" cy="230831"/>
            </a:xfrm>
            <a:prstGeom prst="rect">
              <a:avLst/>
            </a:prstGeom>
            <a:noFill/>
          </p:spPr>
          <p:txBody>
            <a:bodyPr wrap="none" rtlCol="0" anchor="b">
              <a:spAutoFit/>
            </a:bodyPr>
            <a:lstStyle/>
            <a:p>
              <a:r>
                <a:rPr lang="en-US" sz="900" b="1" dirty="0">
                  <a:solidFill>
                    <a:srgbClr val="FA9C23"/>
                  </a:solidFill>
                  <a:latin typeface="Amazon Ember" panose="020B0603020204020204" pitchFamily="34" charset="0"/>
                  <a:ea typeface="Amazon Ember" panose="020B0603020204020204" pitchFamily="34" charset="0"/>
                  <a:cs typeface="Amazon Ember" panose="020B0603020204020204" pitchFamily="34" charset="0"/>
                </a:rPr>
                <a:t>SMEs</a:t>
              </a:r>
              <a:endParaRPr lang="en-US" sz="900" dirty="0">
                <a:solidFill>
                  <a:srgbClr val="FA9C23"/>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6" name="TextBox 45">
              <a:extLst>
                <a:ext uri="{FF2B5EF4-FFF2-40B4-BE49-F238E27FC236}">
                  <a16:creationId xmlns:a16="http://schemas.microsoft.com/office/drawing/2014/main" id="{DD36487B-EB64-4FA1-A94E-046A2AFE209E}"/>
                </a:ext>
              </a:extLst>
            </p:cNvPr>
            <p:cNvSpPr txBox="1"/>
            <p:nvPr/>
          </p:nvSpPr>
          <p:spPr>
            <a:xfrm>
              <a:off x="4995689" y="430269"/>
              <a:ext cx="2781893" cy="369330"/>
            </a:xfrm>
            <a:prstGeom prst="rect">
              <a:avLst/>
            </a:prstGeom>
            <a:noFill/>
          </p:spPr>
          <p:txBody>
            <a:bodyPr wrap="square" rtlCol="0" anchor="b">
              <a:spAutoFit/>
            </a:bodyPr>
            <a:lstStyle/>
            <a:p>
              <a:r>
                <a:rPr lang="en-US" sz="900" dirty="0">
                  <a:solidFill>
                    <a:srgbClr val="002D43"/>
                  </a:solidFill>
                  <a:latin typeface="Amazon Ember" panose="020B0603020204020204" pitchFamily="34" charset="0"/>
                  <a:ea typeface="Amazon Ember" panose="020B0603020204020204" pitchFamily="34" charset="0"/>
                  <a:cs typeface="Amazon Ember" panose="020B0603020204020204" pitchFamily="34" charset="0"/>
                </a:rPr>
                <a:t>Cloud Support Engineers, Solutions Architects, </a:t>
              </a:r>
              <a:br>
                <a:rPr lang="en-US" sz="900" dirty="0">
                  <a:solidFill>
                    <a:srgbClr val="002D43"/>
                  </a:solidFill>
                  <a:latin typeface="Amazon Ember" panose="020B0603020204020204" pitchFamily="34" charset="0"/>
                  <a:ea typeface="Amazon Ember" panose="020B0603020204020204" pitchFamily="34" charset="0"/>
                  <a:cs typeface="Amazon Ember" panose="020B0603020204020204" pitchFamily="34" charset="0"/>
                </a:rPr>
              </a:br>
              <a:r>
                <a:rPr lang="en-US" sz="900" dirty="0">
                  <a:solidFill>
                    <a:srgbClr val="002D43"/>
                  </a:solidFill>
                  <a:latin typeface="Amazon Ember" panose="020B0603020204020204" pitchFamily="34" charset="0"/>
                  <a:ea typeface="Amazon Ember" panose="020B0603020204020204" pitchFamily="34" charset="0"/>
                  <a:cs typeface="Amazon Ember" panose="020B0603020204020204" pitchFamily="34" charset="0"/>
                </a:rPr>
                <a:t>and product teams are available for guidance</a:t>
              </a:r>
            </a:p>
          </p:txBody>
        </p:sp>
      </p:grpSp>
      <p:cxnSp>
        <p:nvCxnSpPr>
          <p:cNvPr id="60" name="Straight Connector 59">
            <a:extLst>
              <a:ext uri="{FF2B5EF4-FFF2-40B4-BE49-F238E27FC236}">
                <a16:creationId xmlns:a16="http://schemas.microsoft.com/office/drawing/2014/main" id="{BF8007D0-4378-46A6-BECF-8C96D0B83BAB}"/>
              </a:ext>
            </a:extLst>
          </p:cNvPr>
          <p:cNvCxnSpPr>
            <a:cxnSpLocks/>
          </p:cNvCxnSpPr>
          <p:nvPr/>
        </p:nvCxnSpPr>
        <p:spPr>
          <a:xfrm flipH="1">
            <a:off x="502127" y="2092150"/>
            <a:ext cx="3008199" cy="0"/>
          </a:xfrm>
          <a:prstGeom prst="line">
            <a:avLst/>
          </a:prstGeom>
          <a:ln w="9525">
            <a:solidFill>
              <a:srgbClr val="002D43"/>
            </a:solidFill>
          </a:ln>
          <a:effectLst/>
        </p:spPr>
        <p:style>
          <a:lnRef idx="2">
            <a:schemeClr val="accent1"/>
          </a:lnRef>
          <a:fillRef idx="0">
            <a:schemeClr val="accent1"/>
          </a:fillRef>
          <a:effectRef idx="1">
            <a:schemeClr val="accent1"/>
          </a:effectRef>
          <a:fontRef idx="minor">
            <a:schemeClr val="tx1"/>
          </a:fontRef>
        </p:style>
      </p:cxnSp>
      <p:grpSp>
        <p:nvGrpSpPr>
          <p:cNvPr id="150" name="Group 149">
            <a:extLst>
              <a:ext uri="{FF2B5EF4-FFF2-40B4-BE49-F238E27FC236}">
                <a16:creationId xmlns:a16="http://schemas.microsoft.com/office/drawing/2014/main" id="{399A92BC-30FB-4264-823B-3D2E288F6B17}"/>
              </a:ext>
            </a:extLst>
          </p:cNvPr>
          <p:cNvGrpSpPr/>
          <p:nvPr/>
        </p:nvGrpSpPr>
        <p:grpSpPr>
          <a:xfrm>
            <a:off x="423891" y="1568916"/>
            <a:ext cx="3305387" cy="507831"/>
            <a:chOff x="423889" y="1453010"/>
            <a:chExt cx="3305387" cy="507831"/>
          </a:xfrm>
        </p:grpSpPr>
        <p:sp>
          <p:nvSpPr>
            <p:cNvPr id="61" name="TextBox 60">
              <a:extLst>
                <a:ext uri="{FF2B5EF4-FFF2-40B4-BE49-F238E27FC236}">
                  <a16:creationId xmlns:a16="http://schemas.microsoft.com/office/drawing/2014/main" id="{E510E4C7-1703-4509-9EA4-FDA6A8E2A49F}"/>
                </a:ext>
              </a:extLst>
            </p:cNvPr>
            <p:cNvSpPr txBox="1"/>
            <p:nvPr/>
          </p:nvSpPr>
          <p:spPr>
            <a:xfrm>
              <a:off x="423889" y="1591509"/>
              <a:ext cx="976549" cy="369332"/>
            </a:xfrm>
            <a:prstGeom prst="rect">
              <a:avLst/>
            </a:prstGeom>
            <a:noFill/>
          </p:spPr>
          <p:txBody>
            <a:bodyPr wrap="none" rtlCol="0" anchor="b">
              <a:spAutoFit/>
            </a:bodyPr>
            <a:lstStyle/>
            <a:p>
              <a:r>
                <a:rPr lang="en-US" sz="900" b="1" dirty="0">
                  <a:solidFill>
                    <a:srgbClr val="002D43"/>
                  </a:solidFill>
                  <a:latin typeface="Amazon Ember" panose="020B0603020204020204" pitchFamily="34" charset="0"/>
                  <a:ea typeface="Amazon Ember" panose="020B0603020204020204" pitchFamily="34" charset="0"/>
                  <a:cs typeface="Amazon Ember" panose="020B0603020204020204" pitchFamily="34" charset="0"/>
                </a:rPr>
                <a:t>TRUSTED </a:t>
              </a:r>
              <a:br>
                <a:rPr lang="en-US" sz="900" b="1" dirty="0">
                  <a:solidFill>
                    <a:srgbClr val="002D43"/>
                  </a:solidFill>
                  <a:latin typeface="Amazon Ember" panose="020B0603020204020204" pitchFamily="34" charset="0"/>
                  <a:ea typeface="Amazon Ember" panose="020B0603020204020204" pitchFamily="34" charset="0"/>
                  <a:cs typeface="Amazon Ember" panose="020B0603020204020204" pitchFamily="34" charset="0"/>
                </a:rPr>
              </a:br>
              <a:r>
                <a:rPr lang="en-US" sz="900" b="1" dirty="0">
                  <a:solidFill>
                    <a:srgbClr val="002D43"/>
                  </a:solidFill>
                  <a:latin typeface="Amazon Ember" panose="020B0603020204020204" pitchFamily="34" charset="0"/>
                  <a:ea typeface="Amazon Ember" panose="020B0603020204020204" pitchFamily="34" charset="0"/>
                  <a:cs typeface="Amazon Ember" panose="020B0603020204020204" pitchFamily="34" charset="0"/>
                </a:rPr>
                <a:t>ADVISOR (TA) </a:t>
              </a:r>
              <a:endParaRPr lang="en-US" sz="900" dirty="0">
                <a:solidFill>
                  <a:srgbClr val="002D43"/>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62" name="TextBox 61">
              <a:extLst>
                <a:ext uri="{FF2B5EF4-FFF2-40B4-BE49-F238E27FC236}">
                  <a16:creationId xmlns:a16="http://schemas.microsoft.com/office/drawing/2014/main" id="{38C62409-25CD-4097-8578-4850FC0B59DC}"/>
                </a:ext>
              </a:extLst>
            </p:cNvPr>
            <p:cNvSpPr txBox="1"/>
            <p:nvPr/>
          </p:nvSpPr>
          <p:spPr>
            <a:xfrm>
              <a:off x="1261996" y="1453010"/>
              <a:ext cx="2467280" cy="507831"/>
            </a:xfrm>
            <a:prstGeom prst="rect">
              <a:avLst/>
            </a:prstGeom>
            <a:noFill/>
          </p:spPr>
          <p:txBody>
            <a:bodyPr wrap="square" rtlCol="0" anchor="b">
              <a:spAutoFit/>
            </a:bodyPr>
            <a:lstStyle/>
            <a:p>
              <a:r>
                <a:rPr lang="en-US" sz="900" dirty="0">
                  <a:solidFill>
                    <a:srgbClr val="002D43"/>
                  </a:solidFill>
                  <a:latin typeface="Amazon Ember" panose="020B0603020204020204" pitchFamily="34" charset="0"/>
                  <a:ea typeface="Amazon Ember" panose="020B0603020204020204" pitchFamily="34" charset="0"/>
                  <a:cs typeface="Amazon Ember" panose="020B0603020204020204" pitchFamily="34" charset="0"/>
                </a:rPr>
                <a:t>Online resource to help you reduce cost, increase performance, and improve security </a:t>
              </a:r>
              <a:br>
                <a:rPr lang="en-US" sz="900" dirty="0">
                  <a:solidFill>
                    <a:srgbClr val="002D43"/>
                  </a:solidFill>
                  <a:latin typeface="Amazon Ember" panose="020B0603020204020204" pitchFamily="34" charset="0"/>
                  <a:ea typeface="Amazon Ember" panose="020B0603020204020204" pitchFamily="34" charset="0"/>
                  <a:cs typeface="Amazon Ember" panose="020B0603020204020204" pitchFamily="34" charset="0"/>
                </a:rPr>
              </a:br>
              <a:r>
                <a:rPr lang="en-US" sz="900" dirty="0">
                  <a:solidFill>
                    <a:srgbClr val="002D43"/>
                  </a:solidFill>
                  <a:latin typeface="Amazon Ember" panose="020B0603020204020204" pitchFamily="34" charset="0"/>
                  <a:ea typeface="Amazon Ember" panose="020B0603020204020204" pitchFamily="34" charset="0"/>
                  <a:cs typeface="Amazon Ember" panose="020B0603020204020204" pitchFamily="34" charset="0"/>
                </a:rPr>
                <a:t>by optimizing your AWS environment</a:t>
              </a:r>
            </a:p>
          </p:txBody>
        </p:sp>
      </p:grpSp>
      <p:grpSp>
        <p:nvGrpSpPr>
          <p:cNvPr id="149" name="Group 148">
            <a:extLst>
              <a:ext uri="{FF2B5EF4-FFF2-40B4-BE49-F238E27FC236}">
                <a16:creationId xmlns:a16="http://schemas.microsoft.com/office/drawing/2014/main" id="{B63A8898-AEEB-4484-86AB-DE221942A027}"/>
              </a:ext>
            </a:extLst>
          </p:cNvPr>
          <p:cNvGrpSpPr/>
          <p:nvPr/>
        </p:nvGrpSpPr>
        <p:grpSpPr>
          <a:xfrm>
            <a:off x="423890" y="2259868"/>
            <a:ext cx="2619652" cy="646331"/>
            <a:chOff x="423889" y="2143964"/>
            <a:chExt cx="2619652" cy="646331"/>
          </a:xfrm>
        </p:grpSpPr>
        <p:sp>
          <p:nvSpPr>
            <p:cNvPr id="70" name="TextBox 69">
              <a:extLst>
                <a:ext uri="{FF2B5EF4-FFF2-40B4-BE49-F238E27FC236}">
                  <a16:creationId xmlns:a16="http://schemas.microsoft.com/office/drawing/2014/main" id="{2DA6982A-027C-4584-878F-43D278C00C07}"/>
                </a:ext>
              </a:extLst>
            </p:cNvPr>
            <p:cNvSpPr txBox="1"/>
            <p:nvPr/>
          </p:nvSpPr>
          <p:spPr>
            <a:xfrm>
              <a:off x="423889" y="2143964"/>
              <a:ext cx="923651" cy="646331"/>
            </a:xfrm>
            <a:prstGeom prst="rect">
              <a:avLst/>
            </a:prstGeom>
            <a:noFill/>
          </p:spPr>
          <p:txBody>
            <a:bodyPr wrap="none" rtlCol="0" anchor="b">
              <a:spAutoFit/>
            </a:bodyPr>
            <a:lstStyle/>
            <a:p>
              <a:r>
                <a:rPr lang="en-US" sz="900" b="1" dirty="0">
                  <a:solidFill>
                    <a:srgbClr val="002D43"/>
                  </a:solidFill>
                  <a:latin typeface="Amazon Ember" panose="020B0603020204020204" pitchFamily="34" charset="0"/>
                  <a:ea typeface="Amazon Ember" panose="020B0603020204020204" pitchFamily="34" charset="0"/>
                  <a:cs typeface="Amazon Ember" panose="020B0603020204020204" pitchFamily="34" charset="0"/>
                </a:rPr>
                <a:t>PERSONAL </a:t>
              </a:r>
              <a:br>
                <a:rPr lang="en-US" sz="900" b="1" dirty="0">
                  <a:solidFill>
                    <a:srgbClr val="002D43"/>
                  </a:solidFill>
                  <a:latin typeface="Amazon Ember" panose="020B0603020204020204" pitchFamily="34" charset="0"/>
                  <a:ea typeface="Amazon Ember" panose="020B0603020204020204" pitchFamily="34" charset="0"/>
                  <a:cs typeface="Amazon Ember" panose="020B0603020204020204" pitchFamily="34" charset="0"/>
                </a:rPr>
              </a:br>
              <a:r>
                <a:rPr lang="en-US" sz="900" b="1" dirty="0">
                  <a:solidFill>
                    <a:srgbClr val="002D43"/>
                  </a:solidFill>
                  <a:latin typeface="Amazon Ember" panose="020B0603020204020204" pitchFamily="34" charset="0"/>
                  <a:ea typeface="Amazon Ember" panose="020B0603020204020204" pitchFamily="34" charset="0"/>
                  <a:cs typeface="Amazon Ember" panose="020B0603020204020204" pitchFamily="34" charset="0"/>
                </a:rPr>
                <a:t>HEALTH </a:t>
              </a:r>
              <a:br>
                <a:rPr lang="en-US" sz="900" b="1" dirty="0">
                  <a:solidFill>
                    <a:srgbClr val="002D43"/>
                  </a:solidFill>
                  <a:latin typeface="Amazon Ember" panose="020B0603020204020204" pitchFamily="34" charset="0"/>
                  <a:ea typeface="Amazon Ember" panose="020B0603020204020204" pitchFamily="34" charset="0"/>
                  <a:cs typeface="Amazon Ember" panose="020B0603020204020204" pitchFamily="34" charset="0"/>
                </a:rPr>
              </a:br>
              <a:r>
                <a:rPr lang="en-US" sz="900" b="1" dirty="0">
                  <a:solidFill>
                    <a:srgbClr val="002D43"/>
                  </a:solidFill>
                  <a:latin typeface="Amazon Ember" panose="020B0603020204020204" pitchFamily="34" charset="0"/>
                  <a:ea typeface="Amazon Ember" panose="020B0603020204020204" pitchFamily="34" charset="0"/>
                  <a:cs typeface="Amazon Ember" panose="020B0603020204020204" pitchFamily="34" charset="0"/>
                </a:rPr>
                <a:t>DASHBOARD </a:t>
              </a:r>
              <a:br>
                <a:rPr lang="en-US" sz="900" b="1" dirty="0">
                  <a:solidFill>
                    <a:srgbClr val="002D43"/>
                  </a:solidFill>
                  <a:latin typeface="Amazon Ember" panose="020B0603020204020204" pitchFamily="34" charset="0"/>
                  <a:ea typeface="Amazon Ember" panose="020B0603020204020204" pitchFamily="34" charset="0"/>
                  <a:cs typeface="Amazon Ember" panose="020B0603020204020204" pitchFamily="34" charset="0"/>
                </a:rPr>
              </a:br>
              <a:r>
                <a:rPr lang="en-US" sz="900" b="1" dirty="0">
                  <a:solidFill>
                    <a:srgbClr val="002D43"/>
                  </a:solidFill>
                  <a:latin typeface="Amazon Ember" panose="020B0603020204020204" pitchFamily="34" charset="0"/>
                  <a:ea typeface="Amazon Ember" panose="020B0603020204020204" pitchFamily="34" charset="0"/>
                  <a:cs typeface="Amazon Ember" panose="020B0603020204020204" pitchFamily="34" charset="0"/>
                </a:rPr>
                <a:t>(PHD)</a:t>
              </a:r>
              <a:endParaRPr lang="en-US" sz="900" dirty="0">
                <a:solidFill>
                  <a:srgbClr val="002D43"/>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5" name="TextBox 74">
              <a:extLst>
                <a:ext uri="{FF2B5EF4-FFF2-40B4-BE49-F238E27FC236}">
                  <a16:creationId xmlns:a16="http://schemas.microsoft.com/office/drawing/2014/main" id="{4ADDFDF4-958A-4433-96D2-3CF86A57530B}"/>
                </a:ext>
              </a:extLst>
            </p:cNvPr>
            <p:cNvSpPr txBox="1"/>
            <p:nvPr/>
          </p:nvSpPr>
          <p:spPr>
            <a:xfrm>
              <a:off x="1237869" y="2143964"/>
              <a:ext cx="1805672" cy="646331"/>
            </a:xfrm>
            <a:prstGeom prst="rect">
              <a:avLst/>
            </a:prstGeom>
            <a:noFill/>
          </p:spPr>
          <p:txBody>
            <a:bodyPr wrap="square" rtlCol="0" anchor="b">
              <a:spAutoFit/>
            </a:bodyPr>
            <a:lstStyle/>
            <a:p>
              <a:r>
                <a:rPr lang="en-US" sz="900" dirty="0">
                  <a:solidFill>
                    <a:srgbClr val="002D43"/>
                  </a:solidFill>
                  <a:latin typeface="Amazon Ember" panose="020B0603020204020204" pitchFamily="34" charset="0"/>
                  <a:ea typeface="Amazon Ember" panose="020B0603020204020204" pitchFamily="34" charset="0"/>
                  <a:cs typeface="Amazon Ember" panose="020B0603020204020204" pitchFamily="34" charset="0"/>
                </a:rPr>
                <a:t>Delivers alerts and remediation guidance when AWS is experience events that may impact your environment</a:t>
              </a:r>
            </a:p>
          </p:txBody>
        </p:sp>
      </p:grpSp>
      <p:cxnSp>
        <p:nvCxnSpPr>
          <p:cNvPr id="81" name="Straight Connector 80">
            <a:extLst>
              <a:ext uri="{FF2B5EF4-FFF2-40B4-BE49-F238E27FC236}">
                <a16:creationId xmlns:a16="http://schemas.microsoft.com/office/drawing/2014/main" id="{FAAA1298-27C3-49B4-BCAF-6B4D21610E7C}"/>
              </a:ext>
            </a:extLst>
          </p:cNvPr>
          <p:cNvCxnSpPr>
            <a:cxnSpLocks/>
          </p:cNvCxnSpPr>
          <p:nvPr/>
        </p:nvCxnSpPr>
        <p:spPr>
          <a:xfrm flipH="1">
            <a:off x="502127" y="3939549"/>
            <a:ext cx="3008199" cy="0"/>
          </a:xfrm>
          <a:prstGeom prst="line">
            <a:avLst/>
          </a:prstGeom>
          <a:ln w="9525">
            <a:solidFill>
              <a:srgbClr val="002D43"/>
            </a:solidFill>
          </a:ln>
          <a:effectLst/>
        </p:spPr>
        <p:style>
          <a:lnRef idx="2">
            <a:schemeClr val="accent1"/>
          </a:lnRef>
          <a:fillRef idx="0">
            <a:schemeClr val="accent1"/>
          </a:fillRef>
          <a:effectRef idx="1">
            <a:schemeClr val="accent1"/>
          </a:effectRef>
          <a:fontRef idx="minor">
            <a:schemeClr val="tx1"/>
          </a:fontRef>
        </p:style>
      </p:cxnSp>
      <p:grpSp>
        <p:nvGrpSpPr>
          <p:cNvPr id="148" name="Group 147">
            <a:extLst>
              <a:ext uri="{FF2B5EF4-FFF2-40B4-BE49-F238E27FC236}">
                <a16:creationId xmlns:a16="http://schemas.microsoft.com/office/drawing/2014/main" id="{B6AEFD4E-8BDC-4561-B36B-2D0D54AD78ED}"/>
              </a:ext>
            </a:extLst>
          </p:cNvPr>
          <p:cNvGrpSpPr/>
          <p:nvPr/>
        </p:nvGrpSpPr>
        <p:grpSpPr>
          <a:xfrm>
            <a:off x="423891" y="3147831"/>
            <a:ext cx="2603083" cy="784830"/>
            <a:chOff x="423889" y="3031925"/>
            <a:chExt cx="2603083" cy="784830"/>
          </a:xfrm>
        </p:grpSpPr>
        <p:sp>
          <p:nvSpPr>
            <p:cNvPr id="84" name="TextBox 83">
              <a:extLst>
                <a:ext uri="{FF2B5EF4-FFF2-40B4-BE49-F238E27FC236}">
                  <a16:creationId xmlns:a16="http://schemas.microsoft.com/office/drawing/2014/main" id="{1E1C1440-7AE7-454F-8743-DA1A403EFD83}"/>
                </a:ext>
              </a:extLst>
            </p:cNvPr>
            <p:cNvSpPr txBox="1"/>
            <p:nvPr/>
          </p:nvSpPr>
          <p:spPr>
            <a:xfrm>
              <a:off x="423889" y="3447423"/>
              <a:ext cx="744114" cy="369332"/>
            </a:xfrm>
            <a:prstGeom prst="rect">
              <a:avLst/>
            </a:prstGeom>
            <a:noFill/>
          </p:spPr>
          <p:txBody>
            <a:bodyPr wrap="none" rtlCol="0" anchor="b">
              <a:spAutoFit/>
            </a:bodyPr>
            <a:lstStyle/>
            <a:p>
              <a:r>
                <a:rPr lang="en-US" sz="900" b="1" dirty="0">
                  <a:solidFill>
                    <a:srgbClr val="002D43"/>
                  </a:solidFill>
                  <a:latin typeface="Amazon Ember" panose="020B0603020204020204" pitchFamily="34" charset="0"/>
                  <a:ea typeface="Amazon Ember" panose="020B0603020204020204" pitchFamily="34" charset="0"/>
                  <a:cs typeface="Amazon Ember" panose="020B0603020204020204" pitchFamily="34" charset="0"/>
                </a:rPr>
                <a:t>SUPPORT </a:t>
              </a:r>
              <a:br>
                <a:rPr lang="en-US" sz="900" b="1" dirty="0">
                  <a:solidFill>
                    <a:srgbClr val="002D43"/>
                  </a:solidFill>
                  <a:latin typeface="Amazon Ember" panose="020B0603020204020204" pitchFamily="34" charset="0"/>
                  <a:ea typeface="Amazon Ember" panose="020B0603020204020204" pitchFamily="34" charset="0"/>
                  <a:cs typeface="Amazon Ember" panose="020B0603020204020204" pitchFamily="34" charset="0"/>
                </a:rPr>
              </a:br>
              <a:r>
                <a:rPr lang="en-US" sz="900" b="1" dirty="0">
                  <a:solidFill>
                    <a:srgbClr val="002D43"/>
                  </a:solidFill>
                  <a:latin typeface="Amazon Ember" panose="020B0603020204020204" pitchFamily="34" charset="0"/>
                  <a:ea typeface="Amazon Ember" panose="020B0603020204020204" pitchFamily="34" charset="0"/>
                  <a:cs typeface="Amazon Ember" panose="020B0603020204020204" pitchFamily="34" charset="0"/>
                </a:rPr>
                <a:t>API</a:t>
              </a:r>
              <a:endParaRPr lang="en-US" sz="900" dirty="0">
                <a:solidFill>
                  <a:srgbClr val="002D43"/>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5" name="TextBox 84">
              <a:extLst>
                <a:ext uri="{FF2B5EF4-FFF2-40B4-BE49-F238E27FC236}">
                  <a16:creationId xmlns:a16="http://schemas.microsoft.com/office/drawing/2014/main" id="{F8A0BA14-F0E5-4272-9ADD-4C8DE6ED3E3C}"/>
                </a:ext>
              </a:extLst>
            </p:cNvPr>
            <p:cNvSpPr txBox="1"/>
            <p:nvPr/>
          </p:nvSpPr>
          <p:spPr>
            <a:xfrm>
              <a:off x="1062582" y="3031925"/>
              <a:ext cx="1964390" cy="784830"/>
            </a:xfrm>
            <a:prstGeom prst="rect">
              <a:avLst/>
            </a:prstGeom>
            <a:noFill/>
          </p:spPr>
          <p:txBody>
            <a:bodyPr wrap="square" rtlCol="0" anchor="b">
              <a:spAutoFit/>
            </a:bodyPr>
            <a:lstStyle/>
            <a:p>
              <a:r>
                <a:rPr lang="en-US" sz="900" dirty="0">
                  <a:solidFill>
                    <a:srgbClr val="002D43"/>
                  </a:solidFill>
                  <a:latin typeface="Amazon Ember" panose="020B0603020204020204" pitchFamily="34" charset="0"/>
                  <a:ea typeface="Amazon Ember" panose="020B0603020204020204" pitchFamily="34" charset="0"/>
                  <a:cs typeface="Amazon Ember" panose="020B0603020204020204" pitchFamily="34" charset="0"/>
                </a:rPr>
                <a:t>Programmatic access to AWS Support Center features to create, manage, and close your support cases, and operationally manage your TA check requests and status</a:t>
              </a:r>
            </a:p>
          </p:txBody>
        </p:sp>
      </p:grpSp>
      <p:grpSp>
        <p:nvGrpSpPr>
          <p:cNvPr id="143" name="Group 142">
            <a:extLst>
              <a:ext uri="{FF2B5EF4-FFF2-40B4-BE49-F238E27FC236}">
                <a16:creationId xmlns:a16="http://schemas.microsoft.com/office/drawing/2014/main" id="{AE612404-3EEC-4966-A392-307B5D01A09B}"/>
              </a:ext>
            </a:extLst>
          </p:cNvPr>
          <p:cNvGrpSpPr/>
          <p:nvPr/>
        </p:nvGrpSpPr>
        <p:grpSpPr>
          <a:xfrm>
            <a:off x="5315502" y="2299806"/>
            <a:ext cx="3485598" cy="514536"/>
            <a:chOff x="5315501" y="2183903"/>
            <a:chExt cx="3485598" cy="514536"/>
          </a:xfrm>
        </p:grpSpPr>
        <p:cxnSp>
          <p:nvCxnSpPr>
            <p:cNvPr id="92" name="Straight Connector 91">
              <a:extLst>
                <a:ext uri="{FF2B5EF4-FFF2-40B4-BE49-F238E27FC236}">
                  <a16:creationId xmlns:a16="http://schemas.microsoft.com/office/drawing/2014/main" id="{698BC4A2-4A3D-49B3-BC10-21227ADC10A2}"/>
                </a:ext>
              </a:extLst>
            </p:cNvPr>
            <p:cNvCxnSpPr>
              <a:cxnSpLocks/>
            </p:cNvCxnSpPr>
            <p:nvPr/>
          </p:nvCxnSpPr>
          <p:spPr>
            <a:xfrm flipH="1">
              <a:off x="5355748" y="2698439"/>
              <a:ext cx="3445351" cy="0"/>
            </a:xfrm>
            <a:prstGeom prst="line">
              <a:avLst/>
            </a:prstGeom>
            <a:ln w="9525">
              <a:solidFill>
                <a:srgbClr val="16BF9F"/>
              </a:solidFill>
            </a:ln>
            <a:effectLst/>
          </p:spPr>
          <p:style>
            <a:lnRef idx="2">
              <a:schemeClr val="accent1"/>
            </a:lnRef>
            <a:fillRef idx="0">
              <a:schemeClr val="accent1"/>
            </a:fillRef>
            <a:effectRef idx="1">
              <a:schemeClr val="accent1"/>
            </a:effectRef>
            <a:fontRef idx="minor">
              <a:schemeClr val="tx1"/>
            </a:fontRef>
          </p:style>
        </p:cxnSp>
        <p:sp>
          <p:nvSpPr>
            <p:cNvPr id="93" name="TextBox 92">
              <a:extLst>
                <a:ext uri="{FF2B5EF4-FFF2-40B4-BE49-F238E27FC236}">
                  <a16:creationId xmlns:a16="http://schemas.microsoft.com/office/drawing/2014/main" id="{33450EBF-7A4E-403D-9B29-5C9D19014D86}"/>
                </a:ext>
              </a:extLst>
            </p:cNvPr>
            <p:cNvSpPr txBox="1"/>
            <p:nvPr/>
          </p:nvSpPr>
          <p:spPr>
            <a:xfrm>
              <a:off x="5315501" y="2322404"/>
              <a:ext cx="1678298" cy="369332"/>
            </a:xfrm>
            <a:prstGeom prst="rect">
              <a:avLst/>
            </a:prstGeom>
            <a:noFill/>
          </p:spPr>
          <p:txBody>
            <a:bodyPr wrap="square" rtlCol="0" anchor="b">
              <a:spAutoFit/>
            </a:bodyPr>
            <a:lstStyle/>
            <a:p>
              <a:r>
                <a:rPr lang="en-US" sz="900" b="1" dirty="0">
                  <a:solidFill>
                    <a:srgbClr val="16BF9F"/>
                  </a:solidFill>
                  <a:latin typeface="Amazon Ember" panose="020B0603020204020204" pitchFamily="34" charset="0"/>
                  <a:ea typeface="Amazon Ember" panose="020B0603020204020204" pitchFamily="34" charset="0"/>
                  <a:cs typeface="Amazon Ember" panose="020B0603020204020204" pitchFamily="34" charset="0"/>
                </a:rPr>
                <a:t>INFRASTRUCTURE EVENT MANAGEMENT (IEM)</a:t>
              </a:r>
              <a:endParaRPr lang="en-US" sz="900" dirty="0">
                <a:solidFill>
                  <a:srgbClr val="16BF9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4" name="TextBox 93">
              <a:extLst>
                <a:ext uri="{FF2B5EF4-FFF2-40B4-BE49-F238E27FC236}">
                  <a16:creationId xmlns:a16="http://schemas.microsoft.com/office/drawing/2014/main" id="{4B5A9E9D-71C3-4041-8503-E8ACFC1240FB}"/>
                </a:ext>
              </a:extLst>
            </p:cNvPr>
            <p:cNvSpPr txBox="1"/>
            <p:nvPr/>
          </p:nvSpPr>
          <p:spPr>
            <a:xfrm>
              <a:off x="6809989" y="2183903"/>
              <a:ext cx="1821161" cy="507831"/>
            </a:xfrm>
            <a:prstGeom prst="rect">
              <a:avLst/>
            </a:prstGeom>
            <a:noFill/>
          </p:spPr>
          <p:txBody>
            <a:bodyPr wrap="square" rtlCol="0" anchor="b">
              <a:spAutoFit/>
            </a:bodyPr>
            <a:lstStyle/>
            <a:p>
              <a:r>
                <a:rPr lang="en-US" sz="900" dirty="0">
                  <a:solidFill>
                    <a:srgbClr val="002D43"/>
                  </a:solidFill>
                  <a:latin typeface="Amazon Ember" panose="020B0603020204020204" pitchFamily="34" charset="0"/>
                  <a:ea typeface="Amazon Ember" panose="020B0603020204020204" pitchFamily="34" charset="0"/>
                  <a:cs typeface="Amazon Ember" panose="020B0603020204020204" pitchFamily="34" charset="0"/>
                </a:rPr>
                <a:t>Focused planning and support business-critical events </a:t>
              </a:r>
              <a:br>
                <a:rPr lang="en-US" sz="900" dirty="0">
                  <a:solidFill>
                    <a:srgbClr val="002D43"/>
                  </a:solidFill>
                  <a:latin typeface="Amazon Ember" panose="020B0603020204020204" pitchFamily="34" charset="0"/>
                  <a:ea typeface="Amazon Ember" panose="020B0603020204020204" pitchFamily="34" charset="0"/>
                  <a:cs typeface="Amazon Ember" panose="020B0603020204020204" pitchFamily="34" charset="0"/>
                </a:rPr>
              </a:br>
              <a:r>
                <a:rPr lang="en-US" sz="900" dirty="0">
                  <a:solidFill>
                    <a:srgbClr val="002D43"/>
                  </a:solidFill>
                  <a:latin typeface="Amazon Ember" panose="020B0603020204020204" pitchFamily="34" charset="0"/>
                  <a:ea typeface="Amazon Ember" panose="020B0603020204020204" pitchFamily="34" charset="0"/>
                  <a:cs typeface="Amazon Ember" panose="020B0603020204020204" pitchFamily="34" charset="0"/>
                </a:rPr>
                <a:t>(e.g. launches or migrations)</a:t>
              </a:r>
            </a:p>
          </p:txBody>
        </p:sp>
      </p:grpSp>
      <p:grpSp>
        <p:nvGrpSpPr>
          <p:cNvPr id="144" name="Group 143">
            <a:extLst>
              <a:ext uri="{FF2B5EF4-FFF2-40B4-BE49-F238E27FC236}">
                <a16:creationId xmlns:a16="http://schemas.microsoft.com/office/drawing/2014/main" id="{FB56D3A8-F864-493C-9152-9EEE371FBBD7}"/>
              </a:ext>
            </a:extLst>
          </p:cNvPr>
          <p:cNvGrpSpPr/>
          <p:nvPr/>
        </p:nvGrpSpPr>
        <p:grpSpPr>
          <a:xfrm>
            <a:off x="5459801" y="2917969"/>
            <a:ext cx="3052477" cy="507831"/>
            <a:chOff x="5459799" y="2802063"/>
            <a:chExt cx="3052477" cy="507831"/>
          </a:xfrm>
        </p:grpSpPr>
        <p:sp>
          <p:nvSpPr>
            <p:cNvPr id="97" name="TextBox 96">
              <a:extLst>
                <a:ext uri="{FF2B5EF4-FFF2-40B4-BE49-F238E27FC236}">
                  <a16:creationId xmlns:a16="http://schemas.microsoft.com/office/drawing/2014/main" id="{ED78843F-5C1D-4548-A00A-D11DB69CA311}"/>
                </a:ext>
              </a:extLst>
            </p:cNvPr>
            <p:cNvSpPr txBox="1"/>
            <p:nvPr/>
          </p:nvSpPr>
          <p:spPr>
            <a:xfrm>
              <a:off x="5459799" y="2940562"/>
              <a:ext cx="1678298" cy="369332"/>
            </a:xfrm>
            <a:prstGeom prst="rect">
              <a:avLst/>
            </a:prstGeom>
            <a:noFill/>
          </p:spPr>
          <p:txBody>
            <a:bodyPr wrap="square" rtlCol="0" anchor="b">
              <a:spAutoFit/>
            </a:bodyPr>
            <a:lstStyle/>
            <a:p>
              <a:r>
                <a:rPr lang="en-US" sz="900" b="1" dirty="0">
                  <a:solidFill>
                    <a:srgbClr val="16BF9F"/>
                  </a:solidFill>
                  <a:latin typeface="Amazon Ember" panose="020B0603020204020204" pitchFamily="34" charset="0"/>
                  <a:ea typeface="Amazon Ember" panose="020B0603020204020204" pitchFamily="34" charset="0"/>
                  <a:cs typeface="Amazon Ember" panose="020B0603020204020204" pitchFamily="34" charset="0"/>
                </a:rPr>
                <a:t>WELL-ARCHITECTED REVIEW</a:t>
              </a:r>
              <a:endParaRPr lang="en-US" sz="900" dirty="0">
                <a:solidFill>
                  <a:srgbClr val="16BF9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8" name="TextBox 97">
              <a:extLst>
                <a:ext uri="{FF2B5EF4-FFF2-40B4-BE49-F238E27FC236}">
                  <a16:creationId xmlns:a16="http://schemas.microsoft.com/office/drawing/2014/main" id="{72A591F2-EF3C-4894-936B-3EBB6CD54C60}"/>
                </a:ext>
              </a:extLst>
            </p:cNvPr>
            <p:cNvSpPr txBox="1"/>
            <p:nvPr/>
          </p:nvSpPr>
          <p:spPr>
            <a:xfrm>
              <a:off x="6691115" y="2802063"/>
              <a:ext cx="1821161" cy="507831"/>
            </a:xfrm>
            <a:prstGeom prst="rect">
              <a:avLst/>
            </a:prstGeom>
            <a:noFill/>
          </p:spPr>
          <p:txBody>
            <a:bodyPr wrap="square" rtlCol="0" anchor="b">
              <a:spAutoFit/>
            </a:bodyPr>
            <a:lstStyle/>
            <a:p>
              <a:r>
                <a:rPr lang="en-US" sz="900" dirty="0">
                  <a:solidFill>
                    <a:srgbClr val="002D43"/>
                  </a:solidFill>
                  <a:latin typeface="Amazon Ember" panose="020B0603020204020204" pitchFamily="34" charset="0"/>
                  <a:ea typeface="Amazon Ember" panose="020B0603020204020204" pitchFamily="34" charset="0"/>
                  <a:cs typeface="Amazon Ember" panose="020B0603020204020204" pitchFamily="34" charset="0"/>
                </a:rPr>
                <a:t>Detailed review of your architecture guidance on how </a:t>
              </a:r>
              <a:br>
                <a:rPr lang="en-US" sz="900" dirty="0">
                  <a:solidFill>
                    <a:srgbClr val="002D43"/>
                  </a:solidFill>
                  <a:latin typeface="Amazon Ember" panose="020B0603020204020204" pitchFamily="34" charset="0"/>
                  <a:ea typeface="Amazon Ember" panose="020B0603020204020204" pitchFamily="34" charset="0"/>
                  <a:cs typeface="Amazon Ember" panose="020B0603020204020204" pitchFamily="34" charset="0"/>
                </a:rPr>
              </a:br>
              <a:r>
                <a:rPr lang="en-US" sz="900" dirty="0">
                  <a:solidFill>
                    <a:srgbClr val="002D43"/>
                  </a:solidFill>
                  <a:latin typeface="Amazon Ember" panose="020B0603020204020204" pitchFamily="34" charset="0"/>
                  <a:ea typeface="Amazon Ember" panose="020B0603020204020204" pitchFamily="34" charset="0"/>
                  <a:cs typeface="Amazon Ember" panose="020B0603020204020204" pitchFamily="34" charset="0"/>
                </a:rPr>
                <a:t>to best design your systems</a:t>
              </a:r>
            </a:p>
          </p:txBody>
        </p:sp>
      </p:grpSp>
      <p:cxnSp>
        <p:nvCxnSpPr>
          <p:cNvPr id="100" name="Straight Connector 99">
            <a:extLst>
              <a:ext uri="{FF2B5EF4-FFF2-40B4-BE49-F238E27FC236}">
                <a16:creationId xmlns:a16="http://schemas.microsoft.com/office/drawing/2014/main" id="{0A809C12-0D3E-4AA3-801B-B61266B2ACEF}"/>
              </a:ext>
            </a:extLst>
          </p:cNvPr>
          <p:cNvCxnSpPr>
            <a:cxnSpLocks/>
          </p:cNvCxnSpPr>
          <p:nvPr/>
        </p:nvCxnSpPr>
        <p:spPr>
          <a:xfrm flipH="1">
            <a:off x="5447470" y="4103434"/>
            <a:ext cx="2658006" cy="0"/>
          </a:xfrm>
          <a:prstGeom prst="line">
            <a:avLst/>
          </a:prstGeom>
          <a:ln w="9525">
            <a:solidFill>
              <a:srgbClr val="16BF9F"/>
            </a:solidFill>
          </a:ln>
          <a:effectLst/>
        </p:spPr>
        <p:style>
          <a:lnRef idx="2">
            <a:schemeClr val="accent1"/>
          </a:lnRef>
          <a:fillRef idx="0">
            <a:schemeClr val="accent1"/>
          </a:fillRef>
          <a:effectRef idx="1">
            <a:schemeClr val="accent1"/>
          </a:effectRef>
          <a:fontRef idx="minor">
            <a:schemeClr val="tx1"/>
          </a:fontRef>
        </p:style>
      </p:cxnSp>
      <p:grpSp>
        <p:nvGrpSpPr>
          <p:cNvPr id="145" name="Group 144">
            <a:extLst>
              <a:ext uri="{FF2B5EF4-FFF2-40B4-BE49-F238E27FC236}">
                <a16:creationId xmlns:a16="http://schemas.microsoft.com/office/drawing/2014/main" id="{F1BEDA26-1C03-482F-AB83-710170C387F1}"/>
              </a:ext>
            </a:extLst>
          </p:cNvPr>
          <p:cNvGrpSpPr/>
          <p:nvPr/>
        </p:nvGrpSpPr>
        <p:grpSpPr>
          <a:xfrm>
            <a:off x="5459800" y="3602733"/>
            <a:ext cx="2790578" cy="507831"/>
            <a:chOff x="5459799" y="3486832"/>
            <a:chExt cx="2790578" cy="507831"/>
          </a:xfrm>
        </p:grpSpPr>
        <p:sp>
          <p:nvSpPr>
            <p:cNvPr id="105" name="TextBox 104">
              <a:extLst>
                <a:ext uri="{FF2B5EF4-FFF2-40B4-BE49-F238E27FC236}">
                  <a16:creationId xmlns:a16="http://schemas.microsoft.com/office/drawing/2014/main" id="{25BC31DF-4700-43AC-9D91-F7C8FB4404D4}"/>
                </a:ext>
              </a:extLst>
            </p:cNvPr>
            <p:cNvSpPr txBox="1"/>
            <p:nvPr/>
          </p:nvSpPr>
          <p:spPr>
            <a:xfrm>
              <a:off x="5459799" y="3625331"/>
              <a:ext cx="1678298" cy="369332"/>
            </a:xfrm>
            <a:prstGeom prst="rect">
              <a:avLst/>
            </a:prstGeom>
            <a:noFill/>
          </p:spPr>
          <p:txBody>
            <a:bodyPr wrap="square" rtlCol="0" anchor="b">
              <a:spAutoFit/>
            </a:bodyPr>
            <a:lstStyle/>
            <a:p>
              <a:r>
                <a:rPr lang="en-US" sz="900" b="1" dirty="0">
                  <a:solidFill>
                    <a:srgbClr val="16BF9F"/>
                  </a:solidFill>
                  <a:latin typeface="Amazon Ember" panose="020B0603020204020204" pitchFamily="34" charset="0"/>
                  <a:ea typeface="Amazon Ember" panose="020B0603020204020204" pitchFamily="34" charset="0"/>
                  <a:cs typeface="Amazon Ember" panose="020B0603020204020204" pitchFamily="34" charset="0"/>
                </a:rPr>
                <a:t>ARCHITECTURE</a:t>
              </a:r>
            </a:p>
            <a:p>
              <a:r>
                <a:rPr lang="en-US" sz="900" b="1" dirty="0">
                  <a:solidFill>
                    <a:srgbClr val="16BF9F"/>
                  </a:solidFill>
                  <a:latin typeface="Amazon Ember" panose="020B0603020204020204" pitchFamily="34" charset="0"/>
                  <a:ea typeface="Amazon Ember" panose="020B0603020204020204" pitchFamily="34" charset="0"/>
                  <a:cs typeface="Amazon Ember" panose="020B0603020204020204" pitchFamily="34" charset="0"/>
                </a:rPr>
                <a:t>SUPPORT</a:t>
              </a:r>
              <a:endParaRPr lang="en-US" sz="900" dirty="0">
                <a:solidFill>
                  <a:srgbClr val="16BF9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6" name="TextBox 105">
              <a:extLst>
                <a:ext uri="{FF2B5EF4-FFF2-40B4-BE49-F238E27FC236}">
                  <a16:creationId xmlns:a16="http://schemas.microsoft.com/office/drawing/2014/main" id="{152A43CB-0083-4A23-820A-C969CC0EEAE1}"/>
                </a:ext>
              </a:extLst>
            </p:cNvPr>
            <p:cNvSpPr txBox="1"/>
            <p:nvPr/>
          </p:nvSpPr>
          <p:spPr>
            <a:xfrm>
              <a:off x="6429216" y="3486832"/>
              <a:ext cx="1821161" cy="507831"/>
            </a:xfrm>
            <a:prstGeom prst="rect">
              <a:avLst/>
            </a:prstGeom>
            <a:noFill/>
          </p:spPr>
          <p:txBody>
            <a:bodyPr wrap="square" rtlCol="0" anchor="b">
              <a:spAutoFit/>
            </a:bodyPr>
            <a:lstStyle/>
            <a:p>
              <a:r>
                <a:rPr lang="en-US" sz="900" dirty="0">
                  <a:solidFill>
                    <a:srgbClr val="002D43"/>
                  </a:solidFill>
                  <a:latin typeface="Amazon Ember" panose="020B0603020204020204" pitchFamily="34" charset="0"/>
                  <a:ea typeface="Amazon Ember" panose="020B0603020204020204" pitchFamily="34" charset="0"/>
                  <a:cs typeface="Amazon Ember" panose="020B0603020204020204" pitchFamily="34" charset="0"/>
                </a:rPr>
                <a:t>Consultative reviews of your application architecture and how to align it with AWS</a:t>
              </a:r>
            </a:p>
          </p:txBody>
        </p:sp>
      </p:grpSp>
      <p:cxnSp>
        <p:nvCxnSpPr>
          <p:cNvPr id="107" name="Straight Connector 106">
            <a:extLst>
              <a:ext uri="{FF2B5EF4-FFF2-40B4-BE49-F238E27FC236}">
                <a16:creationId xmlns:a16="http://schemas.microsoft.com/office/drawing/2014/main" id="{66B81F0F-9B61-4300-8FC1-E6CD357B6CD0}"/>
              </a:ext>
            </a:extLst>
          </p:cNvPr>
          <p:cNvCxnSpPr>
            <a:cxnSpLocks/>
          </p:cNvCxnSpPr>
          <p:nvPr/>
        </p:nvCxnSpPr>
        <p:spPr>
          <a:xfrm flipH="1">
            <a:off x="4781854" y="4609834"/>
            <a:ext cx="3104846" cy="0"/>
          </a:xfrm>
          <a:prstGeom prst="line">
            <a:avLst/>
          </a:prstGeom>
          <a:ln w="9525">
            <a:solidFill>
              <a:srgbClr val="16BF9F"/>
            </a:solidFill>
          </a:ln>
          <a:effectLst/>
        </p:spPr>
        <p:style>
          <a:lnRef idx="2">
            <a:schemeClr val="accent1"/>
          </a:lnRef>
          <a:fillRef idx="0">
            <a:schemeClr val="accent1"/>
          </a:fillRef>
          <a:effectRef idx="1">
            <a:schemeClr val="accent1"/>
          </a:effectRef>
          <a:fontRef idx="minor">
            <a:schemeClr val="tx1"/>
          </a:fontRef>
        </p:style>
      </p:cxnSp>
      <p:grpSp>
        <p:nvGrpSpPr>
          <p:cNvPr id="146" name="Group 145">
            <a:extLst>
              <a:ext uri="{FF2B5EF4-FFF2-40B4-BE49-F238E27FC236}">
                <a16:creationId xmlns:a16="http://schemas.microsoft.com/office/drawing/2014/main" id="{C07DC0E0-D3EA-4BAE-A040-DEBB1810F5EE}"/>
              </a:ext>
            </a:extLst>
          </p:cNvPr>
          <p:cNvGrpSpPr/>
          <p:nvPr/>
        </p:nvGrpSpPr>
        <p:grpSpPr>
          <a:xfrm>
            <a:off x="4832718" y="4241877"/>
            <a:ext cx="3113691" cy="369332"/>
            <a:chOff x="4832717" y="4316463"/>
            <a:chExt cx="3113691" cy="369330"/>
          </a:xfrm>
        </p:grpSpPr>
        <p:sp>
          <p:nvSpPr>
            <p:cNvPr id="113" name="TextBox 112">
              <a:extLst>
                <a:ext uri="{FF2B5EF4-FFF2-40B4-BE49-F238E27FC236}">
                  <a16:creationId xmlns:a16="http://schemas.microsoft.com/office/drawing/2014/main" id="{CE200D2F-3C16-42BC-BD49-8B39811FE365}"/>
                </a:ext>
              </a:extLst>
            </p:cNvPr>
            <p:cNvSpPr txBox="1"/>
            <p:nvPr/>
          </p:nvSpPr>
          <p:spPr>
            <a:xfrm>
              <a:off x="4832717" y="4316463"/>
              <a:ext cx="1006124" cy="369330"/>
            </a:xfrm>
            <a:prstGeom prst="rect">
              <a:avLst/>
            </a:prstGeom>
            <a:noFill/>
          </p:spPr>
          <p:txBody>
            <a:bodyPr wrap="square" rtlCol="0" anchor="b">
              <a:spAutoFit/>
            </a:bodyPr>
            <a:lstStyle/>
            <a:p>
              <a:r>
                <a:rPr lang="en-US" sz="900" b="1" dirty="0">
                  <a:solidFill>
                    <a:srgbClr val="16BF9F"/>
                  </a:solidFill>
                  <a:latin typeface="Amazon Ember" panose="020B0603020204020204" pitchFamily="34" charset="0"/>
                  <a:ea typeface="Amazon Ember" panose="020B0603020204020204" pitchFamily="34" charset="0"/>
                  <a:cs typeface="Amazon Ember" panose="020B0603020204020204" pitchFamily="34" charset="0"/>
                </a:rPr>
                <a:t>OPERATIONS</a:t>
              </a:r>
            </a:p>
            <a:p>
              <a:r>
                <a:rPr lang="en-US" sz="900" b="1" dirty="0">
                  <a:solidFill>
                    <a:srgbClr val="16BF9F"/>
                  </a:solidFill>
                  <a:latin typeface="Amazon Ember" panose="020B0603020204020204" pitchFamily="34" charset="0"/>
                  <a:ea typeface="Amazon Ember" panose="020B0603020204020204" pitchFamily="34" charset="0"/>
                  <a:cs typeface="Amazon Ember" panose="020B0603020204020204" pitchFamily="34" charset="0"/>
                </a:rPr>
                <a:t>SUPPORT</a:t>
              </a:r>
              <a:endParaRPr lang="en-US" sz="900" dirty="0">
                <a:solidFill>
                  <a:srgbClr val="16BF9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4" name="TextBox 113">
              <a:extLst>
                <a:ext uri="{FF2B5EF4-FFF2-40B4-BE49-F238E27FC236}">
                  <a16:creationId xmlns:a16="http://schemas.microsoft.com/office/drawing/2014/main" id="{01AD3D1F-6E07-4BBE-9B42-59AFEFAB97AE}"/>
                </a:ext>
              </a:extLst>
            </p:cNvPr>
            <p:cNvSpPr txBox="1"/>
            <p:nvPr/>
          </p:nvSpPr>
          <p:spPr>
            <a:xfrm>
              <a:off x="5671866" y="4316463"/>
              <a:ext cx="2274542" cy="369330"/>
            </a:xfrm>
            <a:prstGeom prst="rect">
              <a:avLst/>
            </a:prstGeom>
            <a:noFill/>
          </p:spPr>
          <p:txBody>
            <a:bodyPr wrap="square" rtlCol="0" anchor="b">
              <a:spAutoFit/>
            </a:bodyPr>
            <a:lstStyle/>
            <a:p>
              <a:r>
                <a:rPr lang="en-US" sz="900" dirty="0">
                  <a:solidFill>
                    <a:srgbClr val="002D43"/>
                  </a:solidFill>
                  <a:latin typeface="Amazon Ember" panose="020B0603020204020204" pitchFamily="34" charset="0"/>
                  <a:ea typeface="Amazon Ember" panose="020B0603020204020204" pitchFamily="34" charset="0"/>
                  <a:cs typeface="Amazon Ember" panose="020B0603020204020204" pitchFamily="34" charset="0"/>
                </a:rPr>
                <a:t>Consultative reviews of your cloud operations and advice for optimization</a:t>
              </a:r>
            </a:p>
          </p:txBody>
        </p:sp>
      </p:grpSp>
      <p:cxnSp>
        <p:nvCxnSpPr>
          <p:cNvPr id="116" name="Straight Connector 115">
            <a:extLst>
              <a:ext uri="{FF2B5EF4-FFF2-40B4-BE49-F238E27FC236}">
                <a16:creationId xmlns:a16="http://schemas.microsoft.com/office/drawing/2014/main" id="{36499469-79FD-4C4F-B701-537B3866086B}"/>
              </a:ext>
            </a:extLst>
          </p:cNvPr>
          <p:cNvCxnSpPr>
            <a:cxnSpLocks/>
          </p:cNvCxnSpPr>
          <p:nvPr/>
        </p:nvCxnSpPr>
        <p:spPr>
          <a:xfrm flipH="1">
            <a:off x="1432500" y="4609834"/>
            <a:ext cx="2136994" cy="0"/>
          </a:xfrm>
          <a:prstGeom prst="line">
            <a:avLst/>
          </a:prstGeom>
          <a:ln w="9525">
            <a:solidFill>
              <a:srgbClr val="16BF9F"/>
            </a:solidFill>
          </a:ln>
          <a:effectLst/>
        </p:spPr>
        <p:style>
          <a:lnRef idx="2">
            <a:schemeClr val="accent1"/>
          </a:lnRef>
          <a:fillRef idx="0">
            <a:schemeClr val="accent1"/>
          </a:fillRef>
          <a:effectRef idx="1">
            <a:schemeClr val="accent1"/>
          </a:effectRef>
          <a:fontRef idx="minor">
            <a:schemeClr val="tx1"/>
          </a:fontRef>
        </p:style>
      </p:cxnSp>
      <p:grpSp>
        <p:nvGrpSpPr>
          <p:cNvPr id="147" name="Group 146">
            <a:extLst>
              <a:ext uri="{FF2B5EF4-FFF2-40B4-BE49-F238E27FC236}">
                <a16:creationId xmlns:a16="http://schemas.microsoft.com/office/drawing/2014/main" id="{495F9B24-37DE-48B9-A50B-9FD8DC50FC62}"/>
              </a:ext>
            </a:extLst>
          </p:cNvPr>
          <p:cNvGrpSpPr/>
          <p:nvPr/>
        </p:nvGrpSpPr>
        <p:grpSpPr>
          <a:xfrm>
            <a:off x="1391112" y="4081774"/>
            <a:ext cx="2338164" cy="507831"/>
            <a:chOff x="1391112" y="4156362"/>
            <a:chExt cx="2338164" cy="507831"/>
          </a:xfrm>
        </p:grpSpPr>
        <p:sp>
          <p:nvSpPr>
            <p:cNvPr id="122" name="TextBox 121">
              <a:extLst>
                <a:ext uri="{FF2B5EF4-FFF2-40B4-BE49-F238E27FC236}">
                  <a16:creationId xmlns:a16="http://schemas.microsoft.com/office/drawing/2014/main" id="{C60D162B-7BA2-48E5-A604-2644042B5BE0}"/>
                </a:ext>
              </a:extLst>
            </p:cNvPr>
            <p:cNvSpPr txBox="1"/>
            <p:nvPr/>
          </p:nvSpPr>
          <p:spPr>
            <a:xfrm>
              <a:off x="1391112" y="4433361"/>
              <a:ext cx="757420" cy="230832"/>
            </a:xfrm>
            <a:prstGeom prst="rect">
              <a:avLst/>
            </a:prstGeom>
            <a:noFill/>
          </p:spPr>
          <p:txBody>
            <a:bodyPr wrap="square" rtlCol="0" anchor="b">
              <a:spAutoFit/>
            </a:bodyPr>
            <a:lstStyle/>
            <a:p>
              <a:r>
                <a:rPr lang="en-US" sz="900" b="1" dirty="0">
                  <a:solidFill>
                    <a:srgbClr val="16BF9F"/>
                  </a:solidFill>
                  <a:latin typeface="Amazon Ember" panose="020B0603020204020204" pitchFamily="34" charset="0"/>
                  <a:ea typeface="Amazon Ember" panose="020B0603020204020204" pitchFamily="34" charset="0"/>
                  <a:cs typeface="Amazon Ember" panose="020B0603020204020204" pitchFamily="34" charset="0"/>
                </a:rPr>
                <a:t>TRAINING</a:t>
              </a:r>
              <a:endParaRPr lang="en-US" sz="900" dirty="0">
                <a:solidFill>
                  <a:srgbClr val="16BF9F"/>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23" name="TextBox 122">
              <a:extLst>
                <a:ext uri="{FF2B5EF4-FFF2-40B4-BE49-F238E27FC236}">
                  <a16:creationId xmlns:a16="http://schemas.microsoft.com/office/drawing/2014/main" id="{7E21E445-A9AE-4336-87D9-366DEBC9BFCB}"/>
                </a:ext>
              </a:extLst>
            </p:cNvPr>
            <p:cNvSpPr txBox="1"/>
            <p:nvPr/>
          </p:nvSpPr>
          <p:spPr>
            <a:xfrm>
              <a:off x="2029460" y="4156362"/>
              <a:ext cx="1699816" cy="507831"/>
            </a:xfrm>
            <a:prstGeom prst="rect">
              <a:avLst/>
            </a:prstGeom>
            <a:noFill/>
          </p:spPr>
          <p:txBody>
            <a:bodyPr wrap="square" rtlCol="0" anchor="b">
              <a:spAutoFit/>
            </a:bodyPr>
            <a:lstStyle/>
            <a:p>
              <a:r>
                <a:rPr lang="en-US" sz="900" dirty="0">
                  <a:solidFill>
                    <a:srgbClr val="002D43"/>
                  </a:solidFill>
                  <a:latin typeface="Amazon Ember" panose="020B0603020204020204" pitchFamily="34" charset="0"/>
                  <a:ea typeface="Amazon Ember" panose="020B0603020204020204" pitchFamily="34" charset="0"/>
                  <a:cs typeface="Amazon Ember" panose="020B0603020204020204" pitchFamily="34" charset="0"/>
                </a:rPr>
                <a:t>Credits for online self-paced labs provided through an AWS training provider</a:t>
              </a:r>
            </a:p>
          </p:txBody>
        </p:sp>
      </p:grpSp>
      <p:sp>
        <p:nvSpPr>
          <p:cNvPr id="64" name="TextBox 63">
            <a:extLst>
              <a:ext uri="{FF2B5EF4-FFF2-40B4-BE49-F238E27FC236}">
                <a16:creationId xmlns:a16="http://schemas.microsoft.com/office/drawing/2014/main" id="{ABA92FC2-B289-405D-92B8-EFA2BECA1F80}"/>
              </a:ext>
            </a:extLst>
          </p:cNvPr>
          <p:cNvSpPr txBox="1"/>
          <p:nvPr/>
        </p:nvSpPr>
        <p:spPr>
          <a:xfrm>
            <a:off x="4307728" y="1800376"/>
            <a:ext cx="594360" cy="594360"/>
          </a:xfrm>
          <a:prstGeom prst="rect">
            <a:avLst/>
          </a:prstGeom>
          <a:noFill/>
        </p:spPr>
        <p:txBody>
          <a:bodyPr spcFirstLastPara="1" wrap="none" lIns="0" tIns="0" rIns="0" bIns="0" numCol="1" rtlCol="0">
            <a:prstTxWarp prst="textArchDown">
              <a:avLst>
                <a:gd name="adj" fmla="val 18381093"/>
              </a:avLst>
            </a:prstTxWarp>
            <a:spAutoFit/>
          </a:bodyPr>
          <a:lstStyle/>
          <a:p>
            <a:pPr algn="ctr"/>
            <a:r>
              <a:rPr lang="en-US" sz="800" spc="150" dirty="0">
                <a:latin typeface="Amazon Ember" panose="020B0603020204020204" pitchFamily="34" charset="0"/>
                <a:ea typeface="Amazon Ember" panose="020B0603020204020204" pitchFamily="34" charset="0"/>
                <a:cs typeface="Amazon Ember" panose="020B0603020204020204" pitchFamily="34" charset="0"/>
              </a:rPr>
              <a:t>EXPERTISE</a:t>
            </a:r>
          </a:p>
        </p:txBody>
      </p:sp>
      <p:grpSp>
        <p:nvGrpSpPr>
          <p:cNvPr id="66" name="Group 65">
            <a:extLst>
              <a:ext uri="{FF2B5EF4-FFF2-40B4-BE49-F238E27FC236}">
                <a16:creationId xmlns:a16="http://schemas.microsoft.com/office/drawing/2014/main" id="{6ABFBDB7-B6BF-D34C-B2A4-0D7645FD2BD4}"/>
              </a:ext>
            </a:extLst>
          </p:cNvPr>
          <p:cNvGrpSpPr/>
          <p:nvPr/>
        </p:nvGrpSpPr>
        <p:grpSpPr>
          <a:xfrm>
            <a:off x="5503368" y="1507700"/>
            <a:ext cx="3498543" cy="511141"/>
            <a:chOff x="5122200" y="816437"/>
            <a:chExt cx="3498543" cy="511141"/>
          </a:xfrm>
        </p:grpSpPr>
        <p:sp>
          <p:nvSpPr>
            <p:cNvPr id="69" name="TextBox 68">
              <a:extLst>
                <a:ext uri="{FF2B5EF4-FFF2-40B4-BE49-F238E27FC236}">
                  <a16:creationId xmlns:a16="http://schemas.microsoft.com/office/drawing/2014/main" id="{540B1F3B-9CD7-6F40-8D26-902AEC406AF4}"/>
                </a:ext>
              </a:extLst>
            </p:cNvPr>
            <p:cNvSpPr txBox="1"/>
            <p:nvPr/>
          </p:nvSpPr>
          <p:spPr>
            <a:xfrm>
              <a:off x="5122200" y="958246"/>
              <a:ext cx="583814" cy="369332"/>
            </a:xfrm>
            <a:prstGeom prst="rect">
              <a:avLst/>
            </a:prstGeom>
            <a:noFill/>
          </p:spPr>
          <p:txBody>
            <a:bodyPr wrap="none" rtlCol="0" anchor="b">
              <a:spAutoFit/>
            </a:bodyPr>
            <a:lstStyle/>
            <a:p>
              <a:r>
                <a:rPr lang="en-US" sz="900" b="1" dirty="0">
                  <a:solidFill>
                    <a:srgbClr val="FA9C23"/>
                  </a:solidFill>
                  <a:latin typeface="Amazon Ember" panose="020B0603020204020204" pitchFamily="34" charset="0"/>
                  <a:ea typeface="Amazon Ember" panose="020B0603020204020204" pitchFamily="34" charset="0"/>
                  <a:cs typeface="Amazon Ember" panose="020B0603020204020204" pitchFamily="34" charset="0"/>
                </a:rPr>
                <a:t>ABUSE </a:t>
              </a:r>
            </a:p>
            <a:p>
              <a:r>
                <a:rPr lang="en-US" sz="900" b="1" dirty="0">
                  <a:solidFill>
                    <a:srgbClr val="FA9C23"/>
                  </a:solidFill>
                  <a:latin typeface="Amazon Ember" panose="020B0603020204020204" pitchFamily="34" charset="0"/>
                  <a:ea typeface="Amazon Ember" panose="020B0603020204020204" pitchFamily="34" charset="0"/>
                  <a:cs typeface="Amazon Ember" panose="020B0603020204020204" pitchFamily="34" charset="0"/>
                </a:rPr>
                <a:t>TEAM</a:t>
              </a:r>
              <a:endParaRPr lang="en-US" sz="900" dirty="0">
                <a:solidFill>
                  <a:srgbClr val="FA9C23"/>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1" name="TextBox 70">
              <a:extLst>
                <a:ext uri="{FF2B5EF4-FFF2-40B4-BE49-F238E27FC236}">
                  <a16:creationId xmlns:a16="http://schemas.microsoft.com/office/drawing/2014/main" id="{B4A2F60A-353D-6D4A-8726-B97EF3F964C1}"/>
                </a:ext>
              </a:extLst>
            </p:cNvPr>
            <p:cNvSpPr txBox="1"/>
            <p:nvPr/>
          </p:nvSpPr>
          <p:spPr>
            <a:xfrm>
              <a:off x="5838850" y="816437"/>
              <a:ext cx="2781893" cy="507831"/>
            </a:xfrm>
            <a:prstGeom prst="rect">
              <a:avLst/>
            </a:prstGeom>
            <a:noFill/>
          </p:spPr>
          <p:txBody>
            <a:bodyPr wrap="square" rtlCol="0" anchor="b">
              <a:spAutoFit/>
            </a:bodyPr>
            <a:lstStyle/>
            <a:p>
              <a:r>
                <a:rPr lang="en-US" sz="900" dirty="0">
                  <a:latin typeface="Amazon Ember" panose="020B0603020204020204" pitchFamily="34" charset="0"/>
                  <a:ea typeface="Amazon Ember" panose="020B0603020204020204" pitchFamily="34" charset="0"/>
                  <a:cs typeface="Amazon Ember" panose="020B0603020204020204" pitchFamily="34" charset="0"/>
                </a:rPr>
                <a:t>Assists you when AWS resources are impacted </a:t>
              </a:r>
              <a:br>
                <a:rPr lang="en-US" sz="900" dirty="0">
                  <a:latin typeface="Amazon Ember" panose="020B0603020204020204" pitchFamily="34" charset="0"/>
                  <a:ea typeface="Amazon Ember" panose="020B0603020204020204" pitchFamily="34" charset="0"/>
                  <a:cs typeface="Amazon Ember" panose="020B0603020204020204" pitchFamily="34" charset="0"/>
                </a:rPr>
              </a:br>
              <a:r>
                <a:rPr lang="en-US" sz="900" dirty="0">
                  <a:latin typeface="Amazon Ember" panose="020B0603020204020204" pitchFamily="34" charset="0"/>
                  <a:ea typeface="Amazon Ember" panose="020B0603020204020204" pitchFamily="34" charset="0"/>
                  <a:cs typeface="Amazon Ember" panose="020B0603020204020204" pitchFamily="34" charset="0"/>
                </a:rPr>
                <a:t>by things such as Spam, Port scanning, </a:t>
              </a:r>
              <a:br>
                <a:rPr lang="en-US" sz="900" dirty="0">
                  <a:latin typeface="Amazon Ember" panose="020B0603020204020204" pitchFamily="34" charset="0"/>
                  <a:ea typeface="Amazon Ember" panose="020B0603020204020204" pitchFamily="34" charset="0"/>
                  <a:cs typeface="Amazon Ember" panose="020B0603020204020204" pitchFamily="34" charset="0"/>
                </a:rPr>
              </a:br>
              <a:r>
                <a:rPr lang="en-US" sz="900" dirty="0">
                  <a:latin typeface="Amazon Ember" panose="020B0603020204020204" pitchFamily="34" charset="0"/>
                  <a:ea typeface="Amazon Ember" panose="020B0603020204020204" pitchFamily="34" charset="0"/>
                  <a:cs typeface="Amazon Ember" panose="020B0603020204020204" pitchFamily="34" charset="0"/>
                </a:rPr>
                <a:t>Denial of Service attacks (DDoS), or malware</a:t>
              </a:r>
            </a:p>
          </p:txBody>
        </p:sp>
      </p:grpSp>
      <p:cxnSp>
        <p:nvCxnSpPr>
          <p:cNvPr id="82" name="Straight Connector 81">
            <a:extLst>
              <a:ext uri="{FF2B5EF4-FFF2-40B4-BE49-F238E27FC236}">
                <a16:creationId xmlns:a16="http://schemas.microsoft.com/office/drawing/2014/main" id="{A9F86A4E-C847-4AC5-8FA7-3C186D1F0A60}"/>
              </a:ext>
            </a:extLst>
          </p:cNvPr>
          <p:cNvCxnSpPr>
            <a:cxnSpLocks/>
          </p:cNvCxnSpPr>
          <p:nvPr/>
        </p:nvCxnSpPr>
        <p:spPr>
          <a:xfrm flipH="1">
            <a:off x="5579480" y="2014576"/>
            <a:ext cx="3221621" cy="0"/>
          </a:xfrm>
          <a:prstGeom prst="line">
            <a:avLst/>
          </a:prstGeom>
          <a:ln w="9525">
            <a:solidFill>
              <a:srgbClr val="FA9C23"/>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7ED9B6A0-5D6F-45B2-9432-640B89BCA1D2}"/>
              </a:ext>
            </a:extLst>
          </p:cNvPr>
          <p:cNvCxnSpPr>
            <a:cxnSpLocks/>
          </p:cNvCxnSpPr>
          <p:nvPr/>
        </p:nvCxnSpPr>
        <p:spPr>
          <a:xfrm flipH="1">
            <a:off x="5198313" y="1445569"/>
            <a:ext cx="3364365" cy="0"/>
          </a:xfrm>
          <a:prstGeom prst="line">
            <a:avLst/>
          </a:prstGeom>
          <a:ln w="9525">
            <a:solidFill>
              <a:srgbClr val="FA9C23"/>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6754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1" name="Graphic 552">
            <a:extLst>
              <a:ext uri="{FF2B5EF4-FFF2-40B4-BE49-F238E27FC236}">
                <a16:creationId xmlns:a16="http://schemas.microsoft.com/office/drawing/2014/main" id="{23F185FB-2C27-44DC-935E-9A2B2D613874}"/>
              </a:ext>
            </a:extLst>
          </p:cNvPr>
          <p:cNvPicPr>
            <a:picLocks noChangeAspect="1"/>
          </p:cNvPicPr>
          <p:nvPr/>
        </p:nvPicPr>
        <p:blipFill>
          <a:blip r:embed="rId3"/>
          <a:stretch>
            <a:fillRect/>
          </a:stretch>
        </p:blipFill>
        <p:spPr>
          <a:xfrm>
            <a:off x="1494670" y="671155"/>
            <a:ext cx="7987997" cy="4003808"/>
          </a:xfrm>
          <a:prstGeom prst="rect">
            <a:avLst/>
          </a:prstGeom>
          <a:effectLst>
            <a:outerShdw blurRad="622300" dist="12700" dir="5400000" sx="101000" sy="101000" algn="t" rotWithShape="0">
              <a:schemeClr val="tx1">
                <a:alpha val="40000"/>
              </a:schemeClr>
            </a:outerShdw>
          </a:effectLst>
        </p:spPr>
      </p:pic>
      <p:pic>
        <p:nvPicPr>
          <p:cNvPr id="782" name="Graphic 1617">
            <a:extLst>
              <a:ext uri="{FF2B5EF4-FFF2-40B4-BE49-F238E27FC236}">
                <a16:creationId xmlns:a16="http://schemas.microsoft.com/office/drawing/2014/main" id="{A99F42CF-8772-41F2-BEF6-DF54970A132D}"/>
              </a:ext>
            </a:extLst>
          </p:cNvPr>
          <p:cNvPicPr>
            <a:picLocks noChangeAspect="1"/>
          </p:cNvPicPr>
          <p:nvPr/>
        </p:nvPicPr>
        <p:blipFill>
          <a:blip r:embed="rId4"/>
          <a:stretch>
            <a:fillRect/>
          </a:stretch>
        </p:blipFill>
        <p:spPr bwMode="white">
          <a:xfrm>
            <a:off x="1649278" y="785207"/>
            <a:ext cx="7678673" cy="3733209"/>
          </a:xfrm>
          <a:prstGeom prst="rect">
            <a:avLst/>
          </a:prstGeom>
          <a:effectLst/>
        </p:spPr>
      </p:pic>
      <p:grpSp>
        <p:nvGrpSpPr>
          <p:cNvPr id="783" name="Regions">
            <a:extLst>
              <a:ext uri="{FF2B5EF4-FFF2-40B4-BE49-F238E27FC236}">
                <a16:creationId xmlns:a16="http://schemas.microsoft.com/office/drawing/2014/main" id="{E2406D55-F0DB-42F3-A205-1C44F1DEF5E1}"/>
              </a:ext>
            </a:extLst>
          </p:cNvPr>
          <p:cNvGrpSpPr/>
          <p:nvPr/>
        </p:nvGrpSpPr>
        <p:grpSpPr>
          <a:xfrm>
            <a:off x="2061668" y="1432029"/>
            <a:ext cx="6499294" cy="2461854"/>
            <a:chOff x="6711689" y="1909587"/>
            <a:chExt cx="34716427" cy="13150158"/>
          </a:xfrm>
          <a:solidFill>
            <a:schemeClr val="accent4"/>
          </a:solidFill>
        </p:grpSpPr>
        <p:sp>
          <p:nvSpPr>
            <p:cNvPr id="784" name="Oval 783">
              <a:extLst>
                <a:ext uri="{FF2B5EF4-FFF2-40B4-BE49-F238E27FC236}">
                  <a16:creationId xmlns:a16="http://schemas.microsoft.com/office/drawing/2014/main" id="{237ABE87-9933-41B0-AB31-89CA0943C628}"/>
                </a:ext>
              </a:extLst>
            </p:cNvPr>
            <p:cNvSpPr/>
            <p:nvPr/>
          </p:nvSpPr>
          <p:spPr bwMode="auto">
            <a:xfrm>
              <a:off x="6711689" y="4415607"/>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85" name="Oval 784">
              <a:extLst>
                <a:ext uri="{FF2B5EF4-FFF2-40B4-BE49-F238E27FC236}">
                  <a16:creationId xmlns:a16="http://schemas.microsoft.com/office/drawing/2014/main" id="{C36326BB-EECB-4EA7-915A-43AC9AA588AD}"/>
                </a:ext>
              </a:extLst>
            </p:cNvPr>
            <p:cNvSpPr/>
            <p:nvPr/>
          </p:nvSpPr>
          <p:spPr bwMode="auto">
            <a:xfrm>
              <a:off x="15608258" y="13077399"/>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86" name="Oval 785">
              <a:extLst>
                <a:ext uri="{FF2B5EF4-FFF2-40B4-BE49-F238E27FC236}">
                  <a16:creationId xmlns:a16="http://schemas.microsoft.com/office/drawing/2014/main" id="{14A89D42-AF37-472D-8646-765653CB1E55}"/>
                </a:ext>
              </a:extLst>
            </p:cNvPr>
            <p:cNvSpPr/>
            <p:nvPr/>
          </p:nvSpPr>
          <p:spPr bwMode="auto">
            <a:xfrm>
              <a:off x="11528185" y="3806034"/>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87" name="Oval 786">
              <a:extLst>
                <a:ext uri="{FF2B5EF4-FFF2-40B4-BE49-F238E27FC236}">
                  <a16:creationId xmlns:a16="http://schemas.microsoft.com/office/drawing/2014/main" id="{076FB396-1EB7-4ABD-8246-5207B0E756CC}"/>
                </a:ext>
              </a:extLst>
            </p:cNvPr>
            <p:cNvSpPr/>
            <p:nvPr/>
          </p:nvSpPr>
          <p:spPr bwMode="auto">
            <a:xfrm>
              <a:off x="7834708" y="3183783"/>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88" name="Oval 787">
              <a:extLst>
                <a:ext uri="{FF2B5EF4-FFF2-40B4-BE49-F238E27FC236}">
                  <a16:creationId xmlns:a16="http://schemas.microsoft.com/office/drawing/2014/main" id="{1B0E761C-C93A-4520-9AC8-AA14BC122F83}"/>
                </a:ext>
              </a:extLst>
            </p:cNvPr>
            <p:cNvSpPr/>
            <p:nvPr/>
          </p:nvSpPr>
          <p:spPr bwMode="auto">
            <a:xfrm>
              <a:off x="7936559" y="3214969"/>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89" name="Oval 788">
              <a:extLst>
                <a:ext uri="{FF2B5EF4-FFF2-40B4-BE49-F238E27FC236}">
                  <a16:creationId xmlns:a16="http://schemas.microsoft.com/office/drawing/2014/main" id="{9D7A2B73-2D08-4325-ACD3-D435377E0E36}"/>
                </a:ext>
              </a:extLst>
            </p:cNvPr>
            <p:cNvSpPr/>
            <p:nvPr/>
          </p:nvSpPr>
          <p:spPr bwMode="auto">
            <a:xfrm>
              <a:off x="13231375" y="2764723"/>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90" name="Oval 789">
              <a:extLst>
                <a:ext uri="{FF2B5EF4-FFF2-40B4-BE49-F238E27FC236}">
                  <a16:creationId xmlns:a16="http://schemas.microsoft.com/office/drawing/2014/main" id="{3758B768-39B9-4236-9DE3-13FFA3A2DBF7}"/>
                </a:ext>
              </a:extLst>
            </p:cNvPr>
            <p:cNvSpPr/>
            <p:nvPr/>
          </p:nvSpPr>
          <p:spPr bwMode="auto">
            <a:xfrm>
              <a:off x="12192616" y="4229461"/>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91" name="Oval 790">
              <a:extLst>
                <a:ext uri="{FF2B5EF4-FFF2-40B4-BE49-F238E27FC236}">
                  <a16:creationId xmlns:a16="http://schemas.microsoft.com/office/drawing/2014/main" id="{3D39C13A-BD4C-4E0B-9435-F5F7580D550B}"/>
                </a:ext>
              </a:extLst>
            </p:cNvPr>
            <p:cNvSpPr/>
            <p:nvPr/>
          </p:nvSpPr>
          <p:spPr bwMode="auto">
            <a:xfrm>
              <a:off x="11679903" y="3763793"/>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92" name="Oval 791">
              <a:extLst>
                <a:ext uri="{FF2B5EF4-FFF2-40B4-BE49-F238E27FC236}">
                  <a16:creationId xmlns:a16="http://schemas.microsoft.com/office/drawing/2014/main" id="{C191EF1A-9DB5-4316-A912-92DEF18702DC}"/>
                </a:ext>
              </a:extLst>
            </p:cNvPr>
            <p:cNvSpPr/>
            <p:nvPr/>
          </p:nvSpPr>
          <p:spPr bwMode="auto">
            <a:xfrm>
              <a:off x="20979464" y="1909587"/>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93" name="Oval 792">
              <a:extLst>
                <a:ext uri="{FF2B5EF4-FFF2-40B4-BE49-F238E27FC236}">
                  <a16:creationId xmlns:a16="http://schemas.microsoft.com/office/drawing/2014/main" id="{4FFCDBB8-8FA0-47B5-B2FB-00A141860544}"/>
                </a:ext>
              </a:extLst>
            </p:cNvPr>
            <p:cNvSpPr/>
            <p:nvPr/>
          </p:nvSpPr>
          <p:spPr bwMode="auto">
            <a:xfrm>
              <a:off x="21825388" y="2015356"/>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94" name="Oval 793">
              <a:extLst>
                <a:ext uri="{FF2B5EF4-FFF2-40B4-BE49-F238E27FC236}">
                  <a16:creationId xmlns:a16="http://schemas.microsoft.com/office/drawing/2014/main" id="{E6E7A044-4CE4-44D0-9E90-198F489581ED}"/>
                </a:ext>
              </a:extLst>
            </p:cNvPr>
            <p:cNvSpPr/>
            <p:nvPr/>
          </p:nvSpPr>
          <p:spPr bwMode="auto">
            <a:xfrm>
              <a:off x="22185575" y="2747797"/>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95" name="Oval 794">
              <a:extLst>
                <a:ext uri="{FF2B5EF4-FFF2-40B4-BE49-F238E27FC236}">
                  <a16:creationId xmlns:a16="http://schemas.microsoft.com/office/drawing/2014/main" id="{CD617367-FF3F-40DA-9584-26CB1B30C716}"/>
                </a:ext>
              </a:extLst>
            </p:cNvPr>
            <p:cNvSpPr/>
            <p:nvPr/>
          </p:nvSpPr>
          <p:spPr bwMode="auto">
            <a:xfrm>
              <a:off x="23195000" y="2430517"/>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96" name="Oval 795">
              <a:extLst>
                <a:ext uri="{FF2B5EF4-FFF2-40B4-BE49-F238E27FC236}">
                  <a16:creationId xmlns:a16="http://schemas.microsoft.com/office/drawing/2014/main" id="{E5EB0E81-4312-4D98-8E14-3B983C03D184}"/>
                </a:ext>
              </a:extLst>
            </p:cNvPr>
            <p:cNvSpPr/>
            <p:nvPr/>
          </p:nvSpPr>
          <p:spPr bwMode="auto">
            <a:xfrm>
              <a:off x="31263513" y="7435790"/>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97" name="Oval 796">
              <a:extLst>
                <a:ext uri="{FF2B5EF4-FFF2-40B4-BE49-F238E27FC236}">
                  <a16:creationId xmlns:a16="http://schemas.microsoft.com/office/drawing/2014/main" id="{553BAE93-580E-4B1E-8571-82789FB8638E}"/>
                </a:ext>
              </a:extLst>
            </p:cNvPr>
            <p:cNvSpPr/>
            <p:nvPr/>
          </p:nvSpPr>
          <p:spPr bwMode="auto">
            <a:xfrm>
              <a:off x="40872346" y="14503971"/>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98" name="Oval 797">
              <a:extLst>
                <a:ext uri="{FF2B5EF4-FFF2-40B4-BE49-F238E27FC236}">
                  <a16:creationId xmlns:a16="http://schemas.microsoft.com/office/drawing/2014/main" id="{C7CA88A7-BFE0-4B26-935B-E11A50448014}"/>
                </a:ext>
              </a:extLst>
            </p:cNvPr>
            <p:cNvSpPr/>
            <p:nvPr/>
          </p:nvSpPr>
          <p:spPr bwMode="auto">
            <a:xfrm>
              <a:off x="39004785" y="4408162"/>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799" name="Oval 798">
              <a:extLst>
                <a:ext uri="{FF2B5EF4-FFF2-40B4-BE49-F238E27FC236}">
                  <a16:creationId xmlns:a16="http://schemas.microsoft.com/office/drawing/2014/main" id="{94074877-F345-4624-8D51-2A488187933A}"/>
                </a:ext>
              </a:extLst>
            </p:cNvPr>
            <p:cNvSpPr/>
            <p:nvPr/>
          </p:nvSpPr>
          <p:spPr bwMode="auto">
            <a:xfrm>
              <a:off x="35389757" y="9332246"/>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00" name="Oval 799">
              <a:extLst>
                <a:ext uri="{FF2B5EF4-FFF2-40B4-BE49-F238E27FC236}">
                  <a16:creationId xmlns:a16="http://schemas.microsoft.com/office/drawing/2014/main" id="{6F7E1278-C274-46DC-AA39-547F92174F50}"/>
                </a:ext>
              </a:extLst>
            </p:cNvPr>
            <p:cNvSpPr/>
            <p:nvPr/>
          </p:nvSpPr>
          <p:spPr bwMode="auto">
            <a:xfrm>
              <a:off x="37533340" y="4455035"/>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01" name="Oval 800">
              <a:extLst>
                <a:ext uri="{FF2B5EF4-FFF2-40B4-BE49-F238E27FC236}">
                  <a16:creationId xmlns:a16="http://schemas.microsoft.com/office/drawing/2014/main" id="{7245765D-77E4-471A-819F-02C4934F4D72}"/>
                </a:ext>
              </a:extLst>
            </p:cNvPr>
            <p:cNvSpPr/>
            <p:nvPr/>
          </p:nvSpPr>
          <p:spPr bwMode="auto">
            <a:xfrm>
              <a:off x="35869784" y="4428666"/>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802" name="Oval 801">
              <a:extLst>
                <a:ext uri="{FF2B5EF4-FFF2-40B4-BE49-F238E27FC236}">
                  <a16:creationId xmlns:a16="http://schemas.microsoft.com/office/drawing/2014/main" id="{4CDA2344-9CDE-4E56-B9CA-B814251F6E6D}"/>
                </a:ext>
              </a:extLst>
            </p:cNvPr>
            <p:cNvSpPr/>
            <p:nvPr/>
          </p:nvSpPr>
          <p:spPr bwMode="auto">
            <a:xfrm>
              <a:off x="34788512" y="5494687"/>
              <a:ext cx="555770" cy="555774"/>
            </a:xfrm>
            <a:prstGeom prst="ellipse">
              <a:avLst/>
            </a:prstGeom>
            <a:grpFill/>
            <a:ln w="19050">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803" name="Group 802">
            <a:extLst>
              <a:ext uri="{FF2B5EF4-FFF2-40B4-BE49-F238E27FC236}">
                <a16:creationId xmlns:a16="http://schemas.microsoft.com/office/drawing/2014/main" id="{CF591A13-04E9-444C-9B0A-C3B86FDA0BE1}"/>
              </a:ext>
            </a:extLst>
          </p:cNvPr>
          <p:cNvGrpSpPr/>
          <p:nvPr/>
        </p:nvGrpSpPr>
        <p:grpSpPr>
          <a:xfrm>
            <a:off x="2131418" y="1246480"/>
            <a:ext cx="6404615" cy="2798971"/>
            <a:chOff x="14282482" y="1313805"/>
            <a:chExt cx="31172903" cy="13623307"/>
          </a:xfrm>
          <a:solidFill>
            <a:schemeClr val="accent1"/>
          </a:solidFill>
        </p:grpSpPr>
        <p:grpSp>
          <p:nvGrpSpPr>
            <p:cNvPr id="804" name="Group 803">
              <a:extLst>
                <a:ext uri="{FF2B5EF4-FFF2-40B4-BE49-F238E27FC236}">
                  <a16:creationId xmlns:a16="http://schemas.microsoft.com/office/drawing/2014/main" id="{C731768B-0C91-49C9-9CE7-EB7675092A1F}"/>
                </a:ext>
              </a:extLst>
            </p:cNvPr>
            <p:cNvGrpSpPr/>
            <p:nvPr/>
          </p:nvGrpSpPr>
          <p:grpSpPr>
            <a:xfrm>
              <a:off x="14282482" y="1313805"/>
              <a:ext cx="31172903" cy="13623307"/>
              <a:chOff x="7009810" y="918475"/>
              <a:chExt cx="34210688" cy="14950892"/>
            </a:xfrm>
            <a:grpFill/>
          </p:grpSpPr>
          <p:grpSp>
            <p:nvGrpSpPr>
              <p:cNvPr id="811" name="PoPs">
                <a:extLst>
                  <a:ext uri="{FF2B5EF4-FFF2-40B4-BE49-F238E27FC236}">
                    <a16:creationId xmlns:a16="http://schemas.microsoft.com/office/drawing/2014/main" id="{3B2F6BC0-9E98-4491-99CE-56C1779F7085}"/>
                  </a:ext>
                </a:extLst>
              </p:cNvPr>
              <p:cNvGrpSpPr/>
              <p:nvPr/>
            </p:nvGrpSpPr>
            <p:grpSpPr>
              <a:xfrm>
                <a:off x="7009810" y="918475"/>
                <a:ext cx="34210688" cy="14950892"/>
                <a:chOff x="12382642" y="1729686"/>
                <a:chExt cx="32622973" cy="14257022"/>
              </a:xfrm>
              <a:grpFill/>
            </p:grpSpPr>
            <p:sp>
              <p:nvSpPr>
                <p:cNvPr id="813" name="Oval 812">
                  <a:extLst>
                    <a:ext uri="{FF2B5EF4-FFF2-40B4-BE49-F238E27FC236}">
                      <a16:creationId xmlns:a16="http://schemas.microsoft.com/office/drawing/2014/main" id="{410BDFB9-5889-40EF-ABA3-795C3DD1D9B5}"/>
                    </a:ext>
                  </a:extLst>
                </p:cNvPr>
                <p:cNvSpPr/>
                <p:nvPr/>
              </p:nvSpPr>
              <p:spPr>
                <a:xfrm>
                  <a:off x="17123201" y="487247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14" name="Oval 813">
                  <a:extLst>
                    <a:ext uri="{FF2B5EF4-FFF2-40B4-BE49-F238E27FC236}">
                      <a16:creationId xmlns:a16="http://schemas.microsoft.com/office/drawing/2014/main" id="{C7E1D816-B2AF-4A71-9B29-C1548A1470F3}"/>
                    </a:ext>
                  </a:extLst>
                </p:cNvPr>
                <p:cNvSpPr/>
                <p:nvPr/>
              </p:nvSpPr>
              <p:spPr>
                <a:xfrm>
                  <a:off x="17227765" y="4683502"/>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15" name="Oval 814">
                  <a:extLst>
                    <a:ext uri="{FF2B5EF4-FFF2-40B4-BE49-F238E27FC236}">
                      <a16:creationId xmlns:a16="http://schemas.microsoft.com/office/drawing/2014/main" id="{BF804E85-BD13-4CFC-AC4C-7CC5FC6218D0}"/>
                    </a:ext>
                  </a:extLst>
                </p:cNvPr>
                <p:cNvSpPr/>
                <p:nvPr/>
              </p:nvSpPr>
              <p:spPr>
                <a:xfrm>
                  <a:off x="17323801" y="486756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16" name="Oval 815">
                  <a:extLst>
                    <a:ext uri="{FF2B5EF4-FFF2-40B4-BE49-F238E27FC236}">
                      <a16:creationId xmlns:a16="http://schemas.microsoft.com/office/drawing/2014/main" id="{676EFB8F-13C3-45F3-951E-AC1ED130EEF9}"/>
                    </a:ext>
                  </a:extLst>
                </p:cNvPr>
                <p:cNvSpPr/>
                <p:nvPr/>
              </p:nvSpPr>
              <p:spPr>
                <a:xfrm>
                  <a:off x="18360396" y="4108421"/>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17" name="Oval 816">
                  <a:extLst>
                    <a:ext uri="{FF2B5EF4-FFF2-40B4-BE49-F238E27FC236}">
                      <a16:creationId xmlns:a16="http://schemas.microsoft.com/office/drawing/2014/main" id="{52B65320-497A-484D-85F3-B01EFAB35F62}"/>
                    </a:ext>
                  </a:extLst>
                </p:cNvPr>
                <p:cNvSpPr/>
                <p:nvPr/>
              </p:nvSpPr>
              <p:spPr>
                <a:xfrm>
                  <a:off x="16515307" y="525567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18" name="Oval 817">
                  <a:extLst>
                    <a:ext uri="{FF2B5EF4-FFF2-40B4-BE49-F238E27FC236}">
                      <a16:creationId xmlns:a16="http://schemas.microsoft.com/office/drawing/2014/main" id="{87CF8403-28CF-4EB9-8EFB-129E964A03C7}"/>
                    </a:ext>
                  </a:extLst>
                </p:cNvPr>
                <p:cNvSpPr/>
                <p:nvPr/>
              </p:nvSpPr>
              <p:spPr>
                <a:xfrm>
                  <a:off x="16667707" y="540807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19" name="Oval 818">
                  <a:extLst>
                    <a:ext uri="{FF2B5EF4-FFF2-40B4-BE49-F238E27FC236}">
                      <a16:creationId xmlns:a16="http://schemas.microsoft.com/office/drawing/2014/main" id="{8FCC3CE9-E3CF-4BA9-BDC8-F5CF5558E648}"/>
                    </a:ext>
                  </a:extLst>
                </p:cNvPr>
                <p:cNvSpPr/>
                <p:nvPr/>
              </p:nvSpPr>
              <p:spPr>
                <a:xfrm>
                  <a:off x="16428783" y="5450574"/>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20" name="Oval 819">
                  <a:extLst>
                    <a:ext uri="{FF2B5EF4-FFF2-40B4-BE49-F238E27FC236}">
                      <a16:creationId xmlns:a16="http://schemas.microsoft.com/office/drawing/2014/main" id="{C6172A01-F386-4A72-872B-4406E2CC8EAA}"/>
                    </a:ext>
                  </a:extLst>
                </p:cNvPr>
                <p:cNvSpPr/>
                <p:nvPr/>
              </p:nvSpPr>
              <p:spPr>
                <a:xfrm>
                  <a:off x="16522347" y="384765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21" name="Oval 820">
                  <a:extLst>
                    <a:ext uri="{FF2B5EF4-FFF2-40B4-BE49-F238E27FC236}">
                      <a16:creationId xmlns:a16="http://schemas.microsoft.com/office/drawing/2014/main" id="{E25DA70D-80EE-4A68-9A01-253E6BED3D90}"/>
                    </a:ext>
                  </a:extLst>
                </p:cNvPr>
                <p:cNvSpPr/>
                <p:nvPr/>
              </p:nvSpPr>
              <p:spPr>
                <a:xfrm>
                  <a:off x="14918859" y="550431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22" name="Oval 821">
                  <a:extLst>
                    <a:ext uri="{FF2B5EF4-FFF2-40B4-BE49-F238E27FC236}">
                      <a16:creationId xmlns:a16="http://schemas.microsoft.com/office/drawing/2014/main" id="{A37E2C8D-10B0-4968-93E9-9D6D033064AA}"/>
                    </a:ext>
                  </a:extLst>
                </p:cNvPr>
                <p:cNvSpPr/>
                <p:nvPr/>
              </p:nvSpPr>
              <p:spPr>
                <a:xfrm>
                  <a:off x="16402935" y="396983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23" name="Oval 822">
                  <a:extLst>
                    <a:ext uri="{FF2B5EF4-FFF2-40B4-BE49-F238E27FC236}">
                      <a16:creationId xmlns:a16="http://schemas.microsoft.com/office/drawing/2014/main" id="{81C16BDC-2ED0-4FEB-8803-B91A505E5614}"/>
                    </a:ext>
                  </a:extLst>
                </p:cNvPr>
                <p:cNvSpPr/>
                <p:nvPr/>
              </p:nvSpPr>
              <p:spPr>
                <a:xfrm>
                  <a:off x="15115237" y="5742060"/>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24" name="Oval 823">
                  <a:extLst>
                    <a:ext uri="{FF2B5EF4-FFF2-40B4-BE49-F238E27FC236}">
                      <a16:creationId xmlns:a16="http://schemas.microsoft.com/office/drawing/2014/main" id="{3A292374-EEF8-4AD3-8506-2C9C72B3BFA0}"/>
                    </a:ext>
                  </a:extLst>
                </p:cNvPr>
                <p:cNvSpPr/>
                <p:nvPr/>
              </p:nvSpPr>
              <p:spPr>
                <a:xfrm>
                  <a:off x="14899419" y="580911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25" name="Oval 824">
                  <a:extLst>
                    <a:ext uri="{FF2B5EF4-FFF2-40B4-BE49-F238E27FC236}">
                      <a16:creationId xmlns:a16="http://schemas.microsoft.com/office/drawing/2014/main" id="{8AB02A2E-19A7-47D8-96CC-79A176FC2758}"/>
                    </a:ext>
                  </a:extLst>
                </p:cNvPr>
                <p:cNvSpPr/>
                <p:nvPr/>
              </p:nvSpPr>
              <p:spPr>
                <a:xfrm>
                  <a:off x="15154117" y="5548562"/>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26" name="Oval 825">
                  <a:extLst>
                    <a:ext uri="{FF2B5EF4-FFF2-40B4-BE49-F238E27FC236}">
                      <a16:creationId xmlns:a16="http://schemas.microsoft.com/office/drawing/2014/main" id="{AF1A17AB-D805-4FD4-8A2E-245BB9312D56}"/>
                    </a:ext>
                  </a:extLst>
                </p:cNvPr>
                <p:cNvSpPr/>
                <p:nvPr/>
              </p:nvSpPr>
              <p:spPr>
                <a:xfrm>
                  <a:off x="14771557" y="569938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27" name="Oval 826">
                  <a:extLst>
                    <a:ext uri="{FF2B5EF4-FFF2-40B4-BE49-F238E27FC236}">
                      <a16:creationId xmlns:a16="http://schemas.microsoft.com/office/drawing/2014/main" id="{5414C628-10BB-4F3D-B522-D8DFC375D7AA}"/>
                    </a:ext>
                  </a:extLst>
                </p:cNvPr>
                <p:cNvSpPr/>
                <p:nvPr/>
              </p:nvSpPr>
              <p:spPr>
                <a:xfrm>
                  <a:off x="14444676" y="4741200"/>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28" name="Oval 827">
                  <a:extLst>
                    <a:ext uri="{FF2B5EF4-FFF2-40B4-BE49-F238E27FC236}">
                      <a16:creationId xmlns:a16="http://schemas.microsoft.com/office/drawing/2014/main" id="{99F981BD-AEE0-44EF-9631-C691A3DD3DB5}"/>
                    </a:ext>
                  </a:extLst>
                </p:cNvPr>
                <p:cNvSpPr/>
                <p:nvPr/>
              </p:nvSpPr>
              <p:spPr>
                <a:xfrm>
                  <a:off x="14297101" y="4848240"/>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29" name="Oval 828">
                  <a:extLst>
                    <a:ext uri="{FF2B5EF4-FFF2-40B4-BE49-F238E27FC236}">
                      <a16:creationId xmlns:a16="http://schemas.microsoft.com/office/drawing/2014/main" id="{DDBCF22F-282B-40E7-B479-1A123A1E621A}"/>
                    </a:ext>
                  </a:extLst>
                </p:cNvPr>
                <p:cNvSpPr/>
                <p:nvPr/>
              </p:nvSpPr>
              <p:spPr>
                <a:xfrm>
                  <a:off x="12818373" y="5170565"/>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30" name="Oval 829">
                  <a:extLst>
                    <a:ext uri="{FF2B5EF4-FFF2-40B4-BE49-F238E27FC236}">
                      <a16:creationId xmlns:a16="http://schemas.microsoft.com/office/drawing/2014/main" id="{BF827F82-3944-4326-9327-842A98DB88AD}"/>
                    </a:ext>
                  </a:extLst>
                </p:cNvPr>
                <p:cNvSpPr/>
                <p:nvPr/>
              </p:nvSpPr>
              <p:spPr>
                <a:xfrm>
                  <a:off x="16690534" y="5968734"/>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31" name="Oval 830">
                  <a:extLst>
                    <a:ext uri="{FF2B5EF4-FFF2-40B4-BE49-F238E27FC236}">
                      <a16:creationId xmlns:a16="http://schemas.microsoft.com/office/drawing/2014/main" id="{B3C3282D-AEA2-4B57-B77A-C73DC0248F50}"/>
                    </a:ext>
                  </a:extLst>
                </p:cNvPr>
                <p:cNvSpPr/>
                <p:nvPr/>
              </p:nvSpPr>
              <p:spPr>
                <a:xfrm>
                  <a:off x="12575279" y="5376095"/>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32" name="Oval 831">
                  <a:extLst>
                    <a:ext uri="{FF2B5EF4-FFF2-40B4-BE49-F238E27FC236}">
                      <a16:creationId xmlns:a16="http://schemas.microsoft.com/office/drawing/2014/main" id="{1869334B-DE0E-455A-A19D-92AA63F8689C}"/>
                    </a:ext>
                  </a:extLst>
                </p:cNvPr>
                <p:cNvSpPr/>
                <p:nvPr/>
              </p:nvSpPr>
              <p:spPr>
                <a:xfrm>
                  <a:off x="12632531" y="571625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33" name="Oval 832">
                  <a:extLst>
                    <a:ext uri="{FF2B5EF4-FFF2-40B4-BE49-F238E27FC236}">
                      <a16:creationId xmlns:a16="http://schemas.microsoft.com/office/drawing/2014/main" id="{483A4563-4A4C-4952-8C41-5AB1CF10D2A4}"/>
                    </a:ext>
                  </a:extLst>
                </p:cNvPr>
                <p:cNvSpPr/>
                <p:nvPr/>
              </p:nvSpPr>
              <p:spPr>
                <a:xfrm>
                  <a:off x="12382642" y="525510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34" name="Oval 833">
                  <a:extLst>
                    <a:ext uri="{FF2B5EF4-FFF2-40B4-BE49-F238E27FC236}">
                      <a16:creationId xmlns:a16="http://schemas.microsoft.com/office/drawing/2014/main" id="{227F6C99-B5C3-4D58-B3E6-7D33209529EE}"/>
                    </a:ext>
                  </a:extLst>
                </p:cNvPr>
                <p:cNvSpPr/>
                <p:nvPr/>
              </p:nvSpPr>
              <p:spPr>
                <a:xfrm>
                  <a:off x="12581148" y="515589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35" name="Oval 834">
                  <a:extLst>
                    <a:ext uri="{FF2B5EF4-FFF2-40B4-BE49-F238E27FC236}">
                      <a16:creationId xmlns:a16="http://schemas.microsoft.com/office/drawing/2014/main" id="{F9ED7945-54A5-4A08-AC26-9591E547A648}"/>
                    </a:ext>
                  </a:extLst>
                </p:cNvPr>
                <p:cNvSpPr/>
                <p:nvPr/>
              </p:nvSpPr>
              <p:spPr>
                <a:xfrm>
                  <a:off x="16757441" y="647814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36" name="Oval 835">
                  <a:extLst>
                    <a:ext uri="{FF2B5EF4-FFF2-40B4-BE49-F238E27FC236}">
                      <a16:creationId xmlns:a16="http://schemas.microsoft.com/office/drawing/2014/main" id="{8987307D-16FC-4870-9AE7-2E8F7D41DAEF}"/>
                    </a:ext>
                  </a:extLst>
                </p:cNvPr>
                <p:cNvSpPr/>
                <p:nvPr/>
              </p:nvSpPr>
              <p:spPr>
                <a:xfrm>
                  <a:off x="16866845" y="662838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37" name="Oval 836">
                  <a:extLst>
                    <a:ext uri="{FF2B5EF4-FFF2-40B4-BE49-F238E27FC236}">
                      <a16:creationId xmlns:a16="http://schemas.microsoft.com/office/drawing/2014/main" id="{68619129-596E-435F-B19F-D9A4BF650603}"/>
                    </a:ext>
                  </a:extLst>
                </p:cNvPr>
                <p:cNvSpPr/>
                <p:nvPr/>
              </p:nvSpPr>
              <p:spPr>
                <a:xfrm>
                  <a:off x="16683965" y="6619640"/>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38" name="Oval 837">
                  <a:extLst>
                    <a:ext uri="{FF2B5EF4-FFF2-40B4-BE49-F238E27FC236}">
                      <a16:creationId xmlns:a16="http://schemas.microsoft.com/office/drawing/2014/main" id="{0E6C7844-38A2-4358-BD7E-2896F05F672A}"/>
                    </a:ext>
                  </a:extLst>
                </p:cNvPr>
                <p:cNvSpPr/>
                <p:nvPr/>
              </p:nvSpPr>
              <p:spPr>
                <a:xfrm>
                  <a:off x="16001919" y="3673545"/>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39" name="Oval 838">
                  <a:extLst>
                    <a:ext uri="{FF2B5EF4-FFF2-40B4-BE49-F238E27FC236}">
                      <a16:creationId xmlns:a16="http://schemas.microsoft.com/office/drawing/2014/main" id="{1576991C-D434-4FF0-BCBA-4F46D1A22DCF}"/>
                    </a:ext>
                  </a:extLst>
                </p:cNvPr>
                <p:cNvSpPr/>
                <p:nvPr/>
              </p:nvSpPr>
              <p:spPr>
                <a:xfrm>
                  <a:off x="18203457" y="351747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40" name="Oval 839">
                  <a:extLst>
                    <a:ext uri="{FF2B5EF4-FFF2-40B4-BE49-F238E27FC236}">
                      <a16:creationId xmlns:a16="http://schemas.microsoft.com/office/drawing/2014/main" id="{AF44B5E5-6731-44B2-8300-6FC62279604D}"/>
                    </a:ext>
                  </a:extLst>
                </p:cNvPr>
                <p:cNvSpPr/>
                <p:nvPr/>
              </p:nvSpPr>
              <p:spPr>
                <a:xfrm>
                  <a:off x="18512796" y="4260821"/>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41" name="Oval 840">
                  <a:extLst>
                    <a:ext uri="{FF2B5EF4-FFF2-40B4-BE49-F238E27FC236}">
                      <a16:creationId xmlns:a16="http://schemas.microsoft.com/office/drawing/2014/main" id="{B04840BF-3868-4555-A182-AA2988D9F9D7}"/>
                    </a:ext>
                  </a:extLst>
                </p:cNvPr>
                <p:cNvSpPr/>
                <p:nvPr/>
              </p:nvSpPr>
              <p:spPr>
                <a:xfrm>
                  <a:off x="17963468" y="437456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42" name="Oval 841">
                  <a:extLst>
                    <a:ext uri="{FF2B5EF4-FFF2-40B4-BE49-F238E27FC236}">
                      <a16:creationId xmlns:a16="http://schemas.microsoft.com/office/drawing/2014/main" id="{1C4154DB-B689-4330-899A-7B41595F4A6E}"/>
                    </a:ext>
                  </a:extLst>
                </p:cNvPr>
                <p:cNvSpPr/>
                <p:nvPr/>
              </p:nvSpPr>
              <p:spPr>
                <a:xfrm>
                  <a:off x="18115868" y="452696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43" name="Oval 842">
                  <a:extLst>
                    <a:ext uri="{FF2B5EF4-FFF2-40B4-BE49-F238E27FC236}">
                      <a16:creationId xmlns:a16="http://schemas.microsoft.com/office/drawing/2014/main" id="{FC1045B4-C510-4831-A1B1-4CA45AB93A04}"/>
                    </a:ext>
                  </a:extLst>
                </p:cNvPr>
                <p:cNvSpPr/>
                <p:nvPr/>
              </p:nvSpPr>
              <p:spPr>
                <a:xfrm>
                  <a:off x="18147036" y="4260821"/>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44" name="Oval 843">
                  <a:extLst>
                    <a:ext uri="{FF2B5EF4-FFF2-40B4-BE49-F238E27FC236}">
                      <a16:creationId xmlns:a16="http://schemas.microsoft.com/office/drawing/2014/main" id="{8C6BF052-2B32-4F13-8749-86EF845A4760}"/>
                    </a:ext>
                  </a:extLst>
                </p:cNvPr>
                <p:cNvSpPr/>
                <p:nvPr/>
              </p:nvSpPr>
              <p:spPr>
                <a:xfrm>
                  <a:off x="17697397" y="4193185"/>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45" name="Oval 844">
                  <a:extLst>
                    <a:ext uri="{FF2B5EF4-FFF2-40B4-BE49-F238E27FC236}">
                      <a16:creationId xmlns:a16="http://schemas.microsoft.com/office/drawing/2014/main" id="{D904AB82-A3D1-4285-9229-C5A8FEEC26AE}"/>
                    </a:ext>
                  </a:extLst>
                </p:cNvPr>
                <p:cNvSpPr/>
                <p:nvPr/>
              </p:nvSpPr>
              <p:spPr>
                <a:xfrm>
                  <a:off x="17849797" y="4345585"/>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46" name="Oval 845">
                  <a:extLst>
                    <a:ext uri="{FF2B5EF4-FFF2-40B4-BE49-F238E27FC236}">
                      <a16:creationId xmlns:a16="http://schemas.microsoft.com/office/drawing/2014/main" id="{6C654EA9-EF99-4C3E-849C-B06824CF7799}"/>
                    </a:ext>
                  </a:extLst>
                </p:cNvPr>
                <p:cNvSpPr/>
                <p:nvPr/>
              </p:nvSpPr>
              <p:spPr>
                <a:xfrm>
                  <a:off x="17517325" y="4388344"/>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47" name="Oval 846">
                  <a:extLst>
                    <a:ext uri="{FF2B5EF4-FFF2-40B4-BE49-F238E27FC236}">
                      <a16:creationId xmlns:a16="http://schemas.microsoft.com/office/drawing/2014/main" id="{18BD4F92-4A90-4858-9BB1-5565FF8DBE6D}"/>
                    </a:ext>
                  </a:extLst>
                </p:cNvPr>
                <p:cNvSpPr/>
                <p:nvPr/>
              </p:nvSpPr>
              <p:spPr>
                <a:xfrm>
                  <a:off x="12382642" y="505326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48" name="Oval 847">
                  <a:extLst>
                    <a:ext uri="{FF2B5EF4-FFF2-40B4-BE49-F238E27FC236}">
                      <a16:creationId xmlns:a16="http://schemas.microsoft.com/office/drawing/2014/main" id="{DB62A511-2C90-4639-BAFD-EBA42D8C017A}"/>
                    </a:ext>
                  </a:extLst>
                </p:cNvPr>
                <p:cNvSpPr/>
                <p:nvPr/>
              </p:nvSpPr>
              <p:spPr>
                <a:xfrm>
                  <a:off x="13455052" y="5559182"/>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49" name="Oval 848">
                  <a:extLst>
                    <a:ext uri="{FF2B5EF4-FFF2-40B4-BE49-F238E27FC236}">
                      <a16:creationId xmlns:a16="http://schemas.microsoft.com/office/drawing/2014/main" id="{4A54846B-9970-421B-9019-CC8BF73951F0}"/>
                    </a:ext>
                  </a:extLst>
                </p:cNvPr>
                <p:cNvSpPr/>
                <p:nvPr/>
              </p:nvSpPr>
              <p:spPr>
                <a:xfrm>
                  <a:off x="17538781" y="465579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50" name="Oval 849">
                  <a:extLst>
                    <a:ext uri="{FF2B5EF4-FFF2-40B4-BE49-F238E27FC236}">
                      <a16:creationId xmlns:a16="http://schemas.microsoft.com/office/drawing/2014/main" id="{AB6194CD-DB56-4640-BB5D-B9F10BB59DAF}"/>
                    </a:ext>
                  </a:extLst>
                </p:cNvPr>
                <p:cNvSpPr/>
                <p:nvPr/>
              </p:nvSpPr>
              <p:spPr>
                <a:xfrm>
                  <a:off x="12714735" y="4965035"/>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51" name="Oval 850">
                  <a:extLst>
                    <a:ext uri="{FF2B5EF4-FFF2-40B4-BE49-F238E27FC236}">
                      <a16:creationId xmlns:a16="http://schemas.microsoft.com/office/drawing/2014/main" id="{C2454E94-6D6D-47C1-9E46-0997070F74D6}"/>
                    </a:ext>
                  </a:extLst>
                </p:cNvPr>
                <p:cNvSpPr/>
                <p:nvPr/>
              </p:nvSpPr>
              <p:spPr>
                <a:xfrm>
                  <a:off x="12413942" y="486291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52" name="Oval 851">
                  <a:extLst>
                    <a:ext uri="{FF2B5EF4-FFF2-40B4-BE49-F238E27FC236}">
                      <a16:creationId xmlns:a16="http://schemas.microsoft.com/office/drawing/2014/main" id="{6E13741D-576C-43F9-9F1B-0E6A22EE5182}"/>
                    </a:ext>
                  </a:extLst>
                </p:cNvPr>
                <p:cNvSpPr/>
                <p:nvPr/>
              </p:nvSpPr>
              <p:spPr>
                <a:xfrm>
                  <a:off x="13220201" y="351237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53" name="Oval 852">
                  <a:extLst>
                    <a:ext uri="{FF2B5EF4-FFF2-40B4-BE49-F238E27FC236}">
                      <a16:creationId xmlns:a16="http://schemas.microsoft.com/office/drawing/2014/main" id="{A1642674-C372-4E8F-91A3-5B23D9937CC5}"/>
                    </a:ext>
                  </a:extLst>
                </p:cNvPr>
                <p:cNvSpPr/>
                <p:nvPr/>
              </p:nvSpPr>
              <p:spPr>
                <a:xfrm>
                  <a:off x="13372601" y="366477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54" name="Oval 853">
                  <a:extLst>
                    <a:ext uri="{FF2B5EF4-FFF2-40B4-BE49-F238E27FC236}">
                      <a16:creationId xmlns:a16="http://schemas.microsoft.com/office/drawing/2014/main" id="{4C6E1A2B-C023-4B3E-B002-5815585E8F1D}"/>
                    </a:ext>
                  </a:extLst>
                </p:cNvPr>
                <p:cNvSpPr/>
                <p:nvPr/>
              </p:nvSpPr>
              <p:spPr>
                <a:xfrm>
                  <a:off x="13192681" y="3731834"/>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55" name="Oval 854">
                  <a:extLst>
                    <a:ext uri="{FF2B5EF4-FFF2-40B4-BE49-F238E27FC236}">
                      <a16:creationId xmlns:a16="http://schemas.microsoft.com/office/drawing/2014/main" id="{8AA6DC95-BB4D-4B3B-BA6B-9C3EF0842F56}"/>
                    </a:ext>
                  </a:extLst>
                </p:cNvPr>
                <p:cNvSpPr/>
                <p:nvPr/>
              </p:nvSpPr>
              <p:spPr>
                <a:xfrm>
                  <a:off x="16842087" y="4035342"/>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56" name="Oval 855">
                  <a:extLst>
                    <a:ext uri="{FF2B5EF4-FFF2-40B4-BE49-F238E27FC236}">
                      <a16:creationId xmlns:a16="http://schemas.microsoft.com/office/drawing/2014/main" id="{429E6544-A1BE-4EF8-BED1-96D0EF3264EE}"/>
                    </a:ext>
                  </a:extLst>
                </p:cNvPr>
                <p:cNvSpPr/>
                <p:nvPr/>
              </p:nvSpPr>
              <p:spPr>
                <a:xfrm>
                  <a:off x="16102851" y="4440759"/>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57" name="Oval 856">
                  <a:extLst>
                    <a:ext uri="{FF2B5EF4-FFF2-40B4-BE49-F238E27FC236}">
                      <a16:creationId xmlns:a16="http://schemas.microsoft.com/office/drawing/2014/main" id="{89BFF105-6E3E-4C9E-92A9-08A585D01947}"/>
                    </a:ext>
                  </a:extLst>
                </p:cNvPr>
                <p:cNvSpPr/>
                <p:nvPr/>
              </p:nvSpPr>
              <p:spPr>
                <a:xfrm>
                  <a:off x="17700205" y="371445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58" name="Oval 857">
                  <a:extLst>
                    <a:ext uri="{FF2B5EF4-FFF2-40B4-BE49-F238E27FC236}">
                      <a16:creationId xmlns:a16="http://schemas.microsoft.com/office/drawing/2014/main" id="{E6A487F4-4C79-4E82-B7E9-BF64F0AD5E8D}"/>
                    </a:ext>
                  </a:extLst>
                </p:cNvPr>
                <p:cNvSpPr/>
                <p:nvPr/>
              </p:nvSpPr>
              <p:spPr>
                <a:xfrm>
                  <a:off x="21239445" y="13459105"/>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59" name="Oval 858">
                  <a:extLst>
                    <a:ext uri="{FF2B5EF4-FFF2-40B4-BE49-F238E27FC236}">
                      <a16:creationId xmlns:a16="http://schemas.microsoft.com/office/drawing/2014/main" id="{5374BB05-B106-4A7B-BA6B-327854082AD6}"/>
                    </a:ext>
                  </a:extLst>
                </p:cNvPr>
                <p:cNvSpPr/>
                <p:nvPr/>
              </p:nvSpPr>
              <p:spPr>
                <a:xfrm>
                  <a:off x="20587195" y="13691341"/>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60" name="Oval 859">
                  <a:extLst>
                    <a:ext uri="{FF2B5EF4-FFF2-40B4-BE49-F238E27FC236}">
                      <a16:creationId xmlns:a16="http://schemas.microsoft.com/office/drawing/2014/main" id="{1E529436-B027-4520-AC22-92D47401088B}"/>
                    </a:ext>
                  </a:extLst>
                </p:cNvPr>
                <p:cNvSpPr/>
                <p:nvPr/>
              </p:nvSpPr>
              <p:spPr>
                <a:xfrm>
                  <a:off x="21351533" y="1325793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61" name="Oval 860">
                  <a:extLst>
                    <a:ext uri="{FF2B5EF4-FFF2-40B4-BE49-F238E27FC236}">
                      <a16:creationId xmlns:a16="http://schemas.microsoft.com/office/drawing/2014/main" id="{10A8D646-C7F2-497A-B0EE-8E344FD6334C}"/>
                    </a:ext>
                  </a:extLst>
                </p:cNvPr>
                <p:cNvSpPr/>
                <p:nvPr/>
              </p:nvSpPr>
              <p:spPr>
                <a:xfrm>
                  <a:off x="20747085" y="1372791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62" name="Oval 861">
                  <a:extLst>
                    <a:ext uri="{FF2B5EF4-FFF2-40B4-BE49-F238E27FC236}">
                      <a16:creationId xmlns:a16="http://schemas.microsoft.com/office/drawing/2014/main" id="{CDE4AADD-BACB-42B6-8CA5-F8D1BBE76099}"/>
                    </a:ext>
                  </a:extLst>
                </p:cNvPr>
                <p:cNvSpPr/>
                <p:nvPr/>
              </p:nvSpPr>
              <p:spPr>
                <a:xfrm>
                  <a:off x="27267629" y="306027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63" name="Oval 862">
                  <a:extLst>
                    <a:ext uri="{FF2B5EF4-FFF2-40B4-BE49-F238E27FC236}">
                      <a16:creationId xmlns:a16="http://schemas.microsoft.com/office/drawing/2014/main" id="{F01B3498-0631-49E3-BA63-3C201582EC21}"/>
                    </a:ext>
                  </a:extLst>
                </p:cNvPr>
                <p:cNvSpPr/>
                <p:nvPr/>
              </p:nvSpPr>
              <p:spPr>
                <a:xfrm>
                  <a:off x="27405515" y="292238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64" name="Oval 863">
                  <a:extLst>
                    <a:ext uri="{FF2B5EF4-FFF2-40B4-BE49-F238E27FC236}">
                      <a16:creationId xmlns:a16="http://schemas.microsoft.com/office/drawing/2014/main" id="{1D06B7A5-995B-4B04-82DF-36AFC943098E}"/>
                    </a:ext>
                  </a:extLst>
                </p:cNvPr>
                <p:cNvSpPr/>
                <p:nvPr/>
              </p:nvSpPr>
              <p:spPr>
                <a:xfrm>
                  <a:off x="28196544" y="306027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65" name="Oval 864">
                  <a:extLst>
                    <a:ext uri="{FF2B5EF4-FFF2-40B4-BE49-F238E27FC236}">
                      <a16:creationId xmlns:a16="http://schemas.microsoft.com/office/drawing/2014/main" id="{5505731C-418E-4881-818C-923E9AB455AA}"/>
                    </a:ext>
                  </a:extLst>
                </p:cNvPr>
                <p:cNvSpPr/>
                <p:nvPr/>
              </p:nvSpPr>
              <p:spPr>
                <a:xfrm>
                  <a:off x="28865221" y="14974339"/>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66" name="Oval 865">
                  <a:extLst>
                    <a:ext uri="{FF2B5EF4-FFF2-40B4-BE49-F238E27FC236}">
                      <a16:creationId xmlns:a16="http://schemas.microsoft.com/office/drawing/2014/main" id="{06B53974-7AED-4450-A74E-EF9D67A28820}"/>
                    </a:ext>
                  </a:extLst>
                </p:cNvPr>
                <p:cNvSpPr/>
                <p:nvPr/>
              </p:nvSpPr>
              <p:spPr>
                <a:xfrm>
                  <a:off x="28196544" y="225945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67" name="Oval 866">
                  <a:extLst>
                    <a:ext uri="{FF2B5EF4-FFF2-40B4-BE49-F238E27FC236}">
                      <a16:creationId xmlns:a16="http://schemas.microsoft.com/office/drawing/2014/main" id="{C8A1A736-47FE-4FDF-A6CA-98AE604048E8}"/>
                    </a:ext>
                  </a:extLst>
                </p:cNvPr>
                <p:cNvSpPr/>
                <p:nvPr/>
              </p:nvSpPr>
              <p:spPr>
                <a:xfrm>
                  <a:off x="33327344" y="680318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68" name="Oval 867">
                  <a:extLst>
                    <a:ext uri="{FF2B5EF4-FFF2-40B4-BE49-F238E27FC236}">
                      <a16:creationId xmlns:a16="http://schemas.microsoft.com/office/drawing/2014/main" id="{19321165-5C51-450A-891B-27992205E8D2}"/>
                    </a:ext>
                  </a:extLst>
                </p:cNvPr>
                <p:cNvSpPr/>
                <p:nvPr/>
              </p:nvSpPr>
              <p:spPr>
                <a:xfrm>
                  <a:off x="26012144" y="274821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69" name="Oval 868">
                  <a:extLst>
                    <a:ext uri="{FF2B5EF4-FFF2-40B4-BE49-F238E27FC236}">
                      <a16:creationId xmlns:a16="http://schemas.microsoft.com/office/drawing/2014/main" id="{E2788245-7525-4448-A1FA-66BB57D54D93}"/>
                    </a:ext>
                  </a:extLst>
                </p:cNvPr>
                <p:cNvSpPr/>
                <p:nvPr/>
              </p:nvSpPr>
              <p:spPr>
                <a:xfrm>
                  <a:off x="27903989" y="328667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70" name="Oval 869">
                  <a:extLst>
                    <a:ext uri="{FF2B5EF4-FFF2-40B4-BE49-F238E27FC236}">
                      <a16:creationId xmlns:a16="http://schemas.microsoft.com/office/drawing/2014/main" id="{8D55C65C-AB68-45A7-B1D7-39B4A51A845F}"/>
                    </a:ext>
                  </a:extLst>
                </p:cNvPr>
                <p:cNvSpPr/>
                <p:nvPr/>
              </p:nvSpPr>
              <p:spPr>
                <a:xfrm>
                  <a:off x="27803593" y="3274760"/>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71" name="Oval 870">
                  <a:extLst>
                    <a:ext uri="{FF2B5EF4-FFF2-40B4-BE49-F238E27FC236}">
                      <a16:creationId xmlns:a16="http://schemas.microsoft.com/office/drawing/2014/main" id="{4825E811-0E3B-4074-889B-8E2E94D35E6B}"/>
                    </a:ext>
                  </a:extLst>
                </p:cNvPr>
                <p:cNvSpPr/>
                <p:nvPr/>
              </p:nvSpPr>
              <p:spPr>
                <a:xfrm>
                  <a:off x="27834378" y="3451060"/>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72" name="Oval 871">
                  <a:extLst>
                    <a:ext uri="{FF2B5EF4-FFF2-40B4-BE49-F238E27FC236}">
                      <a16:creationId xmlns:a16="http://schemas.microsoft.com/office/drawing/2014/main" id="{42ABA0F6-CD30-43A4-A53F-551899D87F55}"/>
                    </a:ext>
                  </a:extLst>
                </p:cNvPr>
                <p:cNvSpPr/>
                <p:nvPr/>
              </p:nvSpPr>
              <p:spPr>
                <a:xfrm>
                  <a:off x="28208789" y="359147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73" name="Oval 872">
                  <a:extLst>
                    <a:ext uri="{FF2B5EF4-FFF2-40B4-BE49-F238E27FC236}">
                      <a16:creationId xmlns:a16="http://schemas.microsoft.com/office/drawing/2014/main" id="{FDB8B823-54D0-45D1-B9D6-471A9F70B201}"/>
                    </a:ext>
                  </a:extLst>
                </p:cNvPr>
                <p:cNvSpPr/>
                <p:nvPr/>
              </p:nvSpPr>
              <p:spPr>
                <a:xfrm>
                  <a:off x="27614429" y="3275460"/>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74" name="Oval 873">
                  <a:extLst>
                    <a:ext uri="{FF2B5EF4-FFF2-40B4-BE49-F238E27FC236}">
                      <a16:creationId xmlns:a16="http://schemas.microsoft.com/office/drawing/2014/main" id="{E3F74F68-A60B-48C4-A136-4608C5ECF5E0}"/>
                    </a:ext>
                  </a:extLst>
                </p:cNvPr>
                <p:cNvSpPr/>
                <p:nvPr/>
              </p:nvSpPr>
              <p:spPr>
                <a:xfrm>
                  <a:off x="28141462" y="339530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75" name="Oval 874">
                  <a:extLst>
                    <a:ext uri="{FF2B5EF4-FFF2-40B4-BE49-F238E27FC236}">
                      <a16:creationId xmlns:a16="http://schemas.microsoft.com/office/drawing/2014/main" id="{91CDF86F-C295-48A7-9DE0-7F17FA1EBCD7}"/>
                    </a:ext>
                  </a:extLst>
                </p:cNvPr>
                <p:cNvSpPr/>
                <p:nvPr/>
              </p:nvSpPr>
              <p:spPr>
                <a:xfrm>
                  <a:off x="27760421" y="335727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76" name="Oval 875">
                  <a:extLst>
                    <a:ext uri="{FF2B5EF4-FFF2-40B4-BE49-F238E27FC236}">
                      <a16:creationId xmlns:a16="http://schemas.microsoft.com/office/drawing/2014/main" id="{3D4D304F-6132-4D6F-97E2-D33E13A8A659}"/>
                    </a:ext>
                  </a:extLst>
                </p:cNvPr>
                <p:cNvSpPr/>
                <p:nvPr/>
              </p:nvSpPr>
              <p:spPr>
                <a:xfrm>
                  <a:off x="27722290" y="356978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77" name="Oval 876">
                  <a:extLst>
                    <a:ext uri="{FF2B5EF4-FFF2-40B4-BE49-F238E27FC236}">
                      <a16:creationId xmlns:a16="http://schemas.microsoft.com/office/drawing/2014/main" id="{B01A4AB3-A3D5-4FAE-9829-096206B19857}"/>
                    </a:ext>
                  </a:extLst>
                </p:cNvPr>
                <p:cNvSpPr/>
                <p:nvPr/>
              </p:nvSpPr>
              <p:spPr>
                <a:xfrm>
                  <a:off x="33537801" y="6839469"/>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78" name="Oval 877">
                  <a:extLst>
                    <a:ext uri="{FF2B5EF4-FFF2-40B4-BE49-F238E27FC236}">
                      <a16:creationId xmlns:a16="http://schemas.microsoft.com/office/drawing/2014/main" id="{9446AE37-9E72-4F05-9A07-DD0FADE90AE1}"/>
                    </a:ext>
                  </a:extLst>
                </p:cNvPr>
                <p:cNvSpPr/>
                <p:nvPr/>
              </p:nvSpPr>
              <p:spPr>
                <a:xfrm>
                  <a:off x="29190773" y="172968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79" name="Oval 878">
                  <a:extLst>
                    <a:ext uri="{FF2B5EF4-FFF2-40B4-BE49-F238E27FC236}">
                      <a16:creationId xmlns:a16="http://schemas.microsoft.com/office/drawing/2014/main" id="{C5163795-4599-489A-B4FA-BAEC6801681B}"/>
                    </a:ext>
                  </a:extLst>
                </p:cNvPr>
                <p:cNvSpPr/>
                <p:nvPr/>
              </p:nvSpPr>
              <p:spPr>
                <a:xfrm>
                  <a:off x="29990078" y="1424136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80" name="Oval 879">
                  <a:extLst>
                    <a:ext uri="{FF2B5EF4-FFF2-40B4-BE49-F238E27FC236}">
                      <a16:creationId xmlns:a16="http://schemas.microsoft.com/office/drawing/2014/main" id="{534B72AF-1342-40AC-9689-3124E8ABC0ED}"/>
                    </a:ext>
                  </a:extLst>
                </p:cNvPr>
                <p:cNvSpPr/>
                <p:nvPr/>
              </p:nvSpPr>
              <p:spPr>
                <a:xfrm>
                  <a:off x="26736519" y="273950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81" name="Oval 880">
                  <a:extLst>
                    <a:ext uri="{FF2B5EF4-FFF2-40B4-BE49-F238E27FC236}">
                      <a16:creationId xmlns:a16="http://schemas.microsoft.com/office/drawing/2014/main" id="{C083C0E7-51F3-4A99-BC4C-BF921BD9359D}"/>
                    </a:ext>
                  </a:extLst>
                </p:cNvPr>
                <p:cNvSpPr/>
                <p:nvPr/>
              </p:nvSpPr>
              <p:spPr>
                <a:xfrm>
                  <a:off x="26774837" y="292091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82" name="Oval 881">
                  <a:extLst>
                    <a:ext uri="{FF2B5EF4-FFF2-40B4-BE49-F238E27FC236}">
                      <a16:creationId xmlns:a16="http://schemas.microsoft.com/office/drawing/2014/main" id="{9BB9061A-4607-4DDD-BBD4-EDCFF6CC7674}"/>
                    </a:ext>
                  </a:extLst>
                </p:cNvPr>
                <p:cNvSpPr/>
                <p:nvPr/>
              </p:nvSpPr>
              <p:spPr>
                <a:xfrm>
                  <a:off x="26927237" y="307331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83" name="Oval 882">
                  <a:extLst>
                    <a:ext uri="{FF2B5EF4-FFF2-40B4-BE49-F238E27FC236}">
                      <a16:creationId xmlns:a16="http://schemas.microsoft.com/office/drawing/2014/main" id="{3B3CC789-5641-4534-8251-6245EA13C215}"/>
                    </a:ext>
                  </a:extLst>
                </p:cNvPr>
                <p:cNvSpPr/>
                <p:nvPr/>
              </p:nvSpPr>
              <p:spPr>
                <a:xfrm>
                  <a:off x="26549487" y="2958964"/>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84" name="Oval 883">
                  <a:extLst>
                    <a:ext uri="{FF2B5EF4-FFF2-40B4-BE49-F238E27FC236}">
                      <a16:creationId xmlns:a16="http://schemas.microsoft.com/office/drawing/2014/main" id="{EBCA6D95-B227-4589-92C7-F47C78DB157F}"/>
                    </a:ext>
                  </a:extLst>
                </p:cNvPr>
                <p:cNvSpPr/>
                <p:nvPr/>
              </p:nvSpPr>
              <p:spPr>
                <a:xfrm>
                  <a:off x="26556776" y="2830212"/>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85" name="Oval 884">
                  <a:extLst>
                    <a:ext uri="{FF2B5EF4-FFF2-40B4-BE49-F238E27FC236}">
                      <a16:creationId xmlns:a16="http://schemas.microsoft.com/office/drawing/2014/main" id="{68AFB19A-6BD5-476C-ACF9-F2CA99C3A072}"/>
                    </a:ext>
                  </a:extLst>
                </p:cNvPr>
                <p:cNvSpPr/>
                <p:nvPr/>
              </p:nvSpPr>
              <p:spPr>
                <a:xfrm>
                  <a:off x="26564065" y="2647332"/>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86" name="Oval 885">
                  <a:extLst>
                    <a:ext uri="{FF2B5EF4-FFF2-40B4-BE49-F238E27FC236}">
                      <a16:creationId xmlns:a16="http://schemas.microsoft.com/office/drawing/2014/main" id="{754D1F8C-2655-452D-B4DE-E04EE336E535}"/>
                    </a:ext>
                  </a:extLst>
                </p:cNvPr>
                <p:cNvSpPr/>
                <p:nvPr/>
              </p:nvSpPr>
              <p:spPr>
                <a:xfrm>
                  <a:off x="26396127" y="289872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87" name="Oval 886">
                  <a:extLst>
                    <a:ext uri="{FF2B5EF4-FFF2-40B4-BE49-F238E27FC236}">
                      <a16:creationId xmlns:a16="http://schemas.microsoft.com/office/drawing/2014/main" id="{F1B38431-BB0B-40E3-A127-3C12E7388C17}"/>
                    </a:ext>
                  </a:extLst>
                </p:cNvPr>
                <p:cNvSpPr/>
                <p:nvPr/>
              </p:nvSpPr>
              <p:spPr>
                <a:xfrm>
                  <a:off x="26461376" y="2758532"/>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88" name="Oval 887">
                  <a:extLst>
                    <a:ext uri="{FF2B5EF4-FFF2-40B4-BE49-F238E27FC236}">
                      <a16:creationId xmlns:a16="http://schemas.microsoft.com/office/drawing/2014/main" id="{9D000AB9-10A4-47E7-98E1-38BA26B85641}"/>
                    </a:ext>
                  </a:extLst>
                </p:cNvPr>
                <p:cNvSpPr/>
                <p:nvPr/>
              </p:nvSpPr>
              <p:spPr>
                <a:xfrm>
                  <a:off x="26613776" y="2910932"/>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89" name="Oval 888">
                  <a:extLst>
                    <a:ext uri="{FF2B5EF4-FFF2-40B4-BE49-F238E27FC236}">
                      <a16:creationId xmlns:a16="http://schemas.microsoft.com/office/drawing/2014/main" id="{303094DC-D22E-4B2E-A239-03A4A1F079C4}"/>
                    </a:ext>
                  </a:extLst>
                </p:cNvPr>
                <p:cNvSpPr/>
                <p:nvPr/>
              </p:nvSpPr>
              <p:spPr>
                <a:xfrm>
                  <a:off x="26004036" y="4623639"/>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90" name="Oval 889">
                  <a:extLst>
                    <a:ext uri="{FF2B5EF4-FFF2-40B4-BE49-F238E27FC236}">
                      <a16:creationId xmlns:a16="http://schemas.microsoft.com/office/drawing/2014/main" id="{6CE8B437-7150-41B7-9975-CD6594C77A2C}"/>
                    </a:ext>
                  </a:extLst>
                </p:cNvPr>
                <p:cNvSpPr/>
                <p:nvPr/>
              </p:nvSpPr>
              <p:spPr>
                <a:xfrm>
                  <a:off x="26199608" y="4591265"/>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91" name="Oval 890">
                  <a:extLst>
                    <a:ext uri="{FF2B5EF4-FFF2-40B4-BE49-F238E27FC236}">
                      <a16:creationId xmlns:a16="http://schemas.microsoft.com/office/drawing/2014/main" id="{78ABB0DE-A835-4E3F-9A89-D7B9EADAF5C6}"/>
                    </a:ext>
                  </a:extLst>
                </p:cNvPr>
                <p:cNvSpPr/>
                <p:nvPr/>
              </p:nvSpPr>
              <p:spPr>
                <a:xfrm>
                  <a:off x="26417440" y="258330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92" name="Oval 891">
                  <a:extLst>
                    <a:ext uri="{FF2B5EF4-FFF2-40B4-BE49-F238E27FC236}">
                      <a16:creationId xmlns:a16="http://schemas.microsoft.com/office/drawing/2014/main" id="{BE76B238-7A5A-4FB5-93C6-30AB8FCD258A}"/>
                    </a:ext>
                  </a:extLst>
                </p:cNvPr>
                <p:cNvSpPr/>
                <p:nvPr/>
              </p:nvSpPr>
              <p:spPr>
                <a:xfrm>
                  <a:off x="27455212" y="3983934"/>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93" name="Oval 892">
                  <a:extLst>
                    <a:ext uri="{FF2B5EF4-FFF2-40B4-BE49-F238E27FC236}">
                      <a16:creationId xmlns:a16="http://schemas.microsoft.com/office/drawing/2014/main" id="{2C990E0E-7E12-4889-91D4-F3CBB86EF0C5}"/>
                    </a:ext>
                  </a:extLst>
                </p:cNvPr>
                <p:cNvSpPr/>
                <p:nvPr/>
              </p:nvSpPr>
              <p:spPr>
                <a:xfrm>
                  <a:off x="27884367" y="394746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94" name="Oval 893">
                  <a:extLst>
                    <a:ext uri="{FF2B5EF4-FFF2-40B4-BE49-F238E27FC236}">
                      <a16:creationId xmlns:a16="http://schemas.microsoft.com/office/drawing/2014/main" id="{F1372435-CB6D-445C-8B13-6DB79C05D168}"/>
                    </a:ext>
                  </a:extLst>
                </p:cNvPr>
                <p:cNvSpPr/>
                <p:nvPr/>
              </p:nvSpPr>
              <p:spPr>
                <a:xfrm>
                  <a:off x="28185001" y="3808739"/>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95" name="Oval 894">
                  <a:extLst>
                    <a:ext uri="{FF2B5EF4-FFF2-40B4-BE49-F238E27FC236}">
                      <a16:creationId xmlns:a16="http://schemas.microsoft.com/office/drawing/2014/main" id="{86E750A3-82E5-477E-8814-F795D7E4557F}"/>
                    </a:ext>
                  </a:extLst>
                </p:cNvPr>
                <p:cNvSpPr/>
                <p:nvPr/>
              </p:nvSpPr>
              <p:spPr>
                <a:xfrm>
                  <a:off x="27706304" y="180732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96" name="Oval 895">
                  <a:extLst>
                    <a:ext uri="{FF2B5EF4-FFF2-40B4-BE49-F238E27FC236}">
                      <a16:creationId xmlns:a16="http://schemas.microsoft.com/office/drawing/2014/main" id="{6992C6B3-DF25-47F9-B6AA-8F14764E0D5E}"/>
                    </a:ext>
                  </a:extLst>
                </p:cNvPr>
                <p:cNvSpPr/>
                <p:nvPr/>
              </p:nvSpPr>
              <p:spPr>
                <a:xfrm>
                  <a:off x="28338435" y="4803029"/>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97" name="Oval 896">
                  <a:extLst>
                    <a:ext uri="{FF2B5EF4-FFF2-40B4-BE49-F238E27FC236}">
                      <a16:creationId xmlns:a16="http://schemas.microsoft.com/office/drawing/2014/main" id="{CEE890C6-D96D-44FA-ABE0-FBC40E2A445F}"/>
                    </a:ext>
                  </a:extLst>
                </p:cNvPr>
                <p:cNvSpPr/>
                <p:nvPr/>
              </p:nvSpPr>
              <p:spPr>
                <a:xfrm>
                  <a:off x="26879749" y="356205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98" name="Oval 897">
                  <a:extLst>
                    <a:ext uri="{FF2B5EF4-FFF2-40B4-BE49-F238E27FC236}">
                      <a16:creationId xmlns:a16="http://schemas.microsoft.com/office/drawing/2014/main" id="{AC6499DD-596F-46B5-B376-725E0383F591}"/>
                    </a:ext>
                  </a:extLst>
                </p:cNvPr>
                <p:cNvSpPr/>
                <p:nvPr/>
              </p:nvSpPr>
              <p:spPr>
                <a:xfrm>
                  <a:off x="27032149" y="371445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99" name="Oval 898">
                  <a:extLst>
                    <a:ext uri="{FF2B5EF4-FFF2-40B4-BE49-F238E27FC236}">
                      <a16:creationId xmlns:a16="http://schemas.microsoft.com/office/drawing/2014/main" id="{BC04FC3A-BD4A-4514-A3B8-1DB2757BA119}"/>
                    </a:ext>
                  </a:extLst>
                </p:cNvPr>
                <p:cNvSpPr/>
                <p:nvPr/>
              </p:nvSpPr>
              <p:spPr>
                <a:xfrm>
                  <a:off x="27032149" y="371445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00" name="Oval 899">
                  <a:extLst>
                    <a:ext uri="{FF2B5EF4-FFF2-40B4-BE49-F238E27FC236}">
                      <a16:creationId xmlns:a16="http://schemas.microsoft.com/office/drawing/2014/main" id="{3AE8C59D-A224-4305-8F80-B12ECA2F079F}"/>
                    </a:ext>
                  </a:extLst>
                </p:cNvPr>
                <p:cNvSpPr/>
                <p:nvPr/>
              </p:nvSpPr>
              <p:spPr>
                <a:xfrm>
                  <a:off x="26814898" y="3730670"/>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01" name="Oval 900">
                  <a:extLst>
                    <a:ext uri="{FF2B5EF4-FFF2-40B4-BE49-F238E27FC236}">
                      <a16:creationId xmlns:a16="http://schemas.microsoft.com/office/drawing/2014/main" id="{427B3D7F-B424-40F0-89A8-CC7900525502}"/>
                    </a:ext>
                  </a:extLst>
                </p:cNvPr>
                <p:cNvSpPr/>
                <p:nvPr/>
              </p:nvSpPr>
              <p:spPr>
                <a:xfrm>
                  <a:off x="27084292" y="351237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02" name="Oval 901">
                  <a:extLst>
                    <a:ext uri="{FF2B5EF4-FFF2-40B4-BE49-F238E27FC236}">
                      <a16:creationId xmlns:a16="http://schemas.microsoft.com/office/drawing/2014/main" id="{8E292DDC-91E7-44CC-9284-C262C170CEB8}"/>
                    </a:ext>
                  </a:extLst>
                </p:cNvPr>
                <p:cNvSpPr/>
                <p:nvPr/>
              </p:nvSpPr>
              <p:spPr>
                <a:xfrm>
                  <a:off x="28648459" y="3363734"/>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03" name="Oval 902">
                  <a:extLst>
                    <a:ext uri="{FF2B5EF4-FFF2-40B4-BE49-F238E27FC236}">
                      <a16:creationId xmlns:a16="http://schemas.microsoft.com/office/drawing/2014/main" id="{F24E75F0-49A5-440C-9DD3-DDF99CD6885F}"/>
                    </a:ext>
                  </a:extLst>
                </p:cNvPr>
                <p:cNvSpPr/>
                <p:nvPr/>
              </p:nvSpPr>
              <p:spPr>
                <a:xfrm>
                  <a:off x="28348944" y="241185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04" name="Oval 903">
                  <a:extLst>
                    <a:ext uri="{FF2B5EF4-FFF2-40B4-BE49-F238E27FC236}">
                      <a16:creationId xmlns:a16="http://schemas.microsoft.com/office/drawing/2014/main" id="{DF8A9403-C3B2-4A6D-BF4F-3B2F69764DBC}"/>
                    </a:ext>
                  </a:extLst>
                </p:cNvPr>
                <p:cNvSpPr/>
                <p:nvPr/>
              </p:nvSpPr>
              <p:spPr>
                <a:xfrm>
                  <a:off x="28562384" y="1843954"/>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05" name="Oval 904">
                  <a:extLst>
                    <a:ext uri="{FF2B5EF4-FFF2-40B4-BE49-F238E27FC236}">
                      <a16:creationId xmlns:a16="http://schemas.microsoft.com/office/drawing/2014/main" id="{9CEBE033-E6BA-43FC-9D48-3DCFCCAF92C7}"/>
                    </a:ext>
                  </a:extLst>
                </p:cNvPr>
                <p:cNvSpPr/>
                <p:nvPr/>
              </p:nvSpPr>
              <p:spPr>
                <a:xfrm>
                  <a:off x="28353311" y="1830911"/>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06" name="Oval 905">
                  <a:extLst>
                    <a:ext uri="{FF2B5EF4-FFF2-40B4-BE49-F238E27FC236}">
                      <a16:creationId xmlns:a16="http://schemas.microsoft.com/office/drawing/2014/main" id="{146B005F-89AC-471D-80CD-1A6C80C1D190}"/>
                    </a:ext>
                  </a:extLst>
                </p:cNvPr>
                <p:cNvSpPr/>
                <p:nvPr/>
              </p:nvSpPr>
              <p:spPr>
                <a:xfrm>
                  <a:off x="28457848" y="193462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07" name="Oval 906">
                  <a:extLst>
                    <a:ext uri="{FF2B5EF4-FFF2-40B4-BE49-F238E27FC236}">
                      <a16:creationId xmlns:a16="http://schemas.microsoft.com/office/drawing/2014/main" id="{F3E913C9-017C-480F-8799-C642F88EF207}"/>
                    </a:ext>
                  </a:extLst>
                </p:cNvPr>
                <p:cNvSpPr/>
                <p:nvPr/>
              </p:nvSpPr>
              <p:spPr>
                <a:xfrm>
                  <a:off x="28648799" y="365243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08" name="Oval 907">
                  <a:extLst>
                    <a:ext uri="{FF2B5EF4-FFF2-40B4-BE49-F238E27FC236}">
                      <a16:creationId xmlns:a16="http://schemas.microsoft.com/office/drawing/2014/main" id="{BB115FEA-BC2B-46BB-ABC4-2C730EECA28F}"/>
                    </a:ext>
                  </a:extLst>
                </p:cNvPr>
                <p:cNvSpPr/>
                <p:nvPr/>
              </p:nvSpPr>
              <p:spPr>
                <a:xfrm>
                  <a:off x="28850316" y="292091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09" name="Oval 908">
                  <a:extLst>
                    <a:ext uri="{FF2B5EF4-FFF2-40B4-BE49-F238E27FC236}">
                      <a16:creationId xmlns:a16="http://schemas.microsoft.com/office/drawing/2014/main" id="{E6896444-E7A7-4FB3-87FD-85C376F54391}"/>
                    </a:ext>
                  </a:extLst>
                </p:cNvPr>
                <p:cNvSpPr/>
                <p:nvPr/>
              </p:nvSpPr>
              <p:spPr>
                <a:xfrm>
                  <a:off x="27957620" y="2888485"/>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10" name="Oval 909">
                  <a:extLst>
                    <a:ext uri="{FF2B5EF4-FFF2-40B4-BE49-F238E27FC236}">
                      <a16:creationId xmlns:a16="http://schemas.microsoft.com/office/drawing/2014/main" id="{7E9A6A5B-6FAA-4BB5-9777-1C7E9E8F74BD}"/>
                    </a:ext>
                  </a:extLst>
                </p:cNvPr>
                <p:cNvSpPr/>
                <p:nvPr/>
              </p:nvSpPr>
              <p:spPr>
                <a:xfrm>
                  <a:off x="36302773" y="846047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11" name="Oval 910">
                  <a:extLst>
                    <a:ext uri="{FF2B5EF4-FFF2-40B4-BE49-F238E27FC236}">
                      <a16:creationId xmlns:a16="http://schemas.microsoft.com/office/drawing/2014/main" id="{41CCCF82-EDFF-4752-A74A-6731B38CF5D7}"/>
                    </a:ext>
                  </a:extLst>
                </p:cNvPr>
                <p:cNvSpPr/>
                <p:nvPr/>
              </p:nvSpPr>
              <p:spPr>
                <a:xfrm>
                  <a:off x="36525098" y="825505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12" name="Oval 911">
                  <a:extLst>
                    <a:ext uri="{FF2B5EF4-FFF2-40B4-BE49-F238E27FC236}">
                      <a16:creationId xmlns:a16="http://schemas.microsoft.com/office/drawing/2014/main" id="{741A8AE5-E160-440C-B8A8-58A4146D5968}"/>
                    </a:ext>
                  </a:extLst>
                </p:cNvPr>
                <p:cNvSpPr/>
                <p:nvPr/>
              </p:nvSpPr>
              <p:spPr>
                <a:xfrm>
                  <a:off x="36575742" y="807217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13" name="Oval 912">
                  <a:extLst>
                    <a:ext uri="{FF2B5EF4-FFF2-40B4-BE49-F238E27FC236}">
                      <a16:creationId xmlns:a16="http://schemas.microsoft.com/office/drawing/2014/main" id="{24862CDE-A437-4646-A1B0-F5FB4E9DFD95}"/>
                    </a:ext>
                  </a:extLst>
                </p:cNvPr>
                <p:cNvSpPr/>
                <p:nvPr/>
              </p:nvSpPr>
              <p:spPr>
                <a:xfrm>
                  <a:off x="40757976" y="7022349"/>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14" name="Oval 913">
                  <a:extLst>
                    <a:ext uri="{FF2B5EF4-FFF2-40B4-BE49-F238E27FC236}">
                      <a16:creationId xmlns:a16="http://schemas.microsoft.com/office/drawing/2014/main" id="{14AC765F-B13E-4112-BB22-BB1BFC9271E7}"/>
                    </a:ext>
                  </a:extLst>
                </p:cNvPr>
                <p:cNvSpPr/>
                <p:nvPr/>
              </p:nvSpPr>
              <p:spPr>
                <a:xfrm>
                  <a:off x="40519052" y="7022349"/>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15" name="Oval 914">
                  <a:extLst>
                    <a:ext uri="{FF2B5EF4-FFF2-40B4-BE49-F238E27FC236}">
                      <a16:creationId xmlns:a16="http://schemas.microsoft.com/office/drawing/2014/main" id="{D21EF4E6-2F3A-495E-B15E-4F43370A6B13}"/>
                    </a:ext>
                  </a:extLst>
                </p:cNvPr>
                <p:cNvSpPr/>
                <p:nvPr/>
              </p:nvSpPr>
              <p:spPr>
                <a:xfrm>
                  <a:off x="40671452" y="7174749"/>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16" name="Oval 915">
                  <a:extLst>
                    <a:ext uri="{FF2B5EF4-FFF2-40B4-BE49-F238E27FC236}">
                      <a16:creationId xmlns:a16="http://schemas.microsoft.com/office/drawing/2014/main" id="{42951DFE-08DC-4A1C-8F68-C8A4E5DA63BC}"/>
                    </a:ext>
                  </a:extLst>
                </p:cNvPr>
                <p:cNvSpPr/>
                <p:nvPr/>
              </p:nvSpPr>
              <p:spPr>
                <a:xfrm>
                  <a:off x="39338705" y="9682482"/>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17" name="Oval 916">
                  <a:extLst>
                    <a:ext uri="{FF2B5EF4-FFF2-40B4-BE49-F238E27FC236}">
                      <a16:creationId xmlns:a16="http://schemas.microsoft.com/office/drawing/2014/main" id="{55B66661-E402-4B42-BEE1-365F66EB5475}"/>
                    </a:ext>
                  </a:extLst>
                </p:cNvPr>
                <p:cNvSpPr/>
                <p:nvPr/>
              </p:nvSpPr>
              <p:spPr>
                <a:xfrm>
                  <a:off x="41694708" y="807217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18" name="Oval 917">
                  <a:extLst>
                    <a:ext uri="{FF2B5EF4-FFF2-40B4-BE49-F238E27FC236}">
                      <a16:creationId xmlns:a16="http://schemas.microsoft.com/office/drawing/2014/main" id="{42DC3E36-7A98-4828-A090-0912E391122B}"/>
                    </a:ext>
                  </a:extLst>
                </p:cNvPr>
                <p:cNvSpPr/>
                <p:nvPr/>
              </p:nvSpPr>
              <p:spPr>
                <a:xfrm>
                  <a:off x="43702009" y="15620948"/>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19" name="Oval 918">
                  <a:extLst>
                    <a:ext uri="{FF2B5EF4-FFF2-40B4-BE49-F238E27FC236}">
                      <a16:creationId xmlns:a16="http://schemas.microsoft.com/office/drawing/2014/main" id="{BD12FA8F-D80B-47BC-B2B6-9B3B15DA3678}"/>
                    </a:ext>
                  </a:extLst>
                </p:cNvPr>
                <p:cNvSpPr/>
                <p:nvPr/>
              </p:nvSpPr>
              <p:spPr>
                <a:xfrm>
                  <a:off x="35852987" y="788929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20" name="Oval 919">
                  <a:extLst>
                    <a:ext uri="{FF2B5EF4-FFF2-40B4-BE49-F238E27FC236}">
                      <a16:creationId xmlns:a16="http://schemas.microsoft.com/office/drawing/2014/main" id="{3BC2C06E-013C-4EDE-B6B6-91F27C594306}"/>
                    </a:ext>
                  </a:extLst>
                </p:cNvPr>
                <p:cNvSpPr/>
                <p:nvPr/>
              </p:nvSpPr>
              <p:spPr>
                <a:xfrm>
                  <a:off x="35954543" y="810875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21" name="Oval 920">
                  <a:extLst>
                    <a:ext uri="{FF2B5EF4-FFF2-40B4-BE49-F238E27FC236}">
                      <a16:creationId xmlns:a16="http://schemas.microsoft.com/office/drawing/2014/main" id="{0E284CD0-B201-4059-A514-9FF62C40B51B}"/>
                    </a:ext>
                  </a:extLst>
                </p:cNvPr>
                <p:cNvSpPr/>
                <p:nvPr/>
              </p:nvSpPr>
              <p:spPr>
                <a:xfrm>
                  <a:off x="36390419" y="7125222"/>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22" name="Oval 921">
                  <a:extLst>
                    <a:ext uri="{FF2B5EF4-FFF2-40B4-BE49-F238E27FC236}">
                      <a16:creationId xmlns:a16="http://schemas.microsoft.com/office/drawing/2014/main" id="{2A415CAE-E9CF-4CEC-8849-55FE70F7C880}"/>
                    </a:ext>
                  </a:extLst>
                </p:cNvPr>
                <p:cNvSpPr/>
                <p:nvPr/>
              </p:nvSpPr>
              <p:spPr>
                <a:xfrm>
                  <a:off x="36302773" y="732632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23" name="Oval 922">
                  <a:extLst>
                    <a:ext uri="{FF2B5EF4-FFF2-40B4-BE49-F238E27FC236}">
                      <a16:creationId xmlns:a16="http://schemas.microsoft.com/office/drawing/2014/main" id="{15B2540A-4F26-40FF-9175-7C86B3365B4E}"/>
                    </a:ext>
                  </a:extLst>
                </p:cNvPr>
                <p:cNvSpPr/>
                <p:nvPr/>
              </p:nvSpPr>
              <p:spPr>
                <a:xfrm>
                  <a:off x="42708245" y="5273022"/>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24" name="Oval 923">
                  <a:extLst>
                    <a:ext uri="{FF2B5EF4-FFF2-40B4-BE49-F238E27FC236}">
                      <a16:creationId xmlns:a16="http://schemas.microsoft.com/office/drawing/2014/main" id="{BCAC38ED-E87E-4A02-877D-C023F391767E}"/>
                    </a:ext>
                  </a:extLst>
                </p:cNvPr>
                <p:cNvSpPr/>
                <p:nvPr/>
              </p:nvSpPr>
              <p:spPr>
                <a:xfrm>
                  <a:off x="40667054" y="14686824"/>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25" name="Oval 924">
                  <a:extLst>
                    <a:ext uri="{FF2B5EF4-FFF2-40B4-BE49-F238E27FC236}">
                      <a16:creationId xmlns:a16="http://schemas.microsoft.com/office/drawing/2014/main" id="{7E7F013C-9D10-4650-84B1-2F7184152CA0}"/>
                    </a:ext>
                  </a:extLst>
                </p:cNvPr>
                <p:cNvSpPr/>
                <p:nvPr/>
              </p:nvSpPr>
              <p:spPr>
                <a:xfrm>
                  <a:off x="41524269" y="513855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26" name="Oval 925">
                  <a:extLst>
                    <a:ext uri="{FF2B5EF4-FFF2-40B4-BE49-F238E27FC236}">
                      <a16:creationId xmlns:a16="http://schemas.microsoft.com/office/drawing/2014/main" id="{14EB5419-A77C-4B87-919B-E38FC6B47F75}"/>
                    </a:ext>
                  </a:extLst>
                </p:cNvPr>
                <p:cNvSpPr/>
                <p:nvPr/>
              </p:nvSpPr>
              <p:spPr>
                <a:xfrm>
                  <a:off x="41694708" y="5090142"/>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27" name="Oval 926">
                  <a:extLst>
                    <a:ext uri="{FF2B5EF4-FFF2-40B4-BE49-F238E27FC236}">
                      <a16:creationId xmlns:a16="http://schemas.microsoft.com/office/drawing/2014/main" id="{4F05EF7D-6455-4F6C-B785-F4F35D268F73}"/>
                    </a:ext>
                  </a:extLst>
                </p:cNvPr>
                <p:cNvSpPr/>
                <p:nvPr/>
              </p:nvSpPr>
              <p:spPr>
                <a:xfrm>
                  <a:off x="41502576" y="531594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28" name="Oval 927">
                  <a:extLst>
                    <a:ext uri="{FF2B5EF4-FFF2-40B4-BE49-F238E27FC236}">
                      <a16:creationId xmlns:a16="http://schemas.microsoft.com/office/drawing/2014/main" id="{DCE852F3-5EC4-4AD3-93CF-C6F3B4A86828}"/>
                    </a:ext>
                  </a:extLst>
                </p:cNvPr>
                <p:cNvSpPr/>
                <p:nvPr/>
              </p:nvSpPr>
              <p:spPr>
                <a:xfrm>
                  <a:off x="41710292" y="5285449"/>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29" name="Oval 928">
                  <a:extLst>
                    <a:ext uri="{FF2B5EF4-FFF2-40B4-BE49-F238E27FC236}">
                      <a16:creationId xmlns:a16="http://schemas.microsoft.com/office/drawing/2014/main" id="{0F1B36A8-C83F-4AA0-AD4C-517D3D40029F}"/>
                    </a:ext>
                  </a:extLst>
                </p:cNvPr>
                <p:cNvSpPr/>
                <p:nvPr/>
              </p:nvSpPr>
              <p:spPr>
                <a:xfrm>
                  <a:off x="39566881" y="1009810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30" name="Oval 929">
                  <a:extLst>
                    <a:ext uri="{FF2B5EF4-FFF2-40B4-BE49-F238E27FC236}">
                      <a16:creationId xmlns:a16="http://schemas.microsoft.com/office/drawing/2014/main" id="{74D47E67-CC0D-4C72-B90D-53707EDEEBB7}"/>
                    </a:ext>
                  </a:extLst>
                </p:cNvPr>
                <p:cNvSpPr/>
                <p:nvPr/>
              </p:nvSpPr>
              <p:spPr>
                <a:xfrm>
                  <a:off x="39740996" y="10048242"/>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31" name="Oval 930">
                  <a:extLst>
                    <a:ext uri="{FF2B5EF4-FFF2-40B4-BE49-F238E27FC236}">
                      <a16:creationId xmlns:a16="http://schemas.microsoft.com/office/drawing/2014/main" id="{A2B7620D-C0EC-419A-8D94-2D7D7B0173E2}"/>
                    </a:ext>
                  </a:extLst>
                </p:cNvPr>
                <p:cNvSpPr/>
                <p:nvPr/>
              </p:nvSpPr>
              <p:spPr>
                <a:xfrm>
                  <a:off x="39691440" y="10175575"/>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32" name="Oval 931">
                  <a:extLst>
                    <a:ext uri="{FF2B5EF4-FFF2-40B4-BE49-F238E27FC236}">
                      <a16:creationId xmlns:a16="http://schemas.microsoft.com/office/drawing/2014/main" id="{356F0D8F-9404-4476-82D4-8F44C6E9B4DD}"/>
                    </a:ext>
                  </a:extLst>
                </p:cNvPr>
                <p:cNvSpPr/>
                <p:nvPr/>
              </p:nvSpPr>
              <p:spPr>
                <a:xfrm>
                  <a:off x="44639855" y="1499421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33" name="Oval 932">
                  <a:extLst>
                    <a:ext uri="{FF2B5EF4-FFF2-40B4-BE49-F238E27FC236}">
                      <a16:creationId xmlns:a16="http://schemas.microsoft.com/office/drawing/2014/main" id="{7D3EF53B-9186-4DAB-AE04-F08069223B19}"/>
                    </a:ext>
                  </a:extLst>
                </p:cNvPr>
                <p:cNvSpPr/>
                <p:nvPr/>
              </p:nvSpPr>
              <p:spPr>
                <a:xfrm>
                  <a:off x="41385442" y="708592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34" name="Oval 933">
                  <a:extLst>
                    <a:ext uri="{FF2B5EF4-FFF2-40B4-BE49-F238E27FC236}">
                      <a16:creationId xmlns:a16="http://schemas.microsoft.com/office/drawing/2014/main" id="{603C6F9D-7156-4E4E-B728-4A8FCC9F60C0}"/>
                    </a:ext>
                  </a:extLst>
                </p:cNvPr>
                <p:cNvSpPr/>
                <p:nvPr/>
              </p:nvSpPr>
              <p:spPr>
                <a:xfrm>
                  <a:off x="41537842" y="723832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35" name="Oval 934">
                  <a:extLst>
                    <a:ext uri="{FF2B5EF4-FFF2-40B4-BE49-F238E27FC236}">
                      <a16:creationId xmlns:a16="http://schemas.microsoft.com/office/drawing/2014/main" id="{2EE70DA8-1D47-40EE-BA2C-1FF36AD5ED0D}"/>
                    </a:ext>
                  </a:extLst>
                </p:cNvPr>
                <p:cNvSpPr/>
                <p:nvPr/>
              </p:nvSpPr>
              <p:spPr>
                <a:xfrm>
                  <a:off x="41326411" y="723832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36" name="Oval 935">
                  <a:extLst>
                    <a:ext uri="{FF2B5EF4-FFF2-40B4-BE49-F238E27FC236}">
                      <a16:creationId xmlns:a16="http://schemas.microsoft.com/office/drawing/2014/main" id="{D7851922-AB77-420E-8AA6-932DCB62B51A}"/>
                    </a:ext>
                  </a:extLst>
                </p:cNvPr>
                <p:cNvSpPr/>
                <p:nvPr/>
              </p:nvSpPr>
              <p:spPr>
                <a:xfrm>
                  <a:off x="43248120" y="5290824"/>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37" name="Oval 936">
                  <a:extLst>
                    <a:ext uri="{FF2B5EF4-FFF2-40B4-BE49-F238E27FC236}">
                      <a16:creationId xmlns:a16="http://schemas.microsoft.com/office/drawing/2014/main" id="{F4C54E91-E11B-4D25-94D3-5F37F7EB2B4B}"/>
                    </a:ext>
                  </a:extLst>
                </p:cNvPr>
                <p:cNvSpPr/>
                <p:nvPr/>
              </p:nvSpPr>
              <p:spPr>
                <a:xfrm>
                  <a:off x="43136032" y="512037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38" name="Oval 937">
                  <a:extLst>
                    <a:ext uri="{FF2B5EF4-FFF2-40B4-BE49-F238E27FC236}">
                      <a16:creationId xmlns:a16="http://schemas.microsoft.com/office/drawing/2014/main" id="{4595813A-B521-47A7-8233-0E22295B2700}"/>
                    </a:ext>
                  </a:extLst>
                </p:cNvPr>
                <p:cNvSpPr/>
                <p:nvPr/>
              </p:nvSpPr>
              <p:spPr>
                <a:xfrm>
                  <a:off x="43012705" y="5107944"/>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39" name="Oval 938">
                  <a:extLst>
                    <a:ext uri="{FF2B5EF4-FFF2-40B4-BE49-F238E27FC236}">
                      <a16:creationId xmlns:a16="http://schemas.microsoft.com/office/drawing/2014/main" id="{02630A4A-CB0A-4E38-BF58-4AA86BAE8713}"/>
                    </a:ext>
                  </a:extLst>
                </p:cNvPr>
                <p:cNvSpPr/>
                <p:nvPr/>
              </p:nvSpPr>
              <p:spPr>
                <a:xfrm>
                  <a:off x="43057721" y="5285449"/>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40" name="Oval 939">
                  <a:extLst>
                    <a:ext uri="{FF2B5EF4-FFF2-40B4-BE49-F238E27FC236}">
                      <a16:creationId xmlns:a16="http://schemas.microsoft.com/office/drawing/2014/main" id="{0BD34746-9FA7-4A09-A739-C7560DB01B03}"/>
                    </a:ext>
                  </a:extLst>
                </p:cNvPr>
                <p:cNvSpPr/>
                <p:nvPr/>
              </p:nvSpPr>
              <p:spPr>
                <a:xfrm>
                  <a:off x="43316097" y="507222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41" name="Oval 940">
                  <a:extLst>
                    <a:ext uri="{FF2B5EF4-FFF2-40B4-BE49-F238E27FC236}">
                      <a16:creationId xmlns:a16="http://schemas.microsoft.com/office/drawing/2014/main" id="{7E5D2A8E-CEF4-482B-A6D1-0E773ABE2AC5}"/>
                    </a:ext>
                  </a:extLst>
                </p:cNvPr>
                <p:cNvSpPr/>
                <p:nvPr/>
              </p:nvSpPr>
              <p:spPr>
                <a:xfrm>
                  <a:off x="43468497" y="5224626"/>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42" name="Oval 941">
                  <a:extLst>
                    <a:ext uri="{FF2B5EF4-FFF2-40B4-BE49-F238E27FC236}">
                      <a16:creationId xmlns:a16="http://schemas.microsoft.com/office/drawing/2014/main" id="{0BC71D19-C79E-4AFB-887D-C28395218735}"/>
                    </a:ext>
                  </a:extLst>
                </p:cNvPr>
                <p:cNvSpPr/>
                <p:nvPr/>
              </p:nvSpPr>
              <p:spPr>
                <a:xfrm>
                  <a:off x="43133217" y="4978927"/>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943" name="Oval 942">
                  <a:extLst>
                    <a:ext uri="{FF2B5EF4-FFF2-40B4-BE49-F238E27FC236}">
                      <a16:creationId xmlns:a16="http://schemas.microsoft.com/office/drawing/2014/main" id="{986FF458-DE99-4B2A-A569-F00ABCED87EA}"/>
                    </a:ext>
                  </a:extLst>
                </p:cNvPr>
                <p:cNvSpPr/>
                <p:nvPr/>
              </p:nvSpPr>
              <p:spPr>
                <a:xfrm>
                  <a:off x="43057721" y="5449003"/>
                  <a:ext cx="365760" cy="365760"/>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grpSp>
          <p:sp>
            <p:nvSpPr>
              <p:cNvPr id="812" name="Oval 811">
                <a:extLst>
                  <a:ext uri="{FF2B5EF4-FFF2-40B4-BE49-F238E27FC236}">
                    <a16:creationId xmlns:a16="http://schemas.microsoft.com/office/drawing/2014/main" id="{1D082017-CF43-461F-8806-0E143430B19D}"/>
                  </a:ext>
                </a:extLst>
              </p:cNvPr>
              <p:cNvSpPr/>
              <p:nvPr/>
            </p:nvSpPr>
            <p:spPr>
              <a:xfrm>
                <a:off x="11678148" y="3908197"/>
                <a:ext cx="383561" cy="383561"/>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grpSp>
        <p:sp>
          <p:nvSpPr>
            <p:cNvPr id="805" name="Oval 804">
              <a:extLst>
                <a:ext uri="{FF2B5EF4-FFF2-40B4-BE49-F238E27FC236}">
                  <a16:creationId xmlns:a16="http://schemas.microsoft.com/office/drawing/2014/main" id="{65F9CC1D-E7FD-4F36-BB07-FB0029E65CCF}"/>
                </a:ext>
              </a:extLst>
            </p:cNvPr>
            <p:cNvSpPr/>
            <p:nvPr/>
          </p:nvSpPr>
          <p:spPr>
            <a:xfrm>
              <a:off x="22662222" y="12347107"/>
              <a:ext cx="349502" cy="349502"/>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06" name="Oval 805">
              <a:extLst>
                <a:ext uri="{FF2B5EF4-FFF2-40B4-BE49-F238E27FC236}">
                  <a16:creationId xmlns:a16="http://schemas.microsoft.com/office/drawing/2014/main" id="{71C36289-5D92-451C-BFEC-2E8B01F072A9}"/>
                </a:ext>
              </a:extLst>
            </p:cNvPr>
            <p:cNvSpPr/>
            <p:nvPr/>
          </p:nvSpPr>
          <p:spPr>
            <a:xfrm>
              <a:off x="43741892" y="4650542"/>
              <a:ext cx="349502" cy="349502"/>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07" name="Oval 806">
              <a:extLst>
                <a:ext uri="{FF2B5EF4-FFF2-40B4-BE49-F238E27FC236}">
                  <a16:creationId xmlns:a16="http://schemas.microsoft.com/office/drawing/2014/main" id="{286F8863-82AC-4CEB-B4E6-6F3DD4099F4F}"/>
                </a:ext>
              </a:extLst>
            </p:cNvPr>
            <p:cNvSpPr/>
            <p:nvPr/>
          </p:nvSpPr>
          <p:spPr>
            <a:xfrm>
              <a:off x="29280395" y="3046032"/>
              <a:ext cx="349502" cy="349502"/>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08" name="Oval 807">
              <a:extLst>
                <a:ext uri="{FF2B5EF4-FFF2-40B4-BE49-F238E27FC236}">
                  <a16:creationId xmlns:a16="http://schemas.microsoft.com/office/drawing/2014/main" id="{9BB93F24-80EF-4FAC-B765-13C63A593D09}"/>
                </a:ext>
              </a:extLst>
            </p:cNvPr>
            <p:cNvSpPr/>
            <p:nvPr/>
          </p:nvSpPr>
          <p:spPr>
            <a:xfrm>
              <a:off x="18281057" y="3483876"/>
              <a:ext cx="349502" cy="349502"/>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09" name="Oval 808">
              <a:extLst>
                <a:ext uri="{FF2B5EF4-FFF2-40B4-BE49-F238E27FC236}">
                  <a16:creationId xmlns:a16="http://schemas.microsoft.com/office/drawing/2014/main" id="{D587C561-B194-4765-9AD0-9E4907B33295}"/>
                </a:ext>
              </a:extLst>
            </p:cNvPr>
            <p:cNvSpPr/>
            <p:nvPr/>
          </p:nvSpPr>
          <p:spPr>
            <a:xfrm>
              <a:off x="19393465" y="3901038"/>
              <a:ext cx="349502" cy="349502"/>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sp>
          <p:nvSpPr>
            <p:cNvPr id="810" name="Oval 809">
              <a:extLst>
                <a:ext uri="{FF2B5EF4-FFF2-40B4-BE49-F238E27FC236}">
                  <a16:creationId xmlns:a16="http://schemas.microsoft.com/office/drawing/2014/main" id="{05044B60-1860-4BF9-B2F4-C1D7FE7A8C34}"/>
                </a:ext>
              </a:extLst>
            </p:cNvPr>
            <p:cNvSpPr/>
            <p:nvPr/>
          </p:nvSpPr>
          <p:spPr>
            <a:xfrm>
              <a:off x="18833434" y="4529865"/>
              <a:ext cx="349502" cy="349502"/>
            </a:xfrm>
            <a:prstGeom prst="ellipse">
              <a:avLst/>
            </a:prstGeom>
            <a:grpFill/>
            <a:ln w="12700">
              <a:solidFill>
                <a:srgbClr val="2D00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178614">
                <a:defRPr/>
              </a:pPr>
              <a:endParaRPr lang="en-US" sz="703" dirty="0">
                <a:solidFill>
                  <a:srgbClr val="FFFFFF"/>
                </a:solidFill>
                <a:latin typeface="Amazon Ember Cd"/>
              </a:endParaRPr>
            </a:p>
          </p:txBody>
        </p:sp>
      </p:grpSp>
      <p:grpSp>
        <p:nvGrpSpPr>
          <p:cNvPr id="944" name="Group 943">
            <a:extLst>
              <a:ext uri="{FF2B5EF4-FFF2-40B4-BE49-F238E27FC236}">
                <a16:creationId xmlns:a16="http://schemas.microsoft.com/office/drawing/2014/main" id="{36BD0DB9-B597-4758-BFC2-3FCF9325297C}"/>
              </a:ext>
            </a:extLst>
          </p:cNvPr>
          <p:cNvGrpSpPr/>
          <p:nvPr/>
        </p:nvGrpSpPr>
        <p:grpSpPr>
          <a:xfrm>
            <a:off x="2120815" y="1270453"/>
            <a:ext cx="6415811" cy="2747606"/>
            <a:chOff x="9266990" y="1430477"/>
            <a:chExt cx="31227397" cy="13373298"/>
          </a:xfrm>
        </p:grpSpPr>
        <p:grpSp>
          <p:nvGrpSpPr>
            <p:cNvPr id="945" name="DirectConnect">
              <a:extLst>
                <a:ext uri="{FF2B5EF4-FFF2-40B4-BE49-F238E27FC236}">
                  <a16:creationId xmlns:a16="http://schemas.microsoft.com/office/drawing/2014/main" id="{7A4407F6-4FE4-4C5C-A7C5-9E5A333BE98E}"/>
                </a:ext>
              </a:extLst>
            </p:cNvPr>
            <p:cNvGrpSpPr/>
            <p:nvPr/>
          </p:nvGrpSpPr>
          <p:grpSpPr>
            <a:xfrm>
              <a:off x="9266990" y="1430477"/>
              <a:ext cx="31227397" cy="13373298"/>
              <a:chOff x="7088629" y="969800"/>
              <a:chExt cx="34270492" cy="14676519"/>
            </a:xfrm>
          </p:grpSpPr>
          <p:sp>
            <p:nvSpPr>
              <p:cNvPr id="947" name="Oval 946">
                <a:extLst>
                  <a:ext uri="{FF2B5EF4-FFF2-40B4-BE49-F238E27FC236}">
                    <a16:creationId xmlns:a16="http://schemas.microsoft.com/office/drawing/2014/main" id="{EDA8C217-B13C-437F-918F-2A70756C3EA6}"/>
                  </a:ext>
                </a:extLst>
              </p:cNvPr>
              <p:cNvSpPr/>
              <p:nvPr/>
            </p:nvSpPr>
            <p:spPr bwMode="auto">
              <a:xfrm>
                <a:off x="31654820" y="7540169"/>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48" name="Oval 947">
                <a:extLst>
                  <a:ext uri="{FF2B5EF4-FFF2-40B4-BE49-F238E27FC236}">
                    <a16:creationId xmlns:a16="http://schemas.microsoft.com/office/drawing/2014/main" id="{BF5CA623-F008-4D4F-88A1-D8C10F214932}"/>
                  </a:ext>
                </a:extLst>
              </p:cNvPr>
              <p:cNvSpPr/>
              <p:nvPr/>
            </p:nvSpPr>
            <p:spPr bwMode="auto">
              <a:xfrm>
                <a:off x="32154679" y="8175193"/>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49" name="Oval 948">
                <a:extLst>
                  <a:ext uri="{FF2B5EF4-FFF2-40B4-BE49-F238E27FC236}">
                    <a16:creationId xmlns:a16="http://schemas.microsoft.com/office/drawing/2014/main" id="{F2AA59D8-DF77-497A-825D-9F5D3447EBBC}"/>
                  </a:ext>
                </a:extLst>
              </p:cNvPr>
              <p:cNvSpPr/>
              <p:nvPr/>
            </p:nvSpPr>
            <p:spPr bwMode="auto">
              <a:xfrm>
                <a:off x="31511160" y="7594036"/>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50" name="Oval 949">
                <a:extLst>
                  <a:ext uri="{FF2B5EF4-FFF2-40B4-BE49-F238E27FC236}">
                    <a16:creationId xmlns:a16="http://schemas.microsoft.com/office/drawing/2014/main" id="{85E07854-384F-4803-B2D9-9F82A9C0D5C4}"/>
                  </a:ext>
                </a:extLst>
              </p:cNvPr>
              <p:cNvSpPr/>
              <p:nvPr/>
            </p:nvSpPr>
            <p:spPr bwMode="auto">
              <a:xfrm>
                <a:off x="32076443" y="6644638"/>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51" name="Oval 950">
                <a:extLst>
                  <a:ext uri="{FF2B5EF4-FFF2-40B4-BE49-F238E27FC236}">
                    <a16:creationId xmlns:a16="http://schemas.microsoft.com/office/drawing/2014/main" id="{12E2192D-8DD5-4C67-8963-6F2600C979B9}"/>
                  </a:ext>
                </a:extLst>
              </p:cNvPr>
              <p:cNvSpPr/>
              <p:nvPr/>
            </p:nvSpPr>
            <p:spPr bwMode="auto">
              <a:xfrm>
                <a:off x="32573448" y="7748611"/>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52" name="Oval 951">
                <a:extLst>
                  <a:ext uri="{FF2B5EF4-FFF2-40B4-BE49-F238E27FC236}">
                    <a16:creationId xmlns:a16="http://schemas.microsoft.com/office/drawing/2014/main" id="{2163E92E-CE21-461D-B835-E76CD9F399FE}"/>
                  </a:ext>
                </a:extLst>
              </p:cNvPr>
              <p:cNvSpPr/>
              <p:nvPr/>
            </p:nvSpPr>
            <p:spPr bwMode="auto">
              <a:xfrm>
                <a:off x="32145503" y="7830912"/>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53" name="Oval 952">
                <a:extLst>
                  <a:ext uri="{FF2B5EF4-FFF2-40B4-BE49-F238E27FC236}">
                    <a16:creationId xmlns:a16="http://schemas.microsoft.com/office/drawing/2014/main" id="{965B5804-EA94-421B-B0D3-6E73E8513024}"/>
                  </a:ext>
                </a:extLst>
              </p:cNvPr>
              <p:cNvSpPr/>
              <p:nvPr/>
            </p:nvSpPr>
            <p:spPr bwMode="auto">
              <a:xfrm>
                <a:off x="37403399" y="4628504"/>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54" name="Oval 953">
                <a:extLst>
                  <a:ext uri="{FF2B5EF4-FFF2-40B4-BE49-F238E27FC236}">
                    <a16:creationId xmlns:a16="http://schemas.microsoft.com/office/drawing/2014/main" id="{CE12094F-B406-403B-9FAC-70130D546E68}"/>
                  </a:ext>
                </a:extLst>
              </p:cNvPr>
              <p:cNvSpPr/>
              <p:nvPr/>
            </p:nvSpPr>
            <p:spPr bwMode="auto">
              <a:xfrm>
                <a:off x="37585248" y="4533875"/>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55" name="Oval 954">
                <a:extLst>
                  <a:ext uri="{FF2B5EF4-FFF2-40B4-BE49-F238E27FC236}">
                    <a16:creationId xmlns:a16="http://schemas.microsoft.com/office/drawing/2014/main" id="{33388517-27EF-44F6-8D00-F8C5ED52B0FC}"/>
                  </a:ext>
                </a:extLst>
              </p:cNvPr>
              <p:cNvSpPr/>
              <p:nvPr/>
            </p:nvSpPr>
            <p:spPr bwMode="auto">
              <a:xfrm>
                <a:off x="35873349" y="10021550"/>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56" name="Oval 955">
                <a:extLst>
                  <a:ext uri="{FF2B5EF4-FFF2-40B4-BE49-F238E27FC236}">
                    <a16:creationId xmlns:a16="http://schemas.microsoft.com/office/drawing/2014/main" id="{9D5BFAEC-74B6-47A1-B88D-5DA962B25EAC}"/>
                  </a:ext>
                </a:extLst>
              </p:cNvPr>
              <p:cNvSpPr/>
              <p:nvPr/>
            </p:nvSpPr>
            <p:spPr bwMode="auto">
              <a:xfrm>
                <a:off x="35877273" y="9827906"/>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57" name="Oval 956">
                <a:extLst>
                  <a:ext uri="{FF2B5EF4-FFF2-40B4-BE49-F238E27FC236}">
                    <a16:creationId xmlns:a16="http://schemas.microsoft.com/office/drawing/2014/main" id="{93F13F1C-CAF6-4557-87B5-A9A805191904}"/>
                  </a:ext>
                </a:extLst>
              </p:cNvPr>
              <p:cNvSpPr/>
              <p:nvPr/>
            </p:nvSpPr>
            <p:spPr bwMode="auto">
              <a:xfrm>
                <a:off x="31477401" y="7383175"/>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58" name="Oval 957">
                <a:extLst>
                  <a:ext uri="{FF2B5EF4-FFF2-40B4-BE49-F238E27FC236}">
                    <a16:creationId xmlns:a16="http://schemas.microsoft.com/office/drawing/2014/main" id="{AC829D13-93B5-4AD6-BA80-66ED47FFCD07}"/>
                  </a:ext>
                </a:extLst>
              </p:cNvPr>
              <p:cNvSpPr/>
              <p:nvPr/>
            </p:nvSpPr>
            <p:spPr bwMode="auto">
              <a:xfrm>
                <a:off x="36691242" y="6484340"/>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59" name="Oval 958">
                <a:extLst>
                  <a:ext uri="{FF2B5EF4-FFF2-40B4-BE49-F238E27FC236}">
                    <a16:creationId xmlns:a16="http://schemas.microsoft.com/office/drawing/2014/main" id="{B41E0349-8764-4686-AA43-FB185603D82B}"/>
                  </a:ext>
                </a:extLst>
              </p:cNvPr>
              <p:cNvSpPr/>
              <p:nvPr/>
            </p:nvSpPr>
            <p:spPr bwMode="auto">
              <a:xfrm>
                <a:off x="35592943" y="9259247"/>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60" name="Oval 959">
                <a:extLst>
                  <a:ext uri="{FF2B5EF4-FFF2-40B4-BE49-F238E27FC236}">
                    <a16:creationId xmlns:a16="http://schemas.microsoft.com/office/drawing/2014/main" id="{1F523B15-C358-4B18-A6CF-3B133B92600E}"/>
                  </a:ext>
                </a:extLst>
              </p:cNvPr>
              <p:cNvSpPr/>
              <p:nvPr/>
            </p:nvSpPr>
            <p:spPr bwMode="auto">
              <a:xfrm>
                <a:off x="41084801" y="14903032"/>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61" name="Oval 960">
                <a:extLst>
                  <a:ext uri="{FF2B5EF4-FFF2-40B4-BE49-F238E27FC236}">
                    <a16:creationId xmlns:a16="http://schemas.microsoft.com/office/drawing/2014/main" id="{05BDB026-5F67-43AD-A925-E17C59B2C80E}"/>
                  </a:ext>
                </a:extLst>
              </p:cNvPr>
              <p:cNvSpPr/>
              <p:nvPr/>
            </p:nvSpPr>
            <p:spPr bwMode="auto">
              <a:xfrm>
                <a:off x="40509145" y="15183611"/>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62" name="Oval 961">
                <a:extLst>
                  <a:ext uri="{FF2B5EF4-FFF2-40B4-BE49-F238E27FC236}">
                    <a16:creationId xmlns:a16="http://schemas.microsoft.com/office/drawing/2014/main" id="{FBF5CC5D-7229-4720-A02B-3EF87E4CCD52}"/>
                  </a:ext>
                </a:extLst>
              </p:cNvPr>
              <p:cNvSpPr/>
              <p:nvPr/>
            </p:nvSpPr>
            <p:spPr bwMode="auto">
              <a:xfrm>
                <a:off x="40005945" y="15371999"/>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63" name="Oval 962">
                <a:extLst>
                  <a:ext uri="{FF2B5EF4-FFF2-40B4-BE49-F238E27FC236}">
                    <a16:creationId xmlns:a16="http://schemas.microsoft.com/office/drawing/2014/main" id="{0CDB8838-41AC-4DB1-A763-3D05C947B53E}"/>
                  </a:ext>
                </a:extLst>
              </p:cNvPr>
              <p:cNvSpPr/>
              <p:nvPr/>
            </p:nvSpPr>
            <p:spPr bwMode="auto">
              <a:xfrm>
                <a:off x="36875181" y="14412843"/>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64" name="Oval 963">
                <a:extLst>
                  <a:ext uri="{FF2B5EF4-FFF2-40B4-BE49-F238E27FC236}">
                    <a16:creationId xmlns:a16="http://schemas.microsoft.com/office/drawing/2014/main" id="{D59811A8-D2BD-4EEC-8996-D4BBC276DF6C}"/>
                  </a:ext>
                </a:extLst>
              </p:cNvPr>
              <p:cNvSpPr/>
              <p:nvPr/>
            </p:nvSpPr>
            <p:spPr bwMode="auto">
              <a:xfrm>
                <a:off x="39331519" y="4610888"/>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65" name="Oval 964">
                <a:extLst>
                  <a:ext uri="{FF2B5EF4-FFF2-40B4-BE49-F238E27FC236}">
                    <a16:creationId xmlns:a16="http://schemas.microsoft.com/office/drawing/2014/main" id="{3D1200F4-DCFA-47D8-AD7F-9905F275AC4F}"/>
                  </a:ext>
                </a:extLst>
              </p:cNvPr>
              <p:cNvSpPr/>
              <p:nvPr/>
            </p:nvSpPr>
            <p:spPr bwMode="auto">
              <a:xfrm>
                <a:off x="37546971" y="6679655"/>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66" name="Oval 965">
                <a:extLst>
                  <a:ext uri="{FF2B5EF4-FFF2-40B4-BE49-F238E27FC236}">
                    <a16:creationId xmlns:a16="http://schemas.microsoft.com/office/drawing/2014/main" id="{DFD4629A-0A49-4DFE-ABD8-DD5518E7328D}"/>
                  </a:ext>
                </a:extLst>
              </p:cNvPr>
              <p:cNvSpPr/>
              <p:nvPr/>
            </p:nvSpPr>
            <p:spPr bwMode="auto">
              <a:xfrm>
                <a:off x="37678961" y="6547271"/>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67" name="Oval 966">
                <a:extLst>
                  <a:ext uri="{FF2B5EF4-FFF2-40B4-BE49-F238E27FC236}">
                    <a16:creationId xmlns:a16="http://schemas.microsoft.com/office/drawing/2014/main" id="{F85C2A8F-55F8-4AC2-87A9-F284F18333B0}"/>
                  </a:ext>
                </a:extLst>
              </p:cNvPr>
              <p:cNvSpPr/>
              <p:nvPr/>
            </p:nvSpPr>
            <p:spPr bwMode="auto">
              <a:xfrm>
                <a:off x="39011695" y="4675413"/>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68" name="Oval 967">
                <a:extLst>
                  <a:ext uri="{FF2B5EF4-FFF2-40B4-BE49-F238E27FC236}">
                    <a16:creationId xmlns:a16="http://schemas.microsoft.com/office/drawing/2014/main" id="{83B92986-C76D-4C16-85CF-0176E33EEB34}"/>
                  </a:ext>
                </a:extLst>
              </p:cNvPr>
              <p:cNvSpPr/>
              <p:nvPr/>
            </p:nvSpPr>
            <p:spPr bwMode="auto">
              <a:xfrm>
                <a:off x="39504113" y="4674963"/>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69" name="Oval 968">
                <a:extLst>
                  <a:ext uri="{FF2B5EF4-FFF2-40B4-BE49-F238E27FC236}">
                    <a16:creationId xmlns:a16="http://schemas.microsoft.com/office/drawing/2014/main" id="{AC0CFF6B-40F4-433B-8AA6-6363B54E9FDF}"/>
                  </a:ext>
                </a:extLst>
              </p:cNvPr>
              <p:cNvSpPr/>
              <p:nvPr/>
            </p:nvSpPr>
            <p:spPr bwMode="auto">
              <a:xfrm>
                <a:off x="7141087" y="4836607"/>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70" name="Oval 969">
                <a:extLst>
                  <a:ext uri="{FF2B5EF4-FFF2-40B4-BE49-F238E27FC236}">
                    <a16:creationId xmlns:a16="http://schemas.microsoft.com/office/drawing/2014/main" id="{EA614B81-179C-49F7-AC7F-637AA2AFE212}"/>
                  </a:ext>
                </a:extLst>
              </p:cNvPr>
              <p:cNvSpPr/>
              <p:nvPr/>
            </p:nvSpPr>
            <p:spPr bwMode="auto">
              <a:xfrm>
                <a:off x="12531518" y="3034421"/>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71" name="Oval 970">
                <a:extLst>
                  <a:ext uri="{FF2B5EF4-FFF2-40B4-BE49-F238E27FC236}">
                    <a16:creationId xmlns:a16="http://schemas.microsoft.com/office/drawing/2014/main" id="{0387C5F6-33B4-4251-BA12-173224E811FE}"/>
                  </a:ext>
                </a:extLst>
              </p:cNvPr>
              <p:cNvSpPr/>
              <p:nvPr/>
            </p:nvSpPr>
            <p:spPr bwMode="auto">
              <a:xfrm>
                <a:off x="7697129" y="2507773"/>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72" name="Oval 971">
                <a:extLst>
                  <a:ext uri="{FF2B5EF4-FFF2-40B4-BE49-F238E27FC236}">
                    <a16:creationId xmlns:a16="http://schemas.microsoft.com/office/drawing/2014/main" id="{48931F56-50C0-45C6-AD17-F0FD9A6075E9}"/>
                  </a:ext>
                </a:extLst>
              </p:cNvPr>
              <p:cNvSpPr/>
              <p:nvPr/>
            </p:nvSpPr>
            <p:spPr bwMode="auto">
              <a:xfrm>
                <a:off x="13286254" y="2700770"/>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73" name="Oval 972">
                <a:extLst>
                  <a:ext uri="{FF2B5EF4-FFF2-40B4-BE49-F238E27FC236}">
                    <a16:creationId xmlns:a16="http://schemas.microsoft.com/office/drawing/2014/main" id="{2E26E15D-1983-410C-B161-52AF457B06E8}"/>
                  </a:ext>
                </a:extLst>
              </p:cNvPr>
              <p:cNvSpPr/>
              <p:nvPr/>
            </p:nvSpPr>
            <p:spPr bwMode="auto">
              <a:xfrm>
                <a:off x="35915238" y="4317875"/>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74" name="Oval 973">
                <a:extLst>
                  <a:ext uri="{FF2B5EF4-FFF2-40B4-BE49-F238E27FC236}">
                    <a16:creationId xmlns:a16="http://schemas.microsoft.com/office/drawing/2014/main" id="{0961C633-E719-4276-88D4-2C1E3D2B6CCC}"/>
                  </a:ext>
                </a:extLst>
              </p:cNvPr>
              <p:cNvSpPr/>
              <p:nvPr/>
            </p:nvSpPr>
            <p:spPr bwMode="auto">
              <a:xfrm>
                <a:off x="35094680" y="5515019"/>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75" name="Oval 974">
                <a:extLst>
                  <a:ext uri="{FF2B5EF4-FFF2-40B4-BE49-F238E27FC236}">
                    <a16:creationId xmlns:a16="http://schemas.microsoft.com/office/drawing/2014/main" id="{E780E4AE-00E4-4130-99FB-9BC787FEFED8}"/>
                  </a:ext>
                </a:extLst>
              </p:cNvPr>
              <p:cNvSpPr/>
              <p:nvPr/>
            </p:nvSpPr>
            <p:spPr bwMode="auto">
              <a:xfrm>
                <a:off x="35148846" y="5724196"/>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76" name="Oval 975">
                <a:extLst>
                  <a:ext uri="{FF2B5EF4-FFF2-40B4-BE49-F238E27FC236}">
                    <a16:creationId xmlns:a16="http://schemas.microsoft.com/office/drawing/2014/main" id="{28A14B3C-E6C9-4A4B-B61B-5230E11DD4D8}"/>
                  </a:ext>
                </a:extLst>
              </p:cNvPr>
              <p:cNvSpPr/>
              <p:nvPr/>
            </p:nvSpPr>
            <p:spPr bwMode="auto">
              <a:xfrm>
                <a:off x="24076313" y="2897474"/>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77" name="Oval 976">
                <a:extLst>
                  <a:ext uri="{FF2B5EF4-FFF2-40B4-BE49-F238E27FC236}">
                    <a16:creationId xmlns:a16="http://schemas.microsoft.com/office/drawing/2014/main" id="{4CB396EE-5005-4036-8C0F-107A5E23589D}"/>
                  </a:ext>
                </a:extLst>
              </p:cNvPr>
              <p:cNvSpPr/>
              <p:nvPr/>
            </p:nvSpPr>
            <p:spPr bwMode="auto">
              <a:xfrm>
                <a:off x="23296982" y="1078316"/>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78" name="Oval 977">
                <a:extLst>
                  <a:ext uri="{FF2B5EF4-FFF2-40B4-BE49-F238E27FC236}">
                    <a16:creationId xmlns:a16="http://schemas.microsoft.com/office/drawing/2014/main" id="{95D02962-5805-4386-80D1-C79828FC28DA}"/>
                  </a:ext>
                </a:extLst>
              </p:cNvPr>
              <p:cNvSpPr/>
              <p:nvPr/>
            </p:nvSpPr>
            <p:spPr bwMode="auto">
              <a:xfrm>
                <a:off x="22786704" y="2346764"/>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79" name="Oval 978">
                <a:extLst>
                  <a:ext uri="{FF2B5EF4-FFF2-40B4-BE49-F238E27FC236}">
                    <a16:creationId xmlns:a16="http://schemas.microsoft.com/office/drawing/2014/main" id="{0675A302-0C90-4524-8C1D-F3AB21B1463D}"/>
                  </a:ext>
                </a:extLst>
              </p:cNvPr>
              <p:cNvSpPr/>
              <p:nvPr/>
            </p:nvSpPr>
            <p:spPr bwMode="auto">
              <a:xfrm>
                <a:off x="23056985" y="2716864"/>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80" name="Oval 979">
                <a:extLst>
                  <a:ext uri="{FF2B5EF4-FFF2-40B4-BE49-F238E27FC236}">
                    <a16:creationId xmlns:a16="http://schemas.microsoft.com/office/drawing/2014/main" id="{57C0F29D-26E3-433B-947A-94BB0A3C5CEF}"/>
                  </a:ext>
                </a:extLst>
              </p:cNvPr>
              <p:cNvSpPr/>
              <p:nvPr/>
            </p:nvSpPr>
            <p:spPr bwMode="auto">
              <a:xfrm>
                <a:off x="24688904" y="1097574"/>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81" name="Oval 980">
                <a:extLst>
                  <a:ext uri="{FF2B5EF4-FFF2-40B4-BE49-F238E27FC236}">
                    <a16:creationId xmlns:a16="http://schemas.microsoft.com/office/drawing/2014/main" id="{DCFC3566-D6CE-4263-96B9-10905CACA204}"/>
                  </a:ext>
                </a:extLst>
              </p:cNvPr>
              <p:cNvSpPr/>
              <p:nvPr/>
            </p:nvSpPr>
            <p:spPr bwMode="auto">
              <a:xfrm>
                <a:off x="23356756" y="2935856"/>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82" name="Oval 981">
                <a:extLst>
                  <a:ext uri="{FF2B5EF4-FFF2-40B4-BE49-F238E27FC236}">
                    <a16:creationId xmlns:a16="http://schemas.microsoft.com/office/drawing/2014/main" id="{00EAB287-6173-4DAF-A019-89C8702E7755}"/>
                  </a:ext>
                </a:extLst>
              </p:cNvPr>
              <p:cNvSpPr/>
              <p:nvPr/>
            </p:nvSpPr>
            <p:spPr bwMode="auto">
              <a:xfrm>
                <a:off x="23217849" y="2558774"/>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83" name="Oval 982">
                <a:extLst>
                  <a:ext uri="{FF2B5EF4-FFF2-40B4-BE49-F238E27FC236}">
                    <a16:creationId xmlns:a16="http://schemas.microsoft.com/office/drawing/2014/main" id="{488F158B-0052-4FE6-A722-70025E1B97F7}"/>
                  </a:ext>
                </a:extLst>
              </p:cNvPr>
              <p:cNvSpPr/>
              <p:nvPr/>
            </p:nvSpPr>
            <p:spPr bwMode="auto">
              <a:xfrm>
                <a:off x="24225687" y="2299841"/>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84" name="Oval 983">
                <a:extLst>
                  <a:ext uri="{FF2B5EF4-FFF2-40B4-BE49-F238E27FC236}">
                    <a16:creationId xmlns:a16="http://schemas.microsoft.com/office/drawing/2014/main" id="{5984FB3F-CF7C-44C2-869C-632AC5AD18A2}"/>
                  </a:ext>
                </a:extLst>
              </p:cNvPr>
              <p:cNvSpPr/>
              <p:nvPr/>
            </p:nvSpPr>
            <p:spPr bwMode="auto">
              <a:xfrm>
                <a:off x="23564838" y="1653876"/>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85" name="Oval 984">
                <a:extLst>
                  <a:ext uri="{FF2B5EF4-FFF2-40B4-BE49-F238E27FC236}">
                    <a16:creationId xmlns:a16="http://schemas.microsoft.com/office/drawing/2014/main" id="{70DE0D9E-BDCE-4A3A-A34C-C1B2A6D2A5D9}"/>
                  </a:ext>
                </a:extLst>
              </p:cNvPr>
              <p:cNvSpPr/>
              <p:nvPr/>
            </p:nvSpPr>
            <p:spPr bwMode="auto">
              <a:xfrm>
                <a:off x="23210189" y="2711039"/>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86" name="Oval 985">
                <a:extLst>
                  <a:ext uri="{FF2B5EF4-FFF2-40B4-BE49-F238E27FC236}">
                    <a16:creationId xmlns:a16="http://schemas.microsoft.com/office/drawing/2014/main" id="{030E7B09-0619-4259-8F56-9A9EB43B0E2F}"/>
                  </a:ext>
                </a:extLst>
              </p:cNvPr>
              <p:cNvSpPr/>
              <p:nvPr/>
            </p:nvSpPr>
            <p:spPr bwMode="auto">
              <a:xfrm>
                <a:off x="21448898" y="4096932"/>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87" name="Oval 986">
                <a:extLst>
                  <a:ext uri="{FF2B5EF4-FFF2-40B4-BE49-F238E27FC236}">
                    <a16:creationId xmlns:a16="http://schemas.microsoft.com/office/drawing/2014/main" id="{58B59405-144E-4784-862F-60CC3ABA8D35}"/>
                  </a:ext>
                </a:extLst>
              </p:cNvPr>
              <p:cNvSpPr/>
              <p:nvPr/>
            </p:nvSpPr>
            <p:spPr bwMode="auto">
              <a:xfrm>
                <a:off x="23944950" y="969800"/>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88" name="Oval 987">
                <a:extLst>
                  <a:ext uri="{FF2B5EF4-FFF2-40B4-BE49-F238E27FC236}">
                    <a16:creationId xmlns:a16="http://schemas.microsoft.com/office/drawing/2014/main" id="{78C905A8-251A-41A6-9DCF-C01E1B247575}"/>
                  </a:ext>
                </a:extLst>
              </p:cNvPr>
              <p:cNvSpPr/>
              <p:nvPr/>
            </p:nvSpPr>
            <p:spPr bwMode="auto">
              <a:xfrm>
                <a:off x="23880079" y="2724536"/>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89" name="Oval 988">
                <a:extLst>
                  <a:ext uri="{FF2B5EF4-FFF2-40B4-BE49-F238E27FC236}">
                    <a16:creationId xmlns:a16="http://schemas.microsoft.com/office/drawing/2014/main" id="{C6133D2E-EEE4-4894-81E4-4D87C7D83752}"/>
                  </a:ext>
                </a:extLst>
              </p:cNvPr>
              <p:cNvSpPr/>
              <p:nvPr/>
            </p:nvSpPr>
            <p:spPr bwMode="auto">
              <a:xfrm>
                <a:off x="23109034" y="3001955"/>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90" name="Oval 989">
                <a:extLst>
                  <a:ext uri="{FF2B5EF4-FFF2-40B4-BE49-F238E27FC236}">
                    <a16:creationId xmlns:a16="http://schemas.microsoft.com/office/drawing/2014/main" id="{AECBE794-C9A0-4A20-AB21-03EF741E3BB7}"/>
                  </a:ext>
                </a:extLst>
              </p:cNvPr>
              <p:cNvSpPr/>
              <p:nvPr/>
            </p:nvSpPr>
            <p:spPr bwMode="auto">
              <a:xfrm>
                <a:off x="23546477" y="2377139"/>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91" name="Oval 990">
                <a:extLst>
                  <a:ext uri="{FF2B5EF4-FFF2-40B4-BE49-F238E27FC236}">
                    <a16:creationId xmlns:a16="http://schemas.microsoft.com/office/drawing/2014/main" id="{BADB6463-069D-4637-ABCB-3C1809DD9932}"/>
                  </a:ext>
                </a:extLst>
              </p:cNvPr>
              <p:cNvSpPr/>
              <p:nvPr/>
            </p:nvSpPr>
            <p:spPr bwMode="auto">
              <a:xfrm>
                <a:off x="21585727" y="4105663"/>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92" name="Oval 991">
                <a:extLst>
                  <a:ext uri="{FF2B5EF4-FFF2-40B4-BE49-F238E27FC236}">
                    <a16:creationId xmlns:a16="http://schemas.microsoft.com/office/drawing/2014/main" id="{3824DAAC-64BA-4565-83CF-F683F71D8547}"/>
                  </a:ext>
                </a:extLst>
              </p:cNvPr>
              <p:cNvSpPr/>
              <p:nvPr/>
            </p:nvSpPr>
            <p:spPr bwMode="auto">
              <a:xfrm>
                <a:off x="22392442" y="2948464"/>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93" name="Oval 992">
                <a:extLst>
                  <a:ext uri="{FF2B5EF4-FFF2-40B4-BE49-F238E27FC236}">
                    <a16:creationId xmlns:a16="http://schemas.microsoft.com/office/drawing/2014/main" id="{02618DBB-2279-4DE8-AF17-3D84AA406AE2}"/>
                  </a:ext>
                </a:extLst>
              </p:cNvPr>
              <p:cNvSpPr/>
              <p:nvPr/>
            </p:nvSpPr>
            <p:spPr bwMode="auto">
              <a:xfrm>
                <a:off x="21998558" y="2169224"/>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94" name="Oval 993">
                <a:extLst>
                  <a:ext uri="{FF2B5EF4-FFF2-40B4-BE49-F238E27FC236}">
                    <a16:creationId xmlns:a16="http://schemas.microsoft.com/office/drawing/2014/main" id="{C97992F6-DEA3-4CEF-B13E-CEA3A122EF0B}"/>
                  </a:ext>
                </a:extLst>
              </p:cNvPr>
              <p:cNvSpPr/>
              <p:nvPr/>
            </p:nvSpPr>
            <p:spPr bwMode="auto">
              <a:xfrm>
                <a:off x="21488104" y="2204506"/>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95" name="Oval 994">
                <a:extLst>
                  <a:ext uri="{FF2B5EF4-FFF2-40B4-BE49-F238E27FC236}">
                    <a16:creationId xmlns:a16="http://schemas.microsoft.com/office/drawing/2014/main" id="{4DFB1053-E1C1-406C-9975-F62CFA0B215D}"/>
                  </a:ext>
                </a:extLst>
              </p:cNvPr>
              <p:cNvSpPr/>
              <p:nvPr/>
            </p:nvSpPr>
            <p:spPr bwMode="auto">
              <a:xfrm>
                <a:off x="28469529" y="6251505"/>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96" name="Oval 995">
                <a:extLst>
                  <a:ext uri="{FF2B5EF4-FFF2-40B4-BE49-F238E27FC236}">
                    <a16:creationId xmlns:a16="http://schemas.microsoft.com/office/drawing/2014/main" id="{AA1CA2BF-A81D-4596-93BC-B1F635006ED3}"/>
                  </a:ext>
                </a:extLst>
              </p:cNvPr>
              <p:cNvSpPr/>
              <p:nvPr/>
            </p:nvSpPr>
            <p:spPr bwMode="auto">
              <a:xfrm>
                <a:off x="21909677" y="1917934"/>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97" name="Oval 996">
                <a:extLst>
                  <a:ext uri="{FF2B5EF4-FFF2-40B4-BE49-F238E27FC236}">
                    <a16:creationId xmlns:a16="http://schemas.microsoft.com/office/drawing/2014/main" id="{33C0F899-8AB7-4E1B-AD1E-A0A3A56F4419}"/>
                  </a:ext>
                </a:extLst>
              </p:cNvPr>
              <p:cNvSpPr/>
              <p:nvPr/>
            </p:nvSpPr>
            <p:spPr bwMode="auto">
              <a:xfrm>
                <a:off x="29110952" y="6301443"/>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98" name="Oval 997">
                <a:extLst>
                  <a:ext uri="{FF2B5EF4-FFF2-40B4-BE49-F238E27FC236}">
                    <a16:creationId xmlns:a16="http://schemas.microsoft.com/office/drawing/2014/main" id="{D121BF72-769A-425D-829C-18CD009FA42C}"/>
                  </a:ext>
                </a:extLst>
              </p:cNvPr>
              <p:cNvSpPr/>
              <p:nvPr/>
            </p:nvSpPr>
            <p:spPr bwMode="auto">
              <a:xfrm>
                <a:off x="21567975" y="2147195"/>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999" name="Oval 998">
                <a:extLst>
                  <a:ext uri="{FF2B5EF4-FFF2-40B4-BE49-F238E27FC236}">
                    <a16:creationId xmlns:a16="http://schemas.microsoft.com/office/drawing/2014/main" id="{061D23F6-FD58-453A-99D6-89124B2F593D}"/>
                  </a:ext>
                </a:extLst>
              </p:cNvPr>
              <p:cNvSpPr/>
              <p:nvPr/>
            </p:nvSpPr>
            <p:spPr bwMode="auto">
              <a:xfrm>
                <a:off x="22669985" y="3340500"/>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00" name="Oval 999">
                <a:extLst>
                  <a:ext uri="{FF2B5EF4-FFF2-40B4-BE49-F238E27FC236}">
                    <a16:creationId xmlns:a16="http://schemas.microsoft.com/office/drawing/2014/main" id="{D60D5AE5-05EC-4C78-91DF-1C36732E5698}"/>
                  </a:ext>
                </a:extLst>
              </p:cNvPr>
              <p:cNvSpPr/>
              <p:nvPr/>
            </p:nvSpPr>
            <p:spPr bwMode="auto">
              <a:xfrm>
                <a:off x="24414584" y="14840298"/>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01" name="Oval 1000">
                <a:extLst>
                  <a:ext uri="{FF2B5EF4-FFF2-40B4-BE49-F238E27FC236}">
                    <a16:creationId xmlns:a16="http://schemas.microsoft.com/office/drawing/2014/main" id="{55B299C1-9084-48AA-84EE-DDC20AAE00FC}"/>
                  </a:ext>
                </a:extLst>
              </p:cNvPr>
              <p:cNvSpPr/>
              <p:nvPr/>
            </p:nvSpPr>
            <p:spPr bwMode="auto">
              <a:xfrm>
                <a:off x="25556979" y="14157708"/>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02" name="Oval 1001">
                <a:extLst>
                  <a:ext uri="{FF2B5EF4-FFF2-40B4-BE49-F238E27FC236}">
                    <a16:creationId xmlns:a16="http://schemas.microsoft.com/office/drawing/2014/main" id="{FF5EE0BC-17B1-4D5D-AE03-58DE4EA46180}"/>
                  </a:ext>
                </a:extLst>
              </p:cNvPr>
              <p:cNvSpPr/>
              <p:nvPr/>
            </p:nvSpPr>
            <p:spPr bwMode="auto">
              <a:xfrm>
                <a:off x="22100093" y="2093917"/>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03" name="Oval 1002">
                <a:extLst>
                  <a:ext uri="{FF2B5EF4-FFF2-40B4-BE49-F238E27FC236}">
                    <a16:creationId xmlns:a16="http://schemas.microsoft.com/office/drawing/2014/main" id="{27E8177B-CD67-49A0-9820-2F4738733096}"/>
                  </a:ext>
                </a:extLst>
              </p:cNvPr>
              <p:cNvSpPr/>
              <p:nvPr/>
            </p:nvSpPr>
            <p:spPr bwMode="auto">
              <a:xfrm>
                <a:off x="21818450" y="1966791"/>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04" name="Oval 1003">
                <a:extLst>
                  <a:ext uri="{FF2B5EF4-FFF2-40B4-BE49-F238E27FC236}">
                    <a16:creationId xmlns:a16="http://schemas.microsoft.com/office/drawing/2014/main" id="{FA768B47-254B-4633-ACC7-D2B07DDAF578}"/>
                  </a:ext>
                </a:extLst>
              </p:cNvPr>
              <p:cNvSpPr/>
              <p:nvPr/>
            </p:nvSpPr>
            <p:spPr bwMode="auto">
              <a:xfrm>
                <a:off x="22114083" y="2269089"/>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05" name="Oval 1004">
                <a:extLst>
                  <a:ext uri="{FF2B5EF4-FFF2-40B4-BE49-F238E27FC236}">
                    <a16:creationId xmlns:a16="http://schemas.microsoft.com/office/drawing/2014/main" id="{21ED66EB-D6C0-44ED-A21B-8E584EE8601B}"/>
                  </a:ext>
                </a:extLst>
              </p:cNvPr>
              <p:cNvSpPr/>
              <p:nvPr/>
            </p:nvSpPr>
            <p:spPr bwMode="auto">
              <a:xfrm>
                <a:off x="22266064" y="3059056"/>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06" name="Oval 1005">
                <a:extLst>
                  <a:ext uri="{FF2B5EF4-FFF2-40B4-BE49-F238E27FC236}">
                    <a16:creationId xmlns:a16="http://schemas.microsoft.com/office/drawing/2014/main" id="{F8172CFE-A8B0-4258-9854-FC20A951DA90}"/>
                  </a:ext>
                </a:extLst>
              </p:cNvPr>
              <p:cNvSpPr/>
              <p:nvPr/>
            </p:nvSpPr>
            <p:spPr bwMode="auto">
              <a:xfrm>
                <a:off x="22426534" y="3068706"/>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07" name="Oval 1006">
                <a:extLst>
                  <a:ext uri="{FF2B5EF4-FFF2-40B4-BE49-F238E27FC236}">
                    <a16:creationId xmlns:a16="http://schemas.microsoft.com/office/drawing/2014/main" id="{BD8B659B-28F3-4948-9CE5-082A02FFADDD}"/>
                  </a:ext>
                </a:extLst>
              </p:cNvPr>
              <p:cNvSpPr/>
              <p:nvPr/>
            </p:nvSpPr>
            <p:spPr bwMode="auto">
              <a:xfrm>
                <a:off x="22268894" y="2936355"/>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08" name="Oval 1007">
                <a:extLst>
                  <a:ext uri="{FF2B5EF4-FFF2-40B4-BE49-F238E27FC236}">
                    <a16:creationId xmlns:a16="http://schemas.microsoft.com/office/drawing/2014/main" id="{8A7861DB-9F29-4E63-9255-175003AC34A1}"/>
                  </a:ext>
                </a:extLst>
              </p:cNvPr>
              <p:cNvSpPr/>
              <p:nvPr/>
            </p:nvSpPr>
            <p:spPr bwMode="auto">
              <a:xfrm>
                <a:off x="16304496" y="13073609"/>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09" name="Oval 1008">
                <a:extLst>
                  <a:ext uri="{FF2B5EF4-FFF2-40B4-BE49-F238E27FC236}">
                    <a16:creationId xmlns:a16="http://schemas.microsoft.com/office/drawing/2014/main" id="{2CBF01F0-4463-4B7B-A45E-7080BDAEBCF1}"/>
                  </a:ext>
                </a:extLst>
              </p:cNvPr>
              <p:cNvSpPr/>
              <p:nvPr/>
            </p:nvSpPr>
            <p:spPr bwMode="auto">
              <a:xfrm>
                <a:off x="15743217" y="13308259"/>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10" name="Oval 1009">
                <a:extLst>
                  <a:ext uri="{FF2B5EF4-FFF2-40B4-BE49-F238E27FC236}">
                    <a16:creationId xmlns:a16="http://schemas.microsoft.com/office/drawing/2014/main" id="{C49E5919-B434-4E94-AA37-64D233BCA900}"/>
                  </a:ext>
                </a:extLst>
              </p:cNvPr>
              <p:cNvSpPr/>
              <p:nvPr/>
            </p:nvSpPr>
            <p:spPr bwMode="auto">
              <a:xfrm>
                <a:off x="15895933" y="13326190"/>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11" name="Oval 1010">
                <a:extLst>
                  <a:ext uri="{FF2B5EF4-FFF2-40B4-BE49-F238E27FC236}">
                    <a16:creationId xmlns:a16="http://schemas.microsoft.com/office/drawing/2014/main" id="{B9B2B4A1-6715-4797-8112-3ED4985B94D2}"/>
                  </a:ext>
                </a:extLst>
              </p:cNvPr>
              <p:cNvSpPr/>
              <p:nvPr/>
            </p:nvSpPr>
            <p:spPr bwMode="auto">
              <a:xfrm>
                <a:off x="10917845" y="3093810"/>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12" name="Oval 1011">
                <a:extLst>
                  <a:ext uri="{FF2B5EF4-FFF2-40B4-BE49-F238E27FC236}">
                    <a16:creationId xmlns:a16="http://schemas.microsoft.com/office/drawing/2014/main" id="{80436D52-2570-4859-8F16-5B69C69806E1}"/>
                  </a:ext>
                </a:extLst>
              </p:cNvPr>
              <p:cNvSpPr/>
              <p:nvPr/>
            </p:nvSpPr>
            <p:spPr bwMode="auto">
              <a:xfrm>
                <a:off x="9919588" y="5572759"/>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13" name="Oval 1012">
                <a:extLst>
                  <a:ext uri="{FF2B5EF4-FFF2-40B4-BE49-F238E27FC236}">
                    <a16:creationId xmlns:a16="http://schemas.microsoft.com/office/drawing/2014/main" id="{60CF5316-D46B-47C4-9729-59AEF306B234}"/>
                  </a:ext>
                </a:extLst>
              </p:cNvPr>
              <p:cNvSpPr/>
              <p:nvPr/>
            </p:nvSpPr>
            <p:spPr bwMode="auto">
              <a:xfrm>
                <a:off x="11397618" y="3267553"/>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14" name="Oval 1013">
                <a:extLst>
                  <a:ext uri="{FF2B5EF4-FFF2-40B4-BE49-F238E27FC236}">
                    <a16:creationId xmlns:a16="http://schemas.microsoft.com/office/drawing/2014/main" id="{FABBFCDD-736F-4DBB-841A-54A9976560BD}"/>
                  </a:ext>
                </a:extLst>
              </p:cNvPr>
              <p:cNvSpPr/>
              <p:nvPr/>
            </p:nvSpPr>
            <p:spPr bwMode="auto">
              <a:xfrm>
                <a:off x="11122010" y="3957719"/>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15" name="Oval 1014">
                <a:extLst>
                  <a:ext uri="{FF2B5EF4-FFF2-40B4-BE49-F238E27FC236}">
                    <a16:creationId xmlns:a16="http://schemas.microsoft.com/office/drawing/2014/main" id="{764ACEED-6F8A-40C7-B0F2-6F1F175AC37C}"/>
                  </a:ext>
                </a:extLst>
              </p:cNvPr>
              <p:cNvSpPr/>
              <p:nvPr/>
            </p:nvSpPr>
            <p:spPr bwMode="auto">
              <a:xfrm>
                <a:off x="11644548" y="3957506"/>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16" name="Oval 1015">
                <a:extLst>
                  <a:ext uri="{FF2B5EF4-FFF2-40B4-BE49-F238E27FC236}">
                    <a16:creationId xmlns:a16="http://schemas.microsoft.com/office/drawing/2014/main" id="{21485E1E-BDAC-443B-A7E1-10C673101191}"/>
                  </a:ext>
                </a:extLst>
              </p:cNvPr>
              <p:cNvSpPr/>
              <p:nvPr/>
            </p:nvSpPr>
            <p:spPr bwMode="auto">
              <a:xfrm>
                <a:off x="11289677" y="3202991"/>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17" name="Oval 1016">
                <a:extLst>
                  <a:ext uri="{FF2B5EF4-FFF2-40B4-BE49-F238E27FC236}">
                    <a16:creationId xmlns:a16="http://schemas.microsoft.com/office/drawing/2014/main" id="{92CE1798-AAB0-4008-AF82-B08C75BD96EF}"/>
                  </a:ext>
                </a:extLst>
              </p:cNvPr>
              <p:cNvSpPr/>
              <p:nvPr/>
            </p:nvSpPr>
            <p:spPr bwMode="auto">
              <a:xfrm>
                <a:off x="12582549" y="3614820"/>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18" name="Oval 1017">
                <a:extLst>
                  <a:ext uri="{FF2B5EF4-FFF2-40B4-BE49-F238E27FC236}">
                    <a16:creationId xmlns:a16="http://schemas.microsoft.com/office/drawing/2014/main" id="{13823E7D-A5AD-48D8-982F-F892663459BA}"/>
                  </a:ext>
                </a:extLst>
              </p:cNvPr>
              <p:cNvSpPr/>
              <p:nvPr/>
            </p:nvSpPr>
            <p:spPr bwMode="auto">
              <a:xfrm>
                <a:off x="13002592" y="3908935"/>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19" name="Oval 1018">
                <a:extLst>
                  <a:ext uri="{FF2B5EF4-FFF2-40B4-BE49-F238E27FC236}">
                    <a16:creationId xmlns:a16="http://schemas.microsoft.com/office/drawing/2014/main" id="{83C76B02-D423-449C-8DA0-5F96C5B288BD}"/>
                  </a:ext>
                </a:extLst>
              </p:cNvPr>
              <p:cNvSpPr/>
              <p:nvPr/>
            </p:nvSpPr>
            <p:spPr bwMode="auto">
              <a:xfrm>
                <a:off x="13188264" y="3751826"/>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20" name="Oval 1019">
                <a:extLst>
                  <a:ext uri="{FF2B5EF4-FFF2-40B4-BE49-F238E27FC236}">
                    <a16:creationId xmlns:a16="http://schemas.microsoft.com/office/drawing/2014/main" id="{6138080B-1CDB-4624-95B2-0CAC779995CB}"/>
                  </a:ext>
                </a:extLst>
              </p:cNvPr>
              <p:cNvSpPr/>
              <p:nvPr/>
            </p:nvSpPr>
            <p:spPr bwMode="auto">
              <a:xfrm>
                <a:off x="11427626" y="4793156"/>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21" name="Oval 1020">
                <a:extLst>
                  <a:ext uri="{FF2B5EF4-FFF2-40B4-BE49-F238E27FC236}">
                    <a16:creationId xmlns:a16="http://schemas.microsoft.com/office/drawing/2014/main" id="{88CE583D-CC0B-4D15-A3E0-D2A58AC6B22F}"/>
                  </a:ext>
                </a:extLst>
              </p:cNvPr>
              <p:cNvSpPr/>
              <p:nvPr/>
            </p:nvSpPr>
            <p:spPr bwMode="auto">
              <a:xfrm>
                <a:off x="9817655" y="5097450"/>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22" name="Oval 1021">
                <a:extLst>
                  <a:ext uri="{FF2B5EF4-FFF2-40B4-BE49-F238E27FC236}">
                    <a16:creationId xmlns:a16="http://schemas.microsoft.com/office/drawing/2014/main" id="{94293517-1E57-468B-B82D-F94228B7D5C8}"/>
                  </a:ext>
                </a:extLst>
              </p:cNvPr>
              <p:cNvSpPr/>
              <p:nvPr/>
            </p:nvSpPr>
            <p:spPr bwMode="auto">
              <a:xfrm>
                <a:off x="12509181" y="4171226"/>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23" name="Oval 1022">
                <a:extLst>
                  <a:ext uri="{FF2B5EF4-FFF2-40B4-BE49-F238E27FC236}">
                    <a16:creationId xmlns:a16="http://schemas.microsoft.com/office/drawing/2014/main" id="{876CF8E3-2838-4E52-B52B-4F52D5F6A9F0}"/>
                  </a:ext>
                </a:extLst>
              </p:cNvPr>
              <p:cNvSpPr/>
              <p:nvPr/>
            </p:nvSpPr>
            <p:spPr bwMode="auto">
              <a:xfrm>
                <a:off x="11722029" y="6046416"/>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24" name="Oval 1023">
                <a:extLst>
                  <a:ext uri="{FF2B5EF4-FFF2-40B4-BE49-F238E27FC236}">
                    <a16:creationId xmlns:a16="http://schemas.microsoft.com/office/drawing/2014/main" id="{DD62D8B3-004F-4A84-B1B4-EA1AB9969EEB}"/>
                  </a:ext>
                </a:extLst>
              </p:cNvPr>
              <p:cNvSpPr/>
              <p:nvPr/>
            </p:nvSpPr>
            <p:spPr bwMode="auto">
              <a:xfrm>
                <a:off x="12849581" y="3659381"/>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25" name="Oval 1024">
                <a:extLst>
                  <a:ext uri="{FF2B5EF4-FFF2-40B4-BE49-F238E27FC236}">
                    <a16:creationId xmlns:a16="http://schemas.microsoft.com/office/drawing/2014/main" id="{9430240D-F097-4567-BB7B-AA1B2FF57A48}"/>
                  </a:ext>
                </a:extLst>
              </p:cNvPr>
              <p:cNvSpPr/>
              <p:nvPr/>
            </p:nvSpPr>
            <p:spPr bwMode="auto">
              <a:xfrm>
                <a:off x="13348641" y="3758357"/>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26" name="Oval 1025">
                <a:extLst>
                  <a:ext uri="{FF2B5EF4-FFF2-40B4-BE49-F238E27FC236}">
                    <a16:creationId xmlns:a16="http://schemas.microsoft.com/office/drawing/2014/main" id="{C9211416-BDD4-43F4-89D3-79C859D63915}"/>
                  </a:ext>
                </a:extLst>
              </p:cNvPr>
              <p:cNvSpPr/>
              <p:nvPr/>
            </p:nvSpPr>
            <p:spPr bwMode="auto">
              <a:xfrm>
                <a:off x="7088629" y="4654783"/>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27" name="Oval 1026">
                <a:extLst>
                  <a:ext uri="{FF2B5EF4-FFF2-40B4-BE49-F238E27FC236}">
                    <a16:creationId xmlns:a16="http://schemas.microsoft.com/office/drawing/2014/main" id="{3E26E4BD-005B-4E69-8C02-734EC8E5EE70}"/>
                  </a:ext>
                </a:extLst>
              </p:cNvPr>
              <p:cNvSpPr/>
              <p:nvPr/>
            </p:nvSpPr>
            <p:spPr bwMode="auto">
              <a:xfrm>
                <a:off x="7265278" y="4708230"/>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28" name="Oval 1027">
                <a:extLst>
                  <a:ext uri="{FF2B5EF4-FFF2-40B4-BE49-F238E27FC236}">
                    <a16:creationId xmlns:a16="http://schemas.microsoft.com/office/drawing/2014/main" id="{F2A48D95-B6A1-4B8E-8E5E-1F9388CA1F87}"/>
                  </a:ext>
                </a:extLst>
              </p:cNvPr>
              <p:cNvSpPr/>
              <p:nvPr/>
            </p:nvSpPr>
            <p:spPr bwMode="auto">
              <a:xfrm>
                <a:off x="7205488" y="5072562"/>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29" name="Oval 1028">
                <a:extLst>
                  <a:ext uri="{FF2B5EF4-FFF2-40B4-BE49-F238E27FC236}">
                    <a16:creationId xmlns:a16="http://schemas.microsoft.com/office/drawing/2014/main" id="{288435BE-CB07-43D8-88A2-9A6E90F39F47}"/>
                  </a:ext>
                </a:extLst>
              </p:cNvPr>
              <p:cNvSpPr/>
              <p:nvPr/>
            </p:nvSpPr>
            <p:spPr bwMode="auto">
              <a:xfrm>
                <a:off x="7284682" y="5216384"/>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30" name="Oval 1029">
                <a:extLst>
                  <a:ext uri="{FF2B5EF4-FFF2-40B4-BE49-F238E27FC236}">
                    <a16:creationId xmlns:a16="http://schemas.microsoft.com/office/drawing/2014/main" id="{33121832-15AE-459E-9ACF-CA23DE85020B}"/>
                  </a:ext>
                </a:extLst>
              </p:cNvPr>
              <p:cNvSpPr/>
              <p:nvPr/>
            </p:nvSpPr>
            <p:spPr bwMode="auto">
              <a:xfrm>
                <a:off x="8082429" y="5068267"/>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31" name="Oval 1030">
                <a:extLst>
                  <a:ext uri="{FF2B5EF4-FFF2-40B4-BE49-F238E27FC236}">
                    <a16:creationId xmlns:a16="http://schemas.microsoft.com/office/drawing/2014/main" id="{76081252-E8CB-41C2-A2F2-0D8F84EE6AF9}"/>
                  </a:ext>
                </a:extLst>
              </p:cNvPr>
              <p:cNvSpPr/>
              <p:nvPr/>
            </p:nvSpPr>
            <p:spPr bwMode="auto">
              <a:xfrm>
                <a:off x="9246047" y="4160916"/>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32" name="Oval 1031">
                <a:extLst>
                  <a:ext uri="{FF2B5EF4-FFF2-40B4-BE49-F238E27FC236}">
                    <a16:creationId xmlns:a16="http://schemas.microsoft.com/office/drawing/2014/main" id="{EB97EAAA-ED28-4131-82DC-6CA8DA35335E}"/>
                  </a:ext>
                </a:extLst>
              </p:cNvPr>
              <p:cNvSpPr/>
              <p:nvPr/>
            </p:nvSpPr>
            <p:spPr bwMode="auto">
              <a:xfrm>
                <a:off x="7502069" y="3060901"/>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33" name="Oval 1032">
                <a:extLst>
                  <a:ext uri="{FF2B5EF4-FFF2-40B4-BE49-F238E27FC236}">
                    <a16:creationId xmlns:a16="http://schemas.microsoft.com/office/drawing/2014/main" id="{23583980-DC02-4299-B977-C284AC645B1F}"/>
                  </a:ext>
                </a:extLst>
              </p:cNvPr>
              <p:cNvSpPr/>
              <p:nvPr/>
            </p:nvSpPr>
            <p:spPr bwMode="auto">
              <a:xfrm>
                <a:off x="7822869" y="4877520"/>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sp>
            <p:nvSpPr>
              <p:cNvPr id="1034" name="Oval 1033">
                <a:extLst>
                  <a:ext uri="{FF2B5EF4-FFF2-40B4-BE49-F238E27FC236}">
                    <a16:creationId xmlns:a16="http://schemas.microsoft.com/office/drawing/2014/main" id="{84F62743-911D-4C24-AAA1-00A5B9F96218}"/>
                  </a:ext>
                </a:extLst>
              </p:cNvPr>
              <p:cNvSpPr/>
              <p:nvPr/>
            </p:nvSpPr>
            <p:spPr bwMode="auto">
              <a:xfrm>
                <a:off x="7552290" y="2983210"/>
                <a:ext cx="274320" cy="274320"/>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946" name="Oval 945">
              <a:extLst>
                <a:ext uri="{FF2B5EF4-FFF2-40B4-BE49-F238E27FC236}">
                  <a16:creationId xmlns:a16="http://schemas.microsoft.com/office/drawing/2014/main" id="{65D72FEC-415B-4857-9197-400E033FD3E7}"/>
                </a:ext>
              </a:extLst>
            </p:cNvPr>
            <p:cNvSpPr/>
            <p:nvPr/>
          </p:nvSpPr>
          <p:spPr bwMode="auto">
            <a:xfrm>
              <a:off x="9977239" y="3044019"/>
              <a:ext cx="249961" cy="249961"/>
            </a:xfrm>
            <a:prstGeom prst="ellipse">
              <a:avLst/>
            </a:prstGeom>
            <a:solidFill>
              <a:schemeClr val="accent5"/>
            </a:solidFill>
            <a:ln w="1270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27434" rIns="34292" bIns="27434" numCol="1" spcCol="0" rtlCol="0" fromWordArt="0" anchor="t" anchorCtr="0" forceAA="0" compatLnSpc="1">
              <a:prstTxWarp prst="textNoShape">
                <a:avLst/>
              </a:prstTxWarp>
              <a:noAutofit/>
            </a:bodyPr>
            <a:lstStyle/>
            <a:p>
              <a:pPr algn="ctr" defTabSz="174854" fontAlgn="base">
                <a:lnSpc>
                  <a:spcPct val="90000"/>
                </a:lnSpc>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35" name="Group 1034">
            <a:extLst>
              <a:ext uri="{FF2B5EF4-FFF2-40B4-BE49-F238E27FC236}">
                <a16:creationId xmlns:a16="http://schemas.microsoft.com/office/drawing/2014/main" id="{ED913455-1CD6-41E1-9182-9760C76D1384}"/>
              </a:ext>
            </a:extLst>
          </p:cNvPr>
          <p:cNvGrpSpPr/>
          <p:nvPr/>
        </p:nvGrpSpPr>
        <p:grpSpPr>
          <a:xfrm>
            <a:off x="1185134" y="2729764"/>
            <a:ext cx="197050" cy="153868"/>
            <a:chOff x="4550752" y="8459186"/>
            <a:chExt cx="959094" cy="748910"/>
          </a:xfrm>
        </p:grpSpPr>
        <p:sp>
          <p:nvSpPr>
            <p:cNvPr id="1036" name="Freeform 163">
              <a:extLst>
                <a:ext uri="{FF2B5EF4-FFF2-40B4-BE49-F238E27FC236}">
                  <a16:creationId xmlns:a16="http://schemas.microsoft.com/office/drawing/2014/main" id="{9727AEC5-7E24-4BC8-BE8E-9F9D0F3250FF}"/>
                </a:ext>
              </a:extLst>
            </p:cNvPr>
            <p:cNvSpPr>
              <a:spLocks noEditPoints="1"/>
            </p:cNvSpPr>
            <p:nvPr/>
          </p:nvSpPr>
          <p:spPr bwMode="auto">
            <a:xfrm>
              <a:off x="4550752" y="8459186"/>
              <a:ext cx="959094" cy="748910"/>
            </a:xfrm>
            <a:custGeom>
              <a:avLst/>
              <a:gdLst>
                <a:gd name="T0" fmla="*/ 4 w 71"/>
                <a:gd name="T1" fmla="*/ 4 h 52"/>
                <a:gd name="T2" fmla="*/ 0 w 71"/>
                <a:gd name="T3" fmla="*/ 4 h 52"/>
                <a:gd name="T4" fmla="*/ 2 w 71"/>
                <a:gd name="T5" fmla="*/ 6 h 52"/>
                <a:gd name="T6" fmla="*/ 15 w 71"/>
                <a:gd name="T7" fmla="*/ 4 h 52"/>
                <a:gd name="T8" fmla="*/ 15 w 71"/>
                <a:gd name="T9" fmla="*/ 0 h 52"/>
                <a:gd name="T10" fmla="*/ 10 w 71"/>
                <a:gd name="T11" fmla="*/ 2 h 52"/>
                <a:gd name="T12" fmla="*/ 15 w 71"/>
                <a:gd name="T13" fmla="*/ 4 h 52"/>
                <a:gd name="T14" fmla="*/ 15 w 71"/>
                <a:gd name="T15" fmla="*/ 4 h 52"/>
                <a:gd name="T16" fmla="*/ 33 w 71"/>
                <a:gd name="T17" fmla="*/ 10 h 52"/>
                <a:gd name="T18" fmla="*/ 29 w 71"/>
                <a:gd name="T19" fmla="*/ 8 h 52"/>
                <a:gd name="T20" fmla="*/ 31 w 71"/>
                <a:gd name="T21" fmla="*/ 14 h 52"/>
                <a:gd name="T22" fmla="*/ 35 w 71"/>
                <a:gd name="T23" fmla="*/ 12 h 52"/>
                <a:gd name="T24" fmla="*/ 35 w 71"/>
                <a:gd name="T25" fmla="*/ 12 h 52"/>
                <a:gd name="T26" fmla="*/ 44 w 71"/>
                <a:gd name="T27" fmla="*/ 16 h 52"/>
                <a:gd name="T28" fmla="*/ 42 w 71"/>
                <a:gd name="T29" fmla="*/ 16 h 52"/>
                <a:gd name="T30" fmla="*/ 48 w 71"/>
                <a:gd name="T31" fmla="*/ 14 h 52"/>
                <a:gd name="T32" fmla="*/ 46 w 71"/>
                <a:gd name="T33" fmla="*/ 16 h 52"/>
                <a:gd name="T34" fmla="*/ 52 w 71"/>
                <a:gd name="T35" fmla="*/ 23 h 52"/>
                <a:gd name="T36" fmla="*/ 48 w 71"/>
                <a:gd name="T37" fmla="*/ 21 h 52"/>
                <a:gd name="T38" fmla="*/ 48 w 71"/>
                <a:gd name="T39" fmla="*/ 19 h 52"/>
                <a:gd name="T40" fmla="*/ 54 w 71"/>
                <a:gd name="T41" fmla="*/ 21 h 52"/>
                <a:gd name="T42" fmla="*/ 54 w 71"/>
                <a:gd name="T43" fmla="*/ 23 h 52"/>
                <a:gd name="T44" fmla="*/ 52 w 71"/>
                <a:gd name="T45" fmla="*/ 23 h 52"/>
                <a:gd name="T46" fmla="*/ 56 w 71"/>
                <a:gd name="T47" fmla="*/ 39 h 52"/>
                <a:gd name="T48" fmla="*/ 56 w 71"/>
                <a:gd name="T49" fmla="*/ 50 h 52"/>
                <a:gd name="T50" fmla="*/ 64 w 71"/>
                <a:gd name="T51" fmla="*/ 46 h 52"/>
                <a:gd name="T52" fmla="*/ 71 w 71"/>
                <a:gd name="T53" fmla="*/ 41 h 52"/>
                <a:gd name="T54" fmla="*/ 67 w 71"/>
                <a:gd name="T55" fmla="*/ 39 h 52"/>
                <a:gd name="T56" fmla="*/ 64 w 71"/>
                <a:gd name="T57" fmla="*/ 33 h 52"/>
                <a:gd name="T58" fmla="*/ 60 w 71"/>
                <a:gd name="T59" fmla="*/ 31 h 52"/>
                <a:gd name="T60" fmla="*/ 56 w 71"/>
                <a:gd name="T61" fmla="*/ 31 h 52"/>
                <a:gd name="T62" fmla="*/ 56 w 71"/>
                <a:gd name="T63" fmla="*/ 35 h 52"/>
                <a:gd name="T64" fmla="*/ 56 w 71"/>
                <a:gd name="T65" fmla="*/ 3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1" h="52">
                  <a:moveTo>
                    <a:pt x="2" y="6"/>
                  </a:moveTo>
                  <a:lnTo>
                    <a:pt x="4" y="4"/>
                  </a:lnTo>
                  <a:lnTo>
                    <a:pt x="2" y="2"/>
                  </a:lnTo>
                  <a:lnTo>
                    <a:pt x="0" y="4"/>
                  </a:lnTo>
                  <a:lnTo>
                    <a:pt x="2" y="6"/>
                  </a:lnTo>
                  <a:lnTo>
                    <a:pt x="2" y="6"/>
                  </a:lnTo>
                  <a:lnTo>
                    <a:pt x="2" y="6"/>
                  </a:lnTo>
                  <a:close/>
                  <a:moveTo>
                    <a:pt x="15" y="4"/>
                  </a:moveTo>
                  <a:lnTo>
                    <a:pt x="15" y="0"/>
                  </a:lnTo>
                  <a:lnTo>
                    <a:pt x="15" y="0"/>
                  </a:lnTo>
                  <a:lnTo>
                    <a:pt x="12" y="0"/>
                  </a:lnTo>
                  <a:lnTo>
                    <a:pt x="10" y="2"/>
                  </a:lnTo>
                  <a:lnTo>
                    <a:pt x="12" y="4"/>
                  </a:lnTo>
                  <a:lnTo>
                    <a:pt x="15" y="4"/>
                  </a:lnTo>
                  <a:lnTo>
                    <a:pt x="15" y="4"/>
                  </a:lnTo>
                  <a:lnTo>
                    <a:pt x="15" y="4"/>
                  </a:lnTo>
                  <a:close/>
                  <a:moveTo>
                    <a:pt x="35" y="12"/>
                  </a:moveTo>
                  <a:lnTo>
                    <a:pt x="33" y="10"/>
                  </a:lnTo>
                  <a:lnTo>
                    <a:pt x="31" y="8"/>
                  </a:lnTo>
                  <a:lnTo>
                    <a:pt x="29" y="8"/>
                  </a:lnTo>
                  <a:lnTo>
                    <a:pt x="29" y="10"/>
                  </a:lnTo>
                  <a:lnTo>
                    <a:pt x="31" y="14"/>
                  </a:lnTo>
                  <a:lnTo>
                    <a:pt x="35" y="14"/>
                  </a:lnTo>
                  <a:lnTo>
                    <a:pt x="35" y="12"/>
                  </a:lnTo>
                  <a:lnTo>
                    <a:pt x="35" y="12"/>
                  </a:lnTo>
                  <a:lnTo>
                    <a:pt x="35" y="12"/>
                  </a:lnTo>
                  <a:close/>
                  <a:moveTo>
                    <a:pt x="46" y="16"/>
                  </a:moveTo>
                  <a:lnTo>
                    <a:pt x="44" y="16"/>
                  </a:lnTo>
                  <a:lnTo>
                    <a:pt x="44" y="16"/>
                  </a:lnTo>
                  <a:lnTo>
                    <a:pt x="42" y="16"/>
                  </a:lnTo>
                  <a:lnTo>
                    <a:pt x="44" y="16"/>
                  </a:lnTo>
                  <a:lnTo>
                    <a:pt x="48" y="14"/>
                  </a:lnTo>
                  <a:lnTo>
                    <a:pt x="46" y="16"/>
                  </a:lnTo>
                  <a:lnTo>
                    <a:pt x="46" y="16"/>
                  </a:lnTo>
                  <a:lnTo>
                    <a:pt x="46" y="16"/>
                  </a:lnTo>
                  <a:close/>
                  <a:moveTo>
                    <a:pt x="52" y="23"/>
                  </a:moveTo>
                  <a:lnTo>
                    <a:pt x="50" y="21"/>
                  </a:lnTo>
                  <a:lnTo>
                    <a:pt x="48" y="21"/>
                  </a:lnTo>
                  <a:lnTo>
                    <a:pt x="48" y="19"/>
                  </a:lnTo>
                  <a:lnTo>
                    <a:pt x="48" y="19"/>
                  </a:lnTo>
                  <a:lnTo>
                    <a:pt x="50" y="19"/>
                  </a:lnTo>
                  <a:lnTo>
                    <a:pt x="54" y="21"/>
                  </a:lnTo>
                  <a:lnTo>
                    <a:pt x="56" y="23"/>
                  </a:lnTo>
                  <a:lnTo>
                    <a:pt x="54" y="23"/>
                  </a:lnTo>
                  <a:lnTo>
                    <a:pt x="52" y="23"/>
                  </a:lnTo>
                  <a:lnTo>
                    <a:pt x="52" y="23"/>
                  </a:lnTo>
                  <a:lnTo>
                    <a:pt x="52" y="23"/>
                  </a:lnTo>
                  <a:close/>
                  <a:moveTo>
                    <a:pt x="56" y="39"/>
                  </a:moveTo>
                  <a:lnTo>
                    <a:pt x="56" y="44"/>
                  </a:lnTo>
                  <a:lnTo>
                    <a:pt x="56" y="50"/>
                  </a:lnTo>
                  <a:lnTo>
                    <a:pt x="60" y="52"/>
                  </a:lnTo>
                  <a:lnTo>
                    <a:pt x="64" y="46"/>
                  </a:lnTo>
                  <a:lnTo>
                    <a:pt x="69" y="44"/>
                  </a:lnTo>
                  <a:lnTo>
                    <a:pt x="71" y="41"/>
                  </a:lnTo>
                  <a:lnTo>
                    <a:pt x="69" y="39"/>
                  </a:lnTo>
                  <a:lnTo>
                    <a:pt x="67" y="39"/>
                  </a:lnTo>
                  <a:lnTo>
                    <a:pt x="69" y="37"/>
                  </a:lnTo>
                  <a:lnTo>
                    <a:pt x="64" y="33"/>
                  </a:lnTo>
                  <a:lnTo>
                    <a:pt x="62" y="33"/>
                  </a:lnTo>
                  <a:lnTo>
                    <a:pt x="60" y="31"/>
                  </a:lnTo>
                  <a:lnTo>
                    <a:pt x="58" y="29"/>
                  </a:lnTo>
                  <a:lnTo>
                    <a:pt x="56" y="31"/>
                  </a:lnTo>
                  <a:lnTo>
                    <a:pt x="58" y="33"/>
                  </a:lnTo>
                  <a:lnTo>
                    <a:pt x="56" y="35"/>
                  </a:lnTo>
                  <a:lnTo>
                    <a:pt x="56" y="37"/>
                  </a:lnTo>
                  <a:lnTo>
                    <a:pt x="56" y="39"/>
                  </a:lnTo>
                  <a:lnTo>
                    <a:pt x="56" y="39"/>
                  </a:lnTo>
                  <a:close/>
                </a:path>
              </a:pathLst>
            </a:custGeom>
            <a:solidFill>
              <a:schemeClr val="tx1"/>
            </a:solidFill>
            <a:ln>
              <a:noFill/>
            </a:ln>
            <a:effectLst>
              <a:glow rad="736600">
                <a:schemeClr val="tx1">
                  <a:alpha val="27000"/>
                </a:schemeClr>
              </a:glow>
            </a:effectLst>
            <a:extLst/>
          </p:spPr>
          <p:txBody>
            <a:bodyPr vert="horz" wrap="square" lIns="17146" tIns="8573" rIns="17146" bIns="8573" numCol="1" anchor="t" anchorCtr="0" compatLnSpc="1">
              <a:prstTxWarp prst="textNoShape">
                <a:avLst/>
              </a:prstTxWarp>
            </a:bodyPr>
            <a:lstStyle/>
            <a:p>
              <a:endParaRPr lang="en-US" sz="1129"/>
            </a:p>
          </p:txBody>
        </p:sp>
        <p:sp>
          <p:nvSpPr>
            <p:cNvPr id="1037" name="Freeform 163">
              <a:extLst>
                <a:ext uri="{FF2B5EF4-FFF2-40B4-BE49-F238E27FC236}">
                  <a16:creationId xmlns:a16="http://schemas.microsoft.com/office/drawing/2014/main" id="{5285D284-B92D-47CD-9C9A-2114BBA1FD25}"/>
                </a:ext>
              </a:extLst>
            </p:cNvPr>
            <p:cNvSpPr>
              <a:spLocks noEditPoints="1"/>
            </p:cNvSpPr>
            <p:nvPr/>
          </p:nvSpPr>
          <p:spPr bwMode="auto">
            <a:xfrm>
              <a:off x="4550752" y="8459186"/>
              <a:ext cx="959094" cy="748910"/>
            </a:xfrm>
            <a:custGeom>
              <a:avLst/>
              <a:gdLst>
                <a:gd name="T0" fmla="*/ 4 w 71"/>
                <a:gd name="T1" fmla="*/ 4 h 52"/>
                <a:gd name="T2" fmla="*/ 0 w 71"/>
                <a:gd name="T3" fmla="*/ 4 h 52"/>
                <a:gd name="T4" fmla="*/ 2 w 71"/>
                <a:gd name="T5" fmla="*/ 6 h 52"/>
                <a:gd name="T6" fmla="*/ 15 w 71"/>
                <a:gd name="T7" fmla="*/ 4 h 52"/>
                <a:gd name="T8" fmla="*/ 15 w 71"/>
                <a:gd name="T9" fmla="*/ 0 h 52"/>
                <a:gd name="T10" fmla="*/ 10 w 71"/>
                <a:gd name="T11" fmla="*/ 2 h 52"/>
                <a:gd name="T12" fmla="*/ 15 w 71"/>
                <a:gd name="T13" fmla="*/ 4 h 52"/>
                <a:gd name="T14" fmla="*/ 15 w 71"/>
                <a:gd name="T15" fmla="*/ 4 h 52"/>
                <a:gd name="T16" fmla="*/ 33 w 71"/>
                <a:gd name="T17" fmla="*/ 10 h 52"/>
                <a:gd name="T18" fmla="*/ 29 w 71"/>
                <a:gd name="T19" fmla="*/ 8 h 52"/>
                <a:gd name="T20" fmla="*/ 31 w 71"/>
                <a:gd name="T21" fmla="*/ 14 h 52"/>
                <a:gd name="T22" fmla="*/ 35 w 71"/>
                <a:gd name="T23" fmla="*/ 12 h 52"/>
                <a:gd name="T24" fmla="*/ 35 w 71"/>
                <a:gd name="T25" fmla="*/ 12 h 52"/>
                <a:gd name="T26" fmla="*/ 44 w 71"/>
                <a:gd name="T27" fmla="*/ 16 h 52"/>
                <a:gd name="T28" fmla="*/ 42 w 71"/>
                <a:gd name="T29" fmla="*/ 16 h 52"/>
                <a:gd name="T30" fmla="*/ 48 w 71"/>
                <a:gd name="T31" fmla="*/ 14 h 52"/>
                <a:gd name="T32" fmla="*/ 46 w 71"/>
                <a:gd name="T33" fmla="*/ 16 h 52"/>
                <a:gd name="T34" fmla="*/ 52 w 71"/>
                <a:gd name="T35" fmla="*/ 23 h 52"/>
                <a:gd name="T36" fmla="*/ 48 w 71"/>
                <a:gd name="T37" fmla="*/ 21 h 52"/>
                <a:gd name="T38" fmla="*/ 48 w 71"/>
                <a:gd name="T39" fmla="*/ 19 h 52"/>
                <a:gd name="T40" fmla="*/ 54 w 71"/>
                <a:gd name="T41" fmla="*/ 21 h 52"/>
                <a:gd name="T42" fmla="*/ 54 w 71"/>
                <a:gd name="T43" fmla="*/ 23 h 52"/>
                <a:gd name="T44" fmla="*/ 52 w 71"/>
                <a:gd name="T45" fmla="*/ 23 h 52"/>
                <a:gd name="T46" fmla="*/ 56 w 71"/>
                <a:gd name="T47" fmla="*/ 39 h 52"/>
                <a:gd name="T48" fmla="*/ 56 w 71"/>
                <a:gd name="T49" fmla="*/ 50 h 52"/>
                <a:gd name="T50" fmla="*/ 64 w 71"/>
                <a:gd name="T51" fmla="*/ 46 h 52"/>
                <a:gd name="T52" fmla="*/ 71 w 71"/>
                <a:gd name="T53" fmla="*/ 41 h 52"/>
                <a:gd name="T54" fmla="*/ 67 w 71"/>
                <a:gd name="T55" fmla="*/ 39 h 52"/>
                <a:gd name="T56" fmla="*/ 64 w 71"/>
                <a:gd name="T57" fmla="*/ 33 h 52"/>
                <a:gd name="T58" fmla="*/ 60 w 71"/>
                <a:gd name="T59" fmla="*/ 31 h 52"/>
                <a:gd name="T60" fmla="*/ 56 w 71"/>
                <a:gd name="T61" fmla="*/ 31 h 52"/>
                <a:gd name="T62" fmla="*/ 56 w 71"/>
                <a:gd name="T63" fmla="*/ 35 h 52"/>
                <a:gd name="T64" fmla="*/ 56 w 71"/>
                <a:gd name="T65" fmla="*/ 3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1" h="52">
                  <a:moveTo>
                    <a:pt x="2" y="6"/>
                  </a:moveTo>
                  <a:lnTo>
                    <a:pt x="4" y="4"/>
                  </a:lnTo>
                  <a:lnTo>
                    <a:pt x="2" y="2"/>
                  </a:lnTo>
                  <a:lnTo>
                    <a:pt x="0" y="4"/>
                  </a:lnTo>
                  <a:lnTo>
                    <a:pt x="2" y="6"/>
                  </a:lnTo>
                  <a:lnTo>
                    <a:pt x="2" y="6"/>
                  </a:lnTo>
                  <a:lnTo>
                    <a:pt x="2" y="6"/>
                  </a:lnTo>
                  <a:close/>
                  <a:moveTo>
                    <a:pt x="15" y="4"/>
                  </a:moveTo>
                  <a:lnTo>
                    <a:pt x="15" y="0"/>
                  </a:lnTo>
                  <a:lnTo>
                    <a:pt x="15" y="0"/>
                  </a:lnTo>
                  <a:lnTo>
                    <a:pt x="12" y="0"/>
                  </a:lnTo>
                  <a:lnTo>
                    <a:pt x="10" y="2"/>
                  </a:lnTo>
                  <a:lnTo>
                    <a:pt x="12" y="4"/>
                  </a:lnTo>
                  <a:lnTo>
                    <a:pt x="15" y="4"/>
                  </a:lnTo>
                  <a:lnTo>
                    <a:pt x="15" y="4"/>
                  </a:lnTo>
                  <a:lnTo>
                    <a:pt x="15" y="4"/>
                  </a:lnTo>
                  <a:close/>
                  <a:moveTo>
                    <a:pt x="35" y="12"/>
                  </a:moveTo>
                  <a:lnTo>
                    <a:pt x="33" y="10"/>
                  </a:lnTo>
                  <a:lnTo>
                    <a:pt x="31" y="8"/>
                  </a:lnTo>
                  <a:lnTo>
                    <a:pt x="29" y="8"/>
                  </a:lnTo>
                  <a:lnTo>
                    <a:pt x="29" y="10"/>
                  </a:lnTo>
                  <a:lnTo>
                    <a:pt x="31" y="14"/>
                  </a:lnTo>
                  <a:lnTo>
                    <a:pt x="35" y="14"/>
                  </a:lnTo>
                  <a:lnTo>
                    <a:pt x="35" y="12"/>
                  </a:lnTo>
                  <a:lnTo>
                    <a:pt x="35" y="12"/>
                  </a:lnTo>
                  <a:lnTo>
                    <a:pt x="35" y="12"/>
                  </a:lnTo>
                  <a:close/>
                  <a:moveTo>
                    <a:pt x="46" y="16"/>
                  </a:moveTo>
                  <a:lnTo>
                    <a:pt x="44" y="16"/>
                  </a:lnTo>
                  <a:lnTo>
                    <a:pt x="44" y="16"/>
                  </a:lnTo>
                  <a:lnTo>
                    <a:pt x="42" y="16"/>
                  </a:lnTo>
                  <a:lnTo>
                    <a:pt x="44" y="16"/>
                  </a:lnTo>
                  <a:lnTo>
                    <a:pt x="48" y="14"/>
                  </a:lnTo>
                  <a:lnTo>
                    <a:pt x="46" y="16"/>
                  </a:lnTo>
                  <a:lnTo>
                    <a:pt x="46" y="16"/>
                  </a:lnTo>
                  <a:lnTo>
                    <a:pt x="46" y="16"/>
                  </a:lnTo>
                  <a:close/>
                  <a:moveTo>
                    <a:pt x="52" y="23"/>
                  </a:moveTo>
                  <a:lnTo>
                    <a:pt x="50" y="21"/>
                  </a:lnTo>
                  <a:lnTo>
                    <a:pt x="48" y="21"/>
                  </a:lnTo>
                  <a:lnTo>
                    <a:pt x="48" y="19"/>
                  </a:lnTo>
                  <a:lnTo>
                    <a:pt x="48" y="19"/>
                  </a:lnTo>
                  <a:lnTo>
                    <a:pt x="50" y="19"/>
                  </a:lnTo>
                  <a:lnTo>
                    <a:pt x="54" y="21"/>
                  </a:lnTo>
                  <a:lnTo>
                    <a:pt x="56" y="23"/>
                  </a:lnTo>
                  <a:lnTo>
                    <a:pt x="54" y="23"/>
                  </a:lnTo>
                  <a:lnTo>
                    <a:pt x="52" y="23"/>
                  </a:lnTo>
                  <a:lnTo>
                    <a:pt x="52" y="23"/>
                  </a:lnTo>
                  <a:lnTo>
                    <a:pt x="52" y="23"/>
                  </a:lnTo>
                  <a:close/>
                  <a:moveTo>
                    <a:pt x="56" y="39"/>
                  </a:moveTo>
                  <a:lnTo>
                    <a:pt x="56" y="44"/>
                  </a:lnTo>
                  <a:lnTo>
                    <a:pt x="56" y="50"/>
                  </a:lnTo>
                  <a:lnTo>
                    <a:pt x="60" y="52"/>
                  </a:lnTo>
                  <a:lnTo>
                    <a:pt x="64" y="46"/>
                  </a:lnTo>
                  <a:lnTo>
                    <a:pt x="69" y="44"/>
                  </a:lnTo>
                  <a:lnTo>
                    <a:pt x="71" y="41"/>
                  </a:lnTo>
                  <a:lnTo>
                    <a:pt x="69" y="39"/>
                  </a:lnTo>
                  <a:lnTo>
                    <a:pt x="67" y="39"/>
                  </a:lnTo>
                  <a:lnTo>
                    <a:pt x="69" y="37"/>
                  </a:lnTo>
                  <a:lnTo>
                    <a:pt x="64" y="33"/>
                  </a:lnTo>
                  <a:lnTo>
                    <a:pt x="62" y="33"/>
                  </a:lnTo>
                  <a:lnTo>
                    <a:pt x="60" y="31"/>
                  </a:lnTo>
                  <a:lnTo>
                    <a:pt x="58" y="29"/>
                  </a:lnTo>
                  <a:lnTo>
                    <a:pt x="56" y="31"/>
                  </a:lnTo>
                  <a:lnTo>
                    <a:pt x="58" y="33"/>
                  </a:lnTo>
                  <a:lnTo>
                    <a:pt x="56" y="35"/>
                  </a:lnTo>
                  <a:lnTo>
                    <a:pt x="56" y="37"/>
                  </a:lnTo>
                  <a:lnTo>
                    <a:pt x="56" y="39"/>
                  </a:lnTo>
                  <a:lnTo>
                    <a:pt x="56" y="39"/>
                  </a:lnTo>
                  <a:close/>
                </a:path>
              </a:pathLst>
            </a:custGeom>
            <a:solidFill>
              <a:schemeClr val="bg1"/>
            </a:solidFill>
            <a:ln>
              <a:noFill/>
            </a:ln>
            <a:effectLst/>
            <a:extLst/>
          </p:spPr>
          <p:txBody>
            <a:bodyPr vert="horz" wrap="square" lIns="17146" tIns="8573" rIns="17146" bIns="8573" numCol="1" anchor="t" anchorCtr="0" compatLnSpc="1">
              <a:prstTxWarp prst="textNoShape">
                <a:avLst/>
              </a:prstTxWarp>
            </a:bodyPr>
            <a:lstStyle/>
            <a:p>
              <a:endParaRPr lang="en-US" sz="1129"/>
            </a:p>
          </p:txBody>
        </p:sp>
      </p:grpSp>
      <p:sp>
        <p:nvSpPr>
          <p:cNvPr id="265" name="Rectangle 264">
            <a:extLst>
              <a:ext uri="{FF2B5EF4-FFF2-40B4-BE49-F238E27FC236}">
                <a16:creationId xmlns:a16="http://schemas.microsoft.com/office/drawing/2014/main" id="{D768E9E0-2480-40C8-AA4A-1AC886FEF0EC}"/>
              </a:ext>
            </a:extLst>
          </p:cNvPr>
          <p:cNvSpPr/>
          <p:nvPr/>
        </p:nvSpPr>
        <p:spPr>
          <a:xfrm>
            <a:off x="-1944166" y="1947482"/>
            <a:ext cx="1600034" cy="1650452"/>
          </a:xfrm>
          <a:prstGeom prst="rect">
            <a:avLst/>
          </a:prstGeom>
        </p:spPr>
        <p:txBody>
          <a:bodyPr wrap="square">
            <a:spAutoFit/>
          </a:bodyPr>
          <a:lstStyle/>
          <a:p>
            <a:pPr marL="74421" indent="-74421" defTabSz="174854" fontAlgn="base">
              <a:lnSpc>
                <a:spcPct val="90000"/>
              </a:lnSpc>
              <a:spcBef>
                <a:spcPct val="0"/>
              </a:spcBef>
              <a:spcAft>
                <a:spcPct val="0"/>
              </a:spcAft>
            </a:pPr>
            <a:r>
              <a:rPr lang="en-US" sz="3750" spc="-431" dirty="0">
                <a:gradFill>
                  <a:gsLst>
                    <a:gs pos="0">
                      <a:srgbClr val="FFFFFF"/>
                    </a:gs>
                    <a:gs pos="100000">
                      <a:srgbClr val="FFFFFF"/>
                    </a:gs>
                  </a:gsLst>
                  <a:lin ang="5400000" scaled="0"/>
                </a:gradFill>
                <a:latin typeface="+mj-lt"/>
                <a:ea typeface="Segoe UI" pitchFamily="34" charset="0"/>
                <a:cs typeface="Segoe UI" pitchFamily="34" charset="0"/>
              </a:rPr>
              <a:t>1</a:t>
            </a:r>
            <a:r>
              <a:rPr lang="en-US" sz="3750" spc="-113" dirty="0">
                <a:gradFill>
                  <a:gsLst>
                    <a:gs pos="0">
                      <a:srgbClr val="FFFFFF"/>
                    </a:gs>
                    <a:gs pos="100000">
                      <a:srgbClr val="FFFFFF"/>
                    </a:gs>
                  </a:gsLst>
                  <a:lin ang="5400000" scaled="0"/>
                </a:gradFill>
                <a:latin typeface="+mj-lt"/>
                <a:ea typeface="Segoe UI" pitchFamily="34" charset="0"/>
                <a:cs typeface="Segoe UI" pitchFamily="34" charset="0"/>
              </a:rPr>
              <a:t>50</a:t>
            </a:r>
            <a:br>
              <a:rPr lang="en-US" sz="1238" dirty="0">
                <a:gradFill>
                  <a:gsLst>
                    <a:gs pos="0">
                      <a:srgbClr val="FFFFFF"/>
                    </a:gs>
                    <a:gs pos="100000">
                      <a:srgbClr val="FFFFFF"/>
                    </a:gs>
                  </a:gsLst>
                  <a:lin ang="5400000" scaled="0"/>
                </a:gradFill>
                <a:ea typeface="Segoe UI" pitchFamily="34" charset="0"/>
                <a:cs typeface="Segoe UI" pitchFamily="34" charset="0"/>
              </a:rPr>
            </a:br>
            <a:r>
              <a:rPr lang="en-US" sz="1875" dirty="0">
                <a:gradFill>
                  <a:gsLst>
                    <a:gs pos="0">
                      <a:srgbClr val="FFFFFF"/>
                    </a:gs>
                    <a:gs pos="100000">
                      <a:srgbClr val="FFFFFF"/>
                    </a:gs>
                  </a:gsLst>
                  <a:lin ang="5400000" scaled="0"/>
                </a:gradFill>
                <a:ea typeface="Segoe UI" pitchFamily="34" charset="0"/>
                <a:cs typeface="Segoe UI" pitchFamily="34" charset="0"/>
              </a:rPr>
              <a:t>Amazon CloudFront Points of Presence</a:t>
            </a:r>
          </a:p>
        </p:txBody>
      </p:sp>
      <p:sp>
        <p:nvSpPr>
          <p:cNvPr id="264" name="Freeform: Shape 263">
            <a:extLst>
              <a:ext uri="{FF2B5EF4-FFF2-40B4-BE49-F238E27FC236}">
                <a16:creationId xmlns:a16="http://schemas.microsoft.com/office/drawing/2014/main" id="{09F731AE-BE35-4B33-A388-DC6BECEDF888}"/>
              </a:ext>
            </a:extLst>
          </p:cNvPr>
          <p:cNvSpPr/>
          <p:nvPr/>
        </p:nvSpPr>
        <p:spPr bwMode="ltGray">
          <a:xfrm>
            <a:off x="-7711" y="-26789"/>
            <a:ext cx="2602358" cy="5188148"/>
          </a:xfrm>
          <a:custGeom>
            <a:avLst/>
            <a:gdLst>
              <a:gd name="connsiteX0" fmla="*/ 0 w 12739806"/>
              <a:gd name="connsiteY0" fmla="*/ 0 h 16257587"/>
              <a:gd name="connsiteX1" fmla="*/ 4256972 w 12739806"/>
              <a:gd name="connsiteY1" fmla="*/ 0 h 16257587"/>
              <a:gd name="connsiteX2" fmla="*/ 4256972 w 12739806"/>
              <a:gd name="connsiteY2" fmla="*/ 6619 h 16257587"/>
              <a:gd name="connsiteX3" fmla="*/ 4258705 w 12739806"/>
              <a:gd name="connsiteY3" fmla="*/ 0 h 16257587"/>
              <a:gd name="connsiteX4" fmla="*/ 12739806 w 12739806"/>
              <a:gd name="connsiteY4" fmla="*/ 16257587 h 16257587"/>
              <a:gd name="connsiteX5" fmla="*/ 4256972 w 12739806"/>
              <a:gd name="connsiteY5" fmla="*/ 16257587 h 16257587"/>
              <a:gd name="connsiteX6" fmla="*/ 1977 w 12739806"/>
              <a:gd name="connsiteY6" fmla="*/ 16257587 h 16257587"/>
              <a:gd name="connsiteX7" fmla="*/ 0 w 12739806"/>
              <a:gd name="connsiteY7" fmla="*/ 16257587 h 16257587"/>
              <a:gd name="connsiteX0" fmla="*/ 0 w 12739806"/>
              <a:gd name="connsiteY0" fmla="*/ 36576 h 16294163"/>
              <a:gd name="connsiteX1" fmla="*/ 4256972 w 12739806"/>
              <a:gd name="connsiteY1" fmla="*/ 36576 h 16294163"/>
              <a:gd name="connsiteX2" fmla="*/ 4256972 w 12739806"/>
              <a:gd name="connsiteY2" fmla="*/ 43195 h 16294163"/>
              <a:gd name="connsiteX3" fmla="*/ 7989457 w 12739806"/>
              <a:gd name="connsiteY3" fmla="*/ 0 h 16294163"/>
              <a:gd name="connsiteX4" fmla="*/ 12739806 w 12739806"/>
              <a:gd name="connsiteY4" fmla="*/ 16294163 h 16294163"/>
              <a:gd name="connsiteX5" fmla="*/ 4256972 w 12739806"/>
              <a:gd name="connsiteY5" fmla="*/ 16294163 h 16294163"/>
              <a:gd name="connsiteX6" fmla="*/ 1977 w 12739806"/>
              <a:gd name="connsiteY6" fmla="*/ 16294163 h 16294163"/>
              <a:gd name="connsiteX7" fmla="*/ 0 w 12739806"/>
              <a:gd name="connsiteY7" fmla="*/ 16294163 h 16294163"/>
              <a:gd name="connsiteX8" fmla="*/ 0 w 12739806"/>
              <a:gd name="connsiteY8" fmla="*/ 36576 h 1629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39806" h="16294163">
                <a:moveTo>
                  <a:pt x="0" y="36576"/>
                </a:moveTo>
                <a:lnTo>
                  <a:pt x="4256972" y="36576"/>
                </a:lnTo>
                <a:lnTo>
                  <a:pt x="4256972" y="43195"/>
                </a:lnTo>
                <a:lnTo>
                  <a:pt x="7989457" y="0"/>
                </a:lnTo>
                <a:lnTo>
                  <a:pt x="12739806" y="16294163"/>
                </a:lnTo>
                <a:lnTo>
                  <a:pt x="4256972" y="16294163"/>
                </a:lnTo>
                <a:lnTo>
                  <a:pt x="1977" y="16294163"/>
                </a:lnTo>
                <a:lnTo>
                  <a:pt x="0" y="16294163"/>
                </a:lnTo>
                <a:lnTo>
                  <a:pt x="0" y="36576"/>
                </a:lnTo>
                <a:close/>
              </a:path>
            </a:pathLst>
          </a:custGeom>
          <a:solidFill>
            <a:schemeClr val="accent1"/>
          </a:solidFill>
          <a:ln w="12700" cap="flat">
            <a:noFill/>
            <a:miter lim="400000"/>
          </a:ln>
          <a:effectLst/>
        </p:spPr>
        <p:txBody>
          <a:bodyPr wrap="square" lIns="27436" tIns="27436" rIns="27436" bIns="27436" numCol="1" anchor="t">
            <a:noAutofit/>
          </a:bodyPr>
          <a:lstStyle/>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a:p>
            <a:pPr algn="ctr" defTabSz="174870">
              <a:lnSpc>
                <a:spcPct val="90000"/>
              </a:lnSpc>
            </a:pPr>
            <a:endParaRPr lang="en-US" sz="450" dirty="0">
              <a:solidFill>
                <a:srgbClr val="FFFFFF"/>
              </a:solidFill>
              <a:latin typeface="Amazon Ember"/>
              <a:ea typeface="Amazon Ember"/>
              <a:cs typeface="Amazon Ember"/>
            </a:endParaRPr>
          </a:p>
        </p:txBody>
      </p:sp>
      <p:sp>
        <p:nvSpPr>
          <p:cNvPr id="258" name="Rectangle 257">
            <a:extLst>
              <a:ext uri="{FF2B5EF4-FFF2-40B4-BE49-F238E27FC236}">
                <a16:creationId xmlns:a16="http://schemas.microsoft.com/office/drawing/2014/main" id="{9CF9BD0B-A3A1-46EF-8C3F-FEDCE49F08E8}"/>
              </a:ext>
            </a:extLst>
          </p:cNvPr>
          <p:cNvSpPr/>
          <p:nvPr/>
        </p:nvSpPr>
        <p:spPr>
          <a:xfrm>
            <a:off x="384306" y="1988398"/>
            <a:ext cx="1829027" cy="1563890"/>
          </a:xfrm>
          <a:prstGeom prst="rect">
            <a:avLst/>
          </a:prstGeom>
        </p:spPr>
        <p:txBody>
          <a:bodyPr wrap="square">
            <a:spAutoFit/>
          </a:bodyPr>
          <a:lstStyle/>
          <a:p>
            <a:pPr marL="14289" indent="-14289" defTabSz="174854" fontAlgn="base">
              <a:lnSpc>
                <a:spcPct val="90000"/>
              </a:lnSpc>
              <a:spcBef>
                <a:spcPct val="0"/>
              </a:spcBef>
              <a:spcAft>
                <a:spcPct val="0"/>
              </a:spcAft>
              <a:tabLst>
                <a:tab pos="0" algn="l"/>
              </a:tabLst>
            </a:pPr>
            <a:r>
              <a:rPr lang="en-US" sz="5000" dirty="0">
                <a:gradFill>
                  <a:gsLst>
                    <a:gs pos="0">
                      <a:srgbClr val="FFFFFF"/>
                    </a:gs>
                    <a:gs pos="100000">
                      <a:srgbClr val="FFFFFF"/>
                    </a:gs>
                  </a:gsLst>
                  <a:lin ang="5400000" scaled="0"/>
                </a:gradFill>
                <a:latin typeface="+mj-lt"/>
                <a:ea typeface="Segoe UI" pitchFamily="34" charset="0"/>
                <a:cs typeface="Segoe UI" pitchFamily="34" charset="0"/>
              </a:rPr>
              <a:t>89</a:t>
            </a:r>
            <a:br>
              <a:rPr lang="en-US" sz="1238" dirty="0">
                <a:gradFill>
                  <a:gsLst>
                    <a:gs pos="0">
                      <a:srgbClr val="FFFFFF"/>
                    </a:gs>
                    <a:gs pos="100000">
                      <a:srgbClr val="FFFFFF"/>
                    </a:gs>
                  </a:gsLst>
                  <a:lin ang="5400000" scaled="0"/>
                </a:gradFill>
                <a:ea typeface="Segoe UI" pitchFamily="34" charset="0"/>
                <a:cs typeface="Segoe UI" pitchFamily="34" charset="0"/>
              </a:rPr>
            </a:br>
            <a:r>
              <a:rPr lang="en-US" sz="1875" dirty="0">
                <a:gradFill>
                  <a:gsLst>
                    <a:gs pos="0">
                      <a:srgbClr val="FFFFFF"/>
                    </a:gs>
                    <a:gs pos="100000">
                      <a:srgbClr val="FFFFFF"/>
                    </a:gs>
                  </a:gsLst>
                  <a:lin ang="5400000" scaled="0"/>
                </a:gradFill>
                <a:ea typeface="Segoe UI" pitchFamily="34" charset="0"/>
                <a:cs typeface="Segoe UI" pitchFamily="34" charset="0"/>
              </a:rPr>
              <a:t>AWS Direct Connect locations</a:t>
            </a:r>
          </a:p>
        </p:txBody>
      </p:sp>
    </p:spTree>
    <p:extLst>
      <p:ext uri="{BB962C8B-B14F-4D97-AF65-F5344CB8AC3E}">
        <p14:creationId xmlns:p14="http://schemas.microsoft.com/office/powerpoint/2010/main" val="906505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58"/>
                                        </p:tgtEl>
                                        <p:attrNameLst>
                                          <p:attrName>style.visibility</p:attrName>
                                        </p:attrNameLst>
                                      </p:cBhvr>
                                      <p:to>
                                        <p:strVal val="visible"/>
                                      </p:to>
                                    </p:set>
                                    <p:animEffect transition="in" filter="fade">
                                      <p:cBhvr>
                                        <p:cTn id="7" dur="300"/>
                                        <p:tgtEl>
                                          <p:spTgt spid="258"/>
                                        </p:tgtEl>
                                      </p:cBhvr>
                                    </p:animEffect>
                                  </p:childTnLst>
                                </p:cTn>
                              </p:par>
                              <p:par>
                                <p:cTn id="8" presetID="42" presetClass="path" presetSubtype="0" decel="100000" fill="hold" grpId="1" nodeType="withEffect">
                                  <p:stCondLst>
                                    <p:cond delay="0"/>
                                  </p:stCondLst>
                                  <p:childTnLst>
                                    <p:animMotion origin="layout" path="M 4.40972E-6 1.97531E-6 L 0.03678 1.97531E-6 " pathEditMode="relative" rAng="0" ptsTypes="AA">
                                      <p:cBhvr>
                                        <p:cTn id="9" dur="500" spd="-100000" fill="hold"/>
                                        <p:tgtEl>
                                          <p:spTgt spid="258"/>
                                        </p:tgtEl>
                                        <p:attrNameLst>
                                          <p:attrName>ppt_x</p:attrName>
                                          <p:attrName>ppt_y</p:attrName>
                                        </p:attrNameLst>
                                      </p:cBhvr>
                                      <p:rCtr x="1834" y="0"/>
                                    </p:animMotion>
                                  </p:childTnLst>
                                </p:cTn>
                              </p:par>
                              <p:par>
                                <p:cTn id="10" presetID="10" presetClass="entr" presetSubtype="0" fill="hold" grpId="0" nodeType="withEffect">
                                  <p:stCondLst>
                                    <p:cond delay="200"/>
                                  </p:stCondLst>
                                  <p:childTnLst>
                                    <p:set>
                                      <p:cBhvr>
                                        <p:cTn id="11" dur="1" fill="hold">
                                          <p:stCondLst>
                                            <p:cond delay="0"/>
                                          </p:stCondLst>
                                        </p:cTn>
                                        <p:tgtEl>
                                          <p:spTgt spid="265"/>
                                        </p:tgtEl>
                                        <p:attrNameLst>
                                          <p:attrName>style.visibility</p:attrName>
                                        </p:attrNameLst>
                                      </p:cBhvr>
                                      <p:to>
                                        <p:strVal val="visible"/>
                                      </p:to>
                                    </p:set>
                                    <p:animEffect transition="in" filter="fade">
                                      <p:cBhvr>
                                        <p:cTn id="12" dur="300"/>
                                        <p:tgtEl>
                                          <p:spTgt spid="265"/>
                                        </p:tgtEl>
                                      </p:cBhvr>
                                    </p:animEffect>
                                  </p:childTnLst>
                                </p:cTn>
                              </p:par>
                              <p:par>
                                <p:cTn id="13" presetID="42" presetClass="path" presetSubtype="0" decel="100000" fill="hold" grpId="1" nodeType="withEffect">
                                  <p:stCondLst>
                                    <p:cond delay="0"/>
                                  </p:stCondLst>
                                  <p:childTnLst>
                                    <p:animMotion origin="layout" path="M -1.49306E-6 3.2716E-6 L 0.03679 3.2716E-6 " pathEditMode="relative" rAng="0" ptsTypes="AA">
                                      <p:cBhvr>
                                        <p:cTn id="14" dur="500" spd="-100000" fill="hold"/>
                                        <p:tgtEl>
                                          <p:spTgt spid="265"/>
                                        </p:tgtEl>
                                        <p:attrNameLst>
                                          <p:attrName>ppt_x</p:attrName>
                                          <p:attrName>ppt_y</p:attrName>
                                        </p:attrNameLst>
                                      </p:cBhvr>
                                      <p:rCtr x="18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 grpId="0"/>
      <p:bldP spid="265" grpId="1"/>
      <p:bldP spid="258" grpId="0"/>
      <p:bldP spid="258"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Intra &amp; inter-AZ connectivity</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a:xfrm>
            <a:off x="201931" y="891885"/>
            <a:ext cx="8740141" cy="3520964"/>
          </a:xfrm>
        </p:spPr>
        <p:txBody>
          <a:bodyPr/>
          <a:lstStyle/>
          <a:p>
            <a:r>
              <a:rPr lang="en-US" sz="2000" dirty="0"/>
              <a:t>Dark fiber “spans”</a:t>
            </a:r>
          </a:p>
          <a:p>
            <a:pPr lvl="1"/>
            <a:r>
              <a:rPr lang="en-US" sz="1800" dirty="0"/>
              <a:t>Optimized for low-latency &amp; physical diversity</a:t>
            </a:r>
          </a:p>
          <a:p>
            <a:endParaRPr lang="en-US" sz="2000" dirty="0"/>
          </a:p>
          <a:p>
            <a:r>
              <a:rPr lang="en-US" sz="2000" dirty="0"/>
              <a:t>Amazon controlled infrastructure</a:t>
            </a:r>
          </a:p>
          <a:p>
            <a:endParaRPr lang="en-US" sz="2000" dirty="0"/>
          </a:p>
          <a:p>
            <a:r>
              <a:rPr lang="en-US" sz="2000" dirty="0"/>
              <a:t>Geospatial coordinates</a:t>
            </a:r>
          </a:p>
          <a:p>
            <a:endParaRPr lang="en-US" sz="2000" dirty="0"/>
          </a:p>
          <a:p>
            <a:r>
              <a:rPr lang="en-US" sz="2000" dirty="0"/>
              <a:t>Dense wavelength division multiplexing (DWDM)</a:t>
            </a:r>
          </a:p>
          <a:p>
            <a:endParaRPr lang="en-US" sz="2000" dirty="0"/>
          </a:p>
        </p:txBody>
      </p:sp>
      <p:pic>
        <p:nvPicPr>
          <p:cNvPr id="2" name="Picture 1"/>
          <p:cNvPicPr>
            <a:picLocks noChangeAspect="1"/>
          </p:cNvPicPr>
          <p:nvPr/>
        </p:nvPicPr>
        <p:blipFill>
          <a:blip r:embed="rId3"/>
          <a:stretch>
            <a:fillRect/>
          </a:stretch>
        </p:blipFill>
        <p:spPr>
          <a:xfrm>
            <a:off x="5780942" y="151252"/>
            <a:ext cx="3092246" cy="2014407"/>
          </a:xfrm>
          <a:prstGeom prst="rect">
            <a:avLst/>
          </a:prstGeom>
        </p:spPr>
      </p:pic>
      <p:pic>
        <p:nvPicPr>
          <p:cNvPr id="6" name="Picture 5"/>
          <p:cNvPicPr>
            <a:picLocks noChangeAspect="1"/>
          </p:cNvPicPr>
          <p:nvPr/>
        </p:nvPicPr>
        <p:blipFill>
          <a:blip r:embed="rId4"/>
          <a:stretch>
            <a:fillRect/>
          </a:stretch>
        </p:blipFill>
        <p:spPr>
          <a:xfrm>
            <a:off x="6868883" y="2411145"/>
            <a:ext cx="2024848" cy="1804901"/>
          </a:xfrm>
          <a:prstGeom prst="rect">
            <a:avLst/>
          </a:prstGeom>
        </p:spPr>
      </p:pic>
    </p:spTree>
    <p:extLst>
      <p:ext uri="{BB962C8B-B14F-4D97-AF65-F5344CB8AC3E}">
        <p14:creationId xmlns:p14="http://schemas.microsoft.com/office/powerpoint/2010/main" val="179301130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Availability Zones</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a:xfrm>
            <a:off x="201931" y="891885"/>
            <a:ext cx="8740141" cy="2234458"/>
          </a:xfrm>
        </p:spPr>
        <p:txBody>
          <a:bodyPr/>
          <a:lstStyle/>
          <a:p>
            <a:r>
              <a:rPr lang="en-US" sz="1800" dirty="0"/>
              <a:t>Region is comprised of multiple Availability Zones</a:t>
            </a:r>
          </a:p>
          <a:p>
            <a:r>
              <a:rPr lang="en-US" sz="1800" dirty="0"/>
              <a:t>Isolation from other Availability Zones (power, network, flood plains)</a:t>
            </a:r>
          </a:p>
          <a:p>
            <a:r>
              <a:rPr lang="en-US" sz="1800" dirty="0"/>
              <a:t>Low latency (&lt;10mS) direct connect between Availability Zones</a:t>
            </a:r>
          </a:p>
          <a:p>
            <a:r>
              <a:rPr lang="en-US" sz="1800" dirty="0"/>
              <a:t>1AZ can include multiple data centers</a:t>
            </a:r>
          </a:p>
          <a:p>
            <a:r>
              <a:rPr lang="en-US" sz="1800" dirty="0"/>
              <a:t>Physical Separation &lt; 100km</a:t>
            </a:r>
          </a:p>
          <a:p>
            <a:pPr marL="0" indent="0">
              <a:buNone/>
            </a:pPr>
            <a:endParaRPr lang="en-US" sz="1800" dirty="0"/>
          </a:p>
        </p:txBody>
      </p:sp>
      <p:grpSp>
        <p:nvGrpSpPr>
          <p:cNvPr id="22" name="Group 21">
            <a:extLst>
              <a:ext uri="{FF2B5EF4-FFF2-40B4-BE49-F238E27FC236}">
                <a16:creationId xmlns:a16="http://schemas.microsoft.com/office/drawing/2014/main" id="{035BA73C-18F8-3A4E-B7C5-AF8367C9B0AB}"/>
              </a:ext>
            </a:extLst>
          </p:cNvPr>
          <p:cNvGrpSpPr/>
          <p:nvPr/>
        </p:nvGrpSpPr>
        <p:grpSpPr>
          <a:xfrm>
            <a:off x="4099385" y="2473468"/>
            <a:ext cx="4442708" cy="1762223"/>
            <a:chOff x="6840142" y="4046193"/>
            <a:chExt cx="7108333" cy="2819556"/>
          </a:xfrm>
        </p:grpSpPr>
        <p:grpSp>
          <p:nvGrpSpPr>
            <p:cNvPr id="5" name="Group 4">
              <a:extLst>
                <a:ext uri="{FF2B5EF4-FFF2-40B4-BE49-F238E27FC236}">
                  <a16:creationId xmlns:a16="http://schemas.microsoft.com/office/drawing/2014/main" id="{7017A0B3-30D4-0740-84F5-964C5AA8E6E0}"/>
                </a:ext>
              </a:extLst>
            </p:cNvPr>
            <p:cNvGrpSpPr/>
            <p:nvPr/>
          </p:nvGrpSpPr>
          <p:grpSpPr>
            <a:xfrm>
              <a:off x="7577389" y="4716437"/>
              <a:ext cx="1765300" cy="1765300"/>
              <a:chOff x="8197850" y="1209675"/>
              <a:chExt cx="1765300" cy="1765300"/>
            </a:xfrm>
          </p:grpSpPr>
          <p:pic>
            <p:nvPicPr>
              <p:cNvPr id="6" name="Graphic 5">
                <a:extLst>
                  <a:ext uri="{FF2B5EF4-FFF2-40B4-BE49-F238E27FC236}">
                    <a16:creationId xmlns:a16="http://schemas.microsoft.com/office/drawing/2014/main" id="{0F9001ED-B60E-1843-A6D7-85C530A86A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97850" y="1209675"/>
                <a:ext cx="342900" cy="342900"/>
              </a:xfrm>
              <a:prstGeom prst="rect">
                <a:avLst/>
              </a:prstGeom>
            </p:spPr>
          </p:pic>
          <p:sp>
            <p:nvSpPr>
              <p:cNvPr id="7" name="Rectangle 6">
                <a:extLst>
                  <a:ext uri="{FF2B5EF4-FFF2-40B4-BE49-F238E27FC236}">
                    <a16:creationId xmlns:a16="http://schemas.microsoft.com/office/drawing/2014/main" id="{E8D4C80E-ECF9-3D4A-9B22-5C1464FA9C7E}"/>
                  </a:ext>
                </a:extLst>
              </p:cNvPr>
              <p:cNvSpPr/>
              <p:nvPr/>
            </p:nvSpPr>
            <p:spPr>
              <a:xfrm>
                <a:off x="8197850" y="1209675"/>
                <a:ext cx="1765300" cy="1765300"/>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5750" tIns="57150" rIns="57150" bIns="28575" numCol="1" spcCol="0" rtlCol="0" fromWordArt="0" anchor="t" anchorCtr="0" forceAA="0" compatLnSpc="1">
                <a:prstTxWarp prst="textNoShape">
                  <a:avLst/>
                </a:prstTxWarp>
                <a:noAutofit/>
              </a:bodyPr>
              <a:lstStyle/>
              <a:p>
                <a:pPr algn="l"/>
                <a:r>
                  <a:rPr lang="en-US" sz="750" dirty="0">
                    <a:solidFill>
                      <a:schemeClr val="tx1"/>
                    </a:solidFill>
                  </a:rPr>
                  <a:t>Availability Zone</a:t>
                </a:r>
              </a:p>
            </p:txBody>
          </p:sp>
        </p:grpSp>
        <p:grpSp>
          <p:nvGrpSpPr>
            <p:cNvPr id="8" name="Group 7">
              <a:extLst>
                <a:ext uri="{FF2B5EF4-FFF2-40B4-BE49-F238E27FC236}">
                  <a16:creationId xmlns:a16="http://schemas.microsoft.com/office/drawing/2014/main" id="{8C3D54BB-02D4-0346-B102-E60B2B29B65E}"/>
                </a:ext>
              </a:extLst>
            </p:cNvPr>
            <p:cNvGrpSpPr/>
            <p:nvPr/>
          </p:nvGrpSpPr>
          <p:grpSpPr>
            <a:xfrm>
              <a:off x="6840142" y="4094085"/>
              <a:ext cx="7108333" cy="2771664"/>
              <a:chOff x="4425949" y="1209674"/>
              <a:chExt cx="7108333" cy="2771664"/>
            </a:xfrm>
          </p:grpSpPr>
          <p:pic>
            <p:nvPicPr>
              <p:cNvPr id="9" name="Graphic 8">
                <a:extLst>
                  <a:ext uri="{FF2B5EF4-FFF2-40B4-BE49-F238E27FC236}">
                    <a16:creationId xmlns:a16="http://schemas.microsoft.com/office/drawing/2014/main" id="{8470BD23-886F-3848-A9CD-4624DBCBD1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25950" y="1209675"/>
                <a:ext cx="342900" cy="342900"/>
              </a:xfrm>
              <a:prstGeom prst="rect">
                <a:avLst/>
              </a:prstGeom>
            </p:spPr>
          </p:pic>
          <p:sp>
            <p:nvSpPr>
              <p:cNvPr id="10" name="Rectangle 9">
                <a:extLst>
                  <a:ext uri="{FF2B5EF4-FFF2-40B4-BE49-F238E27FC236}">
                    <a16:creationId xmlns:a16="http://schemas.microsoft.com/office/drawing/2014/main" id="{8074CE7C-4437-6248-859A-3CA1D6E55D2F}"/>
                  </a:ext>
                </a:extLst>
              </p:cNvPr>
              <p:cNvSpPr/>
              <p:nvPr/>
            </p:nvSpPr>
            <p:spPr>
              <a:xfrm>
                <a:off x="4425949" y="1209674"/>
                <a:ext cx="7108333" cy="2771664"/>
              </a:xfrm>
              <a:prstGeom prst="rect">
                <a:avLst/>
              </a:prstGeom>
              <a:noFill/>
              <a:ln w="12700">
                <a:solidFill>
                  <a:srgbClr val="87919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5750" tIns="57150" rIns="57150" bIns="28575" numCol="1" spcCol="0" rtlCol="0" fromWordArt="0" anchor="t" anchorCtr="0" forceAA="0" compatLnSpc="1">
                <a:prstTxWarp prst="textNoShape">
                  <a:avLst/>
                </a:prstTxWarp>
                <a:noAutofit/>
              </a:bodyPr>
              <a:lstStyle/>
              <a:p>
                <a:pPr algn="l"/>
                <a:r>
                  <a:rPr lang="en-US" sz="750" dirty="0">
                    <a:solidFill>
                      <a:srgbClr val="879196"/>
                    </a:solidFill>
                  </a:rPr>
                  <a:t>Region</a:t>
                </a:r>
              </a:p>
            </p:txBody>
          </p:sp>
        </p:grpSp>
        <p:grpSp>
          <p:nvGrpSpPr>
            <p:cNvPr id="11" name="Group 10">
              <a:extLst>
                <a:ext uri="{FF2B5EF4-FFF2-40B4-BE49-F238E27FC236}">
                  <a16:creationId xmlns:a16="http://schemas.microsoft.com/office/drawing/2014/main" id="{F00C8BC0-5D19-304B-BD91-83629A6B941C}"/>
                </a:ext>
              </a:extLst>
            </p:cNvPr>
            <p:cNvGrpSpPr/>
            <p:nvPr/>
          </p:nvGrpSpPr>
          <p:grpSpPr>
            <a:xfrm>
              <a:off x="9651579" y="4716437"/>
              <a:ext cx="1765300" cy="1765300"/>
              <a:chOff x="8197850" y="1209675"/>
              <a:chExt cx="1765300" cy="1765300"/>
            </a:xfrm>
          </p:grpSpPr>
          <p:pic>
            <p:nvPicPr>
              <p:cNvPr id="12" name="Graphic 11">
                <a:extLst>
                  <a:ext uri="{FF2B5EF4-FFF2-40B4-BE49-F238E27FC236}">
                    <a16:creationId xmlns:a16="http://schemas.microsoft.com/office/drawing/2014/main" id="{6C2C9C3B-41EB-334F-9071-C6B50CBD14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97850" y="1209675"/>
                <a:ext cx="342900" cy="342900"/>
              </a:xfrm>
              <a:prstGeom prst="rect">
                <a:avLst/>
              </a:prstGeom>
            </p:spPr>
          </p:pic>
          <p:sp>
            <p:nvSpPr>
              <p:cNvPr id="13" name="Rectangle 12">
                <a:extLst>
                  <a:ext uri="{FF2B5EF4-FFF2-40B4-BE49-F238E27FC236}">
                    <a16:creationId xmlns:a16="http://schemas.microsoft.com/office/drawing/2014/main" id="{E310E352-A71F-C749-82AC-32DF402A28E7}"/>
                  </a:ext>
                </a:extLst>
              </p:cNvPr>
              <p:cNvSpPr/>
              <p:nvPr/>
            </p:nvSpPr>
            <p:spPr>
              <a:xfrm>
                <a:off x="8197850" y="1209675"/>
                <a:ext cx="1765300" cy="1765300"/>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5750" tIns="57150" rIns="57150" bIns="28575" numCol="1" spcCol="0" rtlCol="0" fromWordArt="0" anchor="t" anchorCtr="0" forceAA="0" compatLnSpc="1">
                <a:prstTxWarp prst="textNoShape">
                  <a:avLst/>
                </a:prstTxWarp>
                <a:noAutofit/>
              </a:bodyPr>
              <a:lstStyle/>
              <a:p>
                <a:pPr algn="l"/>
                <a:r>
                  <a:rPr lang="en-US" sz="750" dirty="0">
                    <a:solidFill>
                      <a:schemeClr val="tx1"/>
                    </a:solidFill>
                  </a:rPr>
                  <a:t>Availability Zone</a:t>
                </a:r>
              </a:p>
            </p:txBody>
          </p:sp>
        </p:grpSp>
        <p:grpSp>
          <p:nvGrpSpPr>
            <p:cNvPr id="14" name="Group 13">
              <a:extLst>
                <a:ext uri="{FF2B5EF4-FFF2-40B4-BE49-F238E27FC236}">
                  <a16:creationId xmlns:a16="http://schemas.microsoft.com/office/drawing/2014/main" id="{60BEC450-DA94-1B4A-B819-9FE09912BBCC}"/>
                </a:ext>
              </a:extLst>
            </p:cNvPr>
            <p:cNvGrpSpPr/>
            <p:nvPr/>
          </p:nvGrpSpPr>
          <p:grpSpPr>
            <a:xfrm>
              <a:off x="11725769" y="4716437"/>
              <a:ext cx="1765300" cy="1765300"/>
              <a:chOff x="8197850" y="1209675"/>
              <a:chExt cx="1765300" cy="1765300"/>
            </a:xfrm>
          </p:grpSpPr>
          <p:pic>
            <p:nvPicPr>
              <p:cNvPr id="15" name="Graphic 14">
                <a:extLst>
                  <a:ext uri="{FF2B5EF4-FFF2-40B4-BE49-F238E27FC236}">
                    <a16:creationId xmlns:a16="http://schemas.microsoft.com/office/drawing/2014/main" id="{1141DECC-8344-1243-99CD-AA1F84DF6A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97850" y="1209675"/>
                <a:ext cx="342900" cy="342900"/>
              </a:xfrm>
              <a:prstGeom prst="rect">
                <a:avLst/>
              </a:prstGeom>
            </p:spPr>
          </p:pic>
          <p:sp>
            <p:nvSpPr>
              <p:cNvPr id="16" name="Rectangle 15">
                <a:extLst>
                  <a:ext uri="{FF2B5EF4-FFF2-40B4-BE49-F238E27FC236}">
                    <a16:creationId xmlns:a16="http://schemas.microsoft.com/office/drawing/2014/main" id="{7F5D7EC6-3F7E-AD40-9609-F111A5D1ECC1}"/>
                  </a:ext>
                </a:extLst>
              </p:cNvPr>
              <p:cNvSpPr/>
              <p:nvPr/>
            </p:nvSpPr>
            <p:spPr>
              <a:xfrm>
                <a:off x="8197850" y="1209675"/>
                <a:ext cx="1765300" cy="1765300"/>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5750" tIns="57150" rIns="57150" bIns="28575" numCol="1" spcCol="0" rtlCol="0" fromWordArt="0" anchor="t" anchorCtr="0" forceAA="0" compatLnSpc="1">
                <a:prstTxWarp prst="textNoShape">
                  <a:avLst/>
                </a:prstTxWarp>
                <a:noAutofit/>
              </a:bodyPr>
              <a:lstStyle/>
              <a:p>
                <a:pPr algn="l"/>
                <a:r>
                  <a:rPr lang="en-US" sz="750" dirty="0">
                    <a:solidFill>
                      <a:schemeClr val="tx1"/>
                    </a:solidFill>
                  </a:rPr>
                  <a:t>Availability Zone</a:t>
                </a:r>
              </a:p>
            </p:txBody>
          </p:sp>
        </p:grpSp>
        <p:sp>
          <p:nvSpPr>
            <p:cNvPr id="2" name="TextBox 1">
              <a:extLst>
                <a:ext uri="{FF2B5EF4-FFF2-40B4-BE49-F238E27FC236}">
                  <a16:creationId xmlns:a16="http://schemas.microsoft.com/office/drawing/2014/main" id="{B85BFE5B-9B86-C443-8FA9-8247A9578974}"/>
                </a:ext>
              </a:extLst>
            </p:cNvPr>
            <p:cNvSpPr txBox="1"/>
            <p:nvPr/>
          </p:nvSpPr>
          <p:spPr>
            <a:xfrm>
              <a:off x="8989017" y="4046193"/>
              <a:ext cx="4096618" cy="572464"/>
            </a:xfrm>
            <a:prstGeom prst="rect">
              <a:avLst/>
            </a:prstGeom>
            <a:noFill/>
          </p:spPr>
          <p:txBody>
            <a:bodyPr wrap="square" lIns="114300" tIns="91440" rIns="114300" bIns="91440" rtlCol="0">
              <a:spAutoFit/>
            </a:bodyPr>
            <a:lstStyle/>
            <a:p>
              <a:pPr>
                <a:lnSpc>
                  <a:spcPct val="90000"/>
                </a:lnSpc>
                <a:spcAft>
                  <a:spcPts val="1125"/>
                </a:spcAft>
              </a:pPr>
              <a:r>
                <a:rPr lang="en-US" sz="1250" dirty="0">
                  <a:solidFill>
                    <a:srgbClr val="545B64"/>
                  </a:solidFill>
                </a:rPr>
                <a:t>us-east-1 (N.Virginia)</a:t>
              </a:r>
            </a:p>
          </p:txBody>
        </p:sp>
        <p:sp>
          <p:nvSpPr>
            <p:cNvPr id="17" name="TextBox 16">
              <a:extLst>
                <a:ext uri="{FF2B5EF4-FFF2-40B4-BE49-F238E27FC236}">
                  <a16:creationId xmlns:a16="http://schemas.microsoft.com/office/drawing/2014/main" id="{0028D0FD-A91C-AF43-938F-35E769662465}"/>
                </a:ext>
              </a:extLst>
            </p:cNvPr>
            <p:cNvSpPr txBox="1"/>
            <p:nvPr/>
          </p:nvSpPr>
          <p:spPr>
            <a:xfrm>
              <a:off x="7577388" y="5496465"/>
              <a:ext cx="1765302" cy="544765"/>
            </a:xfrm>
            <a:prstGeom prst="rect">
              <a:avLst/>
            </a:prstGeom>
            <a:noFill/>
          </p:spPr>
          <p:txBody>
            <a:bodyPr wrap="square" lIns="114300" tIns="91440" rIns="114300" bIns="91440" rtlCol="0">
              <a:spAutoFit/>
            </a:bodyPr>
            <a:lstStyle/>
            <a:p>
              <a:pPr algn="ctr">
                <a:lnSpc>
                  <a:spcPct val="90000"/>
                </a:lnSpc>
                <a:spcAft>
                  <a:spcPts val="1125"/>
                </a:spcAft>
              </a:pPr>
              <a:r>
                <a:rPr lang="en-US" sz="1125" dirty="0"/>
                <a:t>us-east-1a</a:t>
              </a:r>
            </a:p>
          </p:txBody>
        </p:sp>
        <p:sp>
          <p:nvSpPr>
            <p:cNvPr id="18" name="TextBox 17">
              <a:extLst>
                <a:ext uri="{FF2B5EF4-FFF2-40B4-BE49-F238E27FC236}">
                  <a16:creationId xmlns:a16="http://schemas.microsoft.com/office/drawing/2014/main" id="{D86ED64F-9485-874F-AF7F-5D081AAB144B}"/>
                </a:ext>
              </a:extLst>
            </p:cNvPr>
            <p:cNvSpPr txBox="1"/>
            <p:nvPr/>
          </p:nvSpPr>
          <p:spPr>
            <a:xfrm>
              <a:off x="9651577" y="5496465"/>
              <a:ext cx="1765302" cy="544765"/>
            </a:xfrm>
            <a:prstGeom prst="rect">
              <a:avLst/>
            </a:prstGeom>
            <a:noFill/>
          </p:spPr>
          <p:txBody>
            <a:bodyPr wrap="square" lIns="114300" tIns="91440" rIns="114300" bIns="91440" rtlCol="0">
              <a:spAutoFit/>
            </a:bodyPr>
            <a:lstStyle/>
            <a:p>
              <a:pPr algn="ctr">
                <a:lnSpc>
                  <a:spcPct val="90000"/>
                </a:lnSpc>
                <a:spcAft>
                  <a:spcPts val="1125"/>
                </a:spcAft>
              </a:pPr>
              <a:r>
                <a:rPr lang="en-US" sz="1125" dirty="0"/>
                <a:t>us-east-1b</a:t>
              </a:r>
            </a:p>
          </p:txBody>
        </p:sp>
        <p:sp>
          <p:nvSpPr>
            <p:cNvPr id="19" name="TextBox 18">
              <a:extLst>
                <a:ext uri="{FF2B5EF4-FFF2-40B4-BE49-F238E27FC236}">
                  <a16:creationId xmlns:a16="http://schemas.microsoft.com/office/drawing/2014/main" id="{285ECEB9-B7C5-E04C-835B-2ACCF0402629}"/>
                </a:ext>
              </a:extLst>
            </p:cNvPr>
            <p:cNvSpPr txBox="1"/>
            <p:nvPr/>
          </p:nvSpPr>
          <p:spPr>
            <a:xfrm>
              <a:off x="11725768" y="5496465"/>
              <a:ext cx="1765302" cy="544765"/>
            </a:xfrm>
            <a:prstGeom prst="rect">
              <a:avLst/>
            </a:prstGeom>
            <a:noFill/>
          </p:spPr>
          <p:txBody>
            <a:bodyPr wrap="square" lIns="114300" tIns="91440" rIns="114300" bIns="91440" rtlCol="0">
              <a:spAutoFit/>
            </a:bodyPr>
            <a:lstStyle/>
            <a:p>
              <a:pPr algn="ctr">
                <a:lnSpc>
                  <a:spcPct val="90000"/>
                </a:lnSpc>
                <a:spcAft>
                  <a:spcPts val="1125"/>
                </a:spcAft>
              </a:pPr>
              <a:r>
                <a:rPr lang="en-US" sz="1125" dirty="0"/>
                <a:t>us-east-1c</a:t>
              </a:r>
            </a:p>
          </p:txBody>
        </p:sp>
      </p:grpSp>
    </p:spTree>
    <p:extLst>
      <p:ext uri="{BB962C8B-B14F-4D97-AF65-F5344CB8AC3E}">
        <p14:creationId xmlns:p14="http://schemas.microsoft.com/office/powerpoint/2010/main" val="251985927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p:txBody>
          <a:bodyPr/>
          <a:lstStyle/>
          <a:p>
            <a:r>
              <a:rPr lang="en-US" dirty="0"/>
              <a:t>Availability Zones</a:t>
            </a:r>
          </a:p>
        </p:txBody>
      </p:sp>
      <p:pic>
        <p:nvPicPr>
          <p:cNvPr id="4" name="Picture 3"/>
          <p:cNvPicPr>
            <a:picLocks noChangeAspect="1"/>
          </p:cNvPicPr>
          <p:nvPr/>
        </p:nvPicPr>
        <p:blipFill>
          <a:blip r:embed="rId3"/>
          <a:stretch>
            <a:fillRect/>
          </a:stretch>
        </p:blipFill>
        <p:spPr>
          <a:xfrm>
            <a:off x="513996" y="1077300"/>
            <a:ext cx="8116009" cy="2988900"/>
          </a:xfrm>
          <a:prstGeom prst="rect">
            <a:avLst/>
          </a:prstGeom>
        </p:spPr>
      </p:pic>
    </p:spTree>
    <p:extLst>
      <p:ext uri="{BB962C8B-B14F-4D97-AF65-F5344CB8AC3E}">
        <p14:creationId xmlns:p14="http://schemas.microsoft.com/office/powerpoint/2010/main" val="419739850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964"/>
            <a:ext cx="9144000" cy="523345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67591" tIns="33819" rIns="67591" bIns="33819" rtlCol="0" anchor="ctr"/>
          <a:lstStyle/>
          <a:p>
            <a:pPr algn="ctr" defTabSz="338238"/>
            <a:endParaRPr lang="en-US" sz="6000" dirty="0">
              <a:solidFill>
                <a:prstClr val="white"/>
              </a:solidFill>
              <a:latin typeface="Arial"/>
              <a:cs typeface="Arial"/>
            </a:endParaRPr>
          </a:p>
        </p:txBody>
      </p:sp>
      <p:sp>
        <p:nvSpPr>
          <p:cNvPr id="2" name="Oval 1"/>
          <p:cNvSpPr/>
          <p:nvPr/>
        </p:nvSpPr>
        <p:spPr>
          <a:xfrm>
            <a:off x="3699318" y="1017523"/>
            <a:ext cx="1617068" cy="1617068"/>
          </a:xfrm>
          <a:prstGeom prst="ellipse">
            <a:avLst/>
          </a:prstGeom>
          <a:solidFill>
            <a:schemeClr val="accent1"/>
          </a:solidFill>
          <a:ln w="571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0232" tIns="45109" rIns="90232" bIns="45109" spcCol="0" rtlCol="0" anchor="ctr"/>
          <a:lstStyle/>
          <a:p>
            <a:pPr algn="ctr"/>
            <a:endParaRPr lang="en-US" sz="11500" dirty="0">
              <a:solidFill>
                <a:srgbClr val="E79C0F"/>
              </a:solidFill>
            </a:endParaRPr>
          </a:p>
        </p:txBody>
      </p:sp>
      <p:sp>
        <p:nvSpPr>
          <p:cNvPr id="4" name="Rectangle 3"/>
          <p:cNvSpPr/>
          <p:nvPr/>
        </p:nvSpPr>
        <p:spPr>
          <a:xfrm>
            <a:off x="4011032" y="854702"/>
            <a:ext cx="1002965" cy="1860814"/>
          </a:xfrm>
          <a:prstGeom prst="rect">
            <a:avLst/>
          </a:prstGeom>
          <a:effectLst/>
        </p:spPr>
        <p:txBody>
          <a:bodyPr wrap="none" lIns="90232" tIns="45109" rIns="90232" bIns="45109">
            <a:spAutoFit/>
          </a:bodyPr>
          <a:lstStyle/>
          <a:p>
            <a:pPr algn="ctr"/>
            <a:r>
              <a:rPr lang="en-US" sz="11500" b="1" dirty="0">
                <a:solidFill>
                  <a:schemeClr val="bg1"/>
                </a:solidFill>
                <a:latin typeface="Arial"/>
                <a:cs typeface="Arial"/>
              </a:rPr>
              <a:t>2</a:t>
            </a:r>
          </a:p>
        </p:txBody>
      </p:sp>
      <p:sp>
        <p:nvSpPr>
          <p:cNvPr id="5" name="Rectangle 4"/>
          <p:cNvSpPr/>
          <p:nvPr/>
        </p:nvSpPr>
        <p:spPr>
          <a:xfrm>
            <a:off x="450415" y="2865622"/>
            <a:ext cx="8238818" cy="1107996"/>
          </a:xfrm>
          <a:prstGeom prst="rect">
            <a:avLst/>
          </a:prstGeom>
        </p:spPr>
        <p:txBody>
          <a:bodyPr wrap="square" lIns="90232" tIns="45109" rIns="90232" bIns="45109">
            <a:spAutoFit/>
          </a:bodyPr>
          <a:lstStyle/>
          <a:p>
            <a:pPr algn="ctr" defTabSz="338238"/>
            <a:r>
              <a:rPr lang="en-US" sz="6600" dirty="0">
                <a:solidFill>
                  <a:prstClr val="white"/>
                </a:solidFill>
                <a:latin typeface="Arial"/>
                <a:cs typeface="Arial"/>
              </a:rPr>
              <a:t>EC2 Overview</a:t>
            </a:r>
          </a:p>
        </p:txBody>
      </p:sp>
    </p:spTree>
    <p:extLst>
      <p:ext uri="{BB962C8B-B14F-4D97-AF65-F5344CB8AC3E}">
        <p14:creationId xmlns:p14="http://schemas.microsoft.com/office/powerpoint/2010/main" val="32408159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aphic 3">
            <a:extLst>
              <a:ext uri="{FF2B5EF4-FFF2-40B4-BE49-F238E27FC236}">
                <a16:creationId xmlns:a16="http://schemas.microsoft.com/office/drawing/2014/main" id="{3E48F1B4-265D-41A8-805D-0C1407F2EF48}"/>
              </a:ext>
            </a:extLst>
          </p:cNvPr>
          <p:cNvGrpSpPr/>
          <p:nvPr/>
        </p:nvGrpSpPr>
        <p:grpSpPr>
          <a:xfrm>
            <a:off x="1146299" y="1532011"/>
            <a:ext cx="1061605" cy="1061605"/>
            <a:chOff x="4333875" y="2333625"/>
            <a:chExt cx="476250" cy="476250"/>
          </a:xfrm>
          <a:solidFill>
            <a:schemeClr val="tx1"/>
          </a:solidFill>
        </p:grpSpPr>
        <p:sp>
          <p:nvSpPr>
            <p:cNvPr id="15" name="Freeform: Shape 7">
              <a:extLst>
                <a:ext uri="{FF2B5EF4-FFF2-40B4-BE49-F238E27FC236}">
                  <a16:creationId xmlns:a16="http://schemas.microsoft.com/office/drawing/2014/main" id="{21CD4D74-7CF6-462E-A9DF-06E5C70E3961}"/>
                </a:ext>
              </a:extLst>
            </p:cNvPr>
            <p:cNvSpPr/>
            <p:nvPr/>
          </p:nvSpPr>
          <p:spPr>
            <a:xfrm>
              <a:off x="4536281" y="2326481"/>
              <a:ext cx="276225" cy="276225"/>
            </a:xfrm>
            <a:custGeom>
              <a:avLst/>
              <a:gdLst>
                <a:gd name="connsiteX0" fmla="*/ 254794 w 276225"/>
                <a:gd name="connsiteY0" fmla="*/ 7144 h 276225"/>
                <a:gd name="connsiteX1" fmla="*/ 26194 w 276225"/>
                <a:gd name="connsiteY1" fmla="*/ 7144 h 276225"/>
                <a:gd name="connsiteX2" fmla="*/ 7144 w 276225"/>
                <a:gd name="connsiteY2" fmla="*/ 26194 h 276225"/>
                <a:gd name="connsiteX3" fmla="*/ 7144 w 276225"/>
                <a:gd name="connsiteY3" fmla="*/ 73819 h 276225"/>
                <a:gd name="connsiteX4" fmla="*/ 26194 w 276225"/>
                <a:gd name="connsiteY4" fmla="*/ 73819 h 276225"/>
                <a:gd name="connsiteX5" fmla="*/ 26194 w 276225"/>
                <a:gd name="connsiteY5" fmla="*/ 26194 h 276225"/>
                <a:gd name="connsiteX6" fmla="*/ 254794 w 276225"/>
                <a:gd name="connsiteY6" fmla="*/ 26194 h 276225"/>
                <a:gd name="connsiteX7" fmla="*/ 254794 w 276225"/>
                <a:gd name="connsiteY7" fmla="*/ 254794 h 276225"/>
                <a:gd name="connsiteX8" fmla="*/ 207169 w 276225"/>
                <a:gd name="connsiteY8" fmla="*/ 254794 h 276225"/>
                <a:gd name="connsiteX9" fmla="*/ 207169 w 276225"/>
                <a:gd name="connsiteY9" fmla="*/ 273844 h 276225"/>
                <a:gd name="connsiteX10" fmla="*/ 254794 w 276225"/>
                <a:gd name="connsiteY10" fmla="*/ 273844 h 276225"/>
                <a:gd name="connsiteX11" fmla="*/ 273844 w 276225"/>
                <a:gd name="connsiteY11" fmla="*/ 254794 h 276225"/>
                <a:gd name="connsiteX12" fmla="*/ 273844 w 276225"/>
                <a:gd name="connsiteY12" fmla="*/ 26194 h 276225"/>
                <a:gd name="connsiteX13" fmla="*/ 254794 w 276225"/>
                <a:gd name="connsiteY13" fmla="*/ 714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7144"/>
                  </a:moveTo>
                  <a:lnTo>
                    <a:pt x="26194" y="7144"/>
                  </a:lnTo>
                  <a:cubicBezTo>
                    <a:pt x="15716" y="7144"/>
                    <a:pt x="7144" y="15716"/>
                    <a:pt x="7144" y="26194"/>
                  </a:cubicBezTo>
                  <a:lnTo>
                    <a:pt x="7144" y="73819"/>
                  </a:lnTo>
                  <a:lnTo>
                    <a:pt x="26194" y="73819"/>
                  </a:lnTo>
                  <a:lnTo>
                    <a:pt x="26194" y="26194"/>
                  </a:lnTo>
                  <a:lnTo>
                    <a:pt x="254794" y="26194"/>
                  </a:lnTo>
                  <a:lnTo>
                    <a:pt x="254794" y="254794"/>
                  </a:lnTo>
                  <a:lnTo>
                    <a:pt x="207169" y="254794"/>
                  </a:lnTo>
                  <a:lnTo>
                    <a:pt x="207169" y="273844"/>
                  </a:lnTo>
                  <a:lnTo>
                    <a:pt x="254794" y="273844"/>
                  </a:lnTo>
                  <a:cubicBezTo>
                    <a:pt x="265271" y="273844"/>
                    <a:pt x="273844" y="265271"/>
                    <a:pt x="273844" y="254794"/>
                  </a:cubicBezTo>
                  <a:lnTo>
                    <a:pt x="273844" y="26194"/>
                  </a:lnTo>
                  <a:cubicBezTo>
                    <a:pt x="273844" y="15716"/>
                    <a:pt x="265271" y="7144"/>
                    <a:pt x="254794" y="7144"/>
                  </a:cubicBezTo>
                  <a:close/>
                </a:path>
              </a:pathLst>
            </a:custGeom>
            <a:solidFill>
              <a:schemeClr val="bg2"/>
            </a:solidFill>
            <a:ln w="19050" cap="flat">
              <a:noFill/>
              <a:prstDash val="solid"/>
              <a:miter/>
            </a:ln>
          </p:spPr>
          <p:txBody>
            <a:bodyPr rtlCol="0" anchor="ctr"/>
            <a:lstStyle/>
            <a:p>
              <a:pPr defTabSz="685758">
                <a:defRPr/>
              </a:pPr>
              <a:endParaRPr lang="en-US" sz="1324" dirty="0">
                <a:solidFill>
                  <a:srgbClr val="FFFFFF"/>
                </a:solidFill>
                <a:latin typeface="Amazon Ember"/>
              </a:endParaRPr>
            </a:p>
          </p:txBody>
        </p:sp>
        <p:sp>
          <p:nvSpPr>
            <p:cNvPr id="16" name="Freeform: Shape 8">
              <a:extLst>
                <a:ext uri="{FF2B5EF4-FFF2-40B4-BE49-F238E27FC236}">
                  <a16:creationId xmlns:a16="http://schemas.microsoft.com/office/drawing/2014/main" id="{8A81714C-DA0E-4816-9390-AAC895ACE585}"/>
                </a:ext>
              </a:extLst>
            </p:cNvPr>
            <p:cNvSpPr/>
            <p:nvPr/>
          </p:nvSpPr>
          <p:spPr>
            <a:xfrm>
              <a:off x="4326731" y="2536031"/>
              <a:ext cx="276225" cy="276225"/>
            </a:xfrm>
            <a:custGeom>
              <a:avLst/>
              <a:gdLst>
                <a:gd name="connsiteX0" fmla="*/ 254794 w 276225"/>
                <a:gd name="connsiteY0" fmla="*/ 254794 h 276225"/>
                <a:gd name="connsiteX1" fmla="*/ 26194 w 276225"/>
                <a:gd name="connsiteY1" fmla="*/ 254794 h 276225"/>
                <a:gd name="connsiteX2" fmla="*/ 26194 w 276225"/>
                <a:gd name="connsiteY2" fmla="*/ 26194 h 276225"/>
                <a:gd name="connsiteX3" fmla="*/ 73819 w 276225"/>
                <a:gd name="connsiteY3" fmla="*/ 26194 h 276225"/>
                <a:gd name="connsiteX4" fmla="*/ 73819 w 276225"/>
                <a:gd name="connsiteY4" fmla="*/ 7144 h 276225"/>
                <a:gd name="connsiteX5" fmla="*/ 26194 w 276225"/>
                <a:gd name="connsiteY5" fmla="*/ 7144 h 276225"/>
                <a:gd name="connsiteX6" fmla="*/ 7144 w 276225"/>
                <a:gd name="connsiteY6" fmla="*/ 26194 h 276225"/>
                <a:gd name="connsiteX7" fmla="*/ 7144 w 276225"/>
                <a:gd name="connsiteY7" fmla="*/ 254794 h 276225"/>
                <a:gd name="connsiteX8" fmla="*/ 26194 w 276225"/>
                <a:gd name="connsiteY8" fmla="*/ 273844 h 276225"/>
                <a:gd name="connsiteX9" fmla="*/ 254794 w 276225"/>
                <a:gd name="connsiteY9" fmla="*/ 273844 h 276225"/>
                <a:gd name="connsiteX10" fmla="*/ 273844 w 276225"/>
                <a:gd name="connsiteY10" fmla="*/ 254794 h 276225"/>
                <a:gd name="connsiteX11" fmla="*/ 273844 w 276225"/>
                <a:gd name="connsiteY11" fmla="*/ 207169 h 276225"/>
                <a:gd name="connsiteX12" fmla="*/ 254794 w 276225"/>
                <a:gd name="connsiteY12" fmla="*/ 207169 h 276225"/>
                <a:gd name="connsiteX13" fmla="*/ 254794 w 276225"/>
                <a:gd name="connsiteY13" fmla="*/ 25479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254794"/>
                  </a:moveTo>
                  <a:lnTo>
                    <a:pt x="26194" y="254794"/>
                  </a:lnTo>
                  <a:lnTo>
                    <a:pt x="26194" y="26194"/>
                  </a:lnTo>
                  <a:lnTo>
                    <a:pt x="73819" y="26194"/>
                  </a:lnTo>
                  <a:lnTo>
                    <a:pt x="73819" y="7144"/>
                  </a:lnTo>
                  <a:lnTo>
                    <a:pt x="26194" y="7144"/>
                  </a:lnTo>
                  <a:cubicBezTo>
                    <a:pt x="15716" y="7144"/>
                    <a:pt x="7144" y="15716"/>
                    <a:pt x="7144" y="26194"/>
                  </a:cubicBezTo>
                  <a:lnTo>
                    <a:pt x="7144" y="254794"/>
                  </a:lnTo>
                  <a:cubicBezTo>
                    <a:pt x="7144" y="265271"/>
                    <a:pt x="15716" y="273844"/>
                    <a:pt x="26194" y="273844"/>
                  </a:cubicBezTo>
                  <a:lnTo>
                    <a:pt x="254794" y="273844"/>
                  </a:lnTo>
                  <a:cubicBezTo>
                    <a:pt x="265271" y="273844"/>
                    <a:pt x="273844" y="265271"/>
                    <a:pt x="273844" y="254794"/>
                  </a:cubicBezTo>
                  <a:lnTo>
                    <a:pt x="273844" y="207169"/>
                  </a:lnTo>
                  <a:lnTo>
                    <a:pt x="254794" y="207169"/>
                  </a:lnTo>
                  <a:lnTo>
                    <a:pt x="254794" y="254794"/>
                  </a:lnTo>
                  <a:close/>
                </a:path>
              </a:pathLst>
            </a:custGeom>
            <a:solidFill>
              <a:schemeClr val="bg2"/>
            </a:solidFill>
            <a:ln w="19050" cap="flat">
              <a:noFill/>
              <a:prstDash val="solid"/>
              <a:miter/>
            </a:ln>
          </p:spPr>
          <p:txBody>
            <a:bodyPr rtlCol="0" anchor="ctr"/>
            <a:lstStyle/>
            <a:p>
              <a:pPr defTabSz="685758">
                <a:defRPr/>
              </a:pPr>
              <a:endParaRPr lang="en-US" sz="1324" dirty="0">
                <a:solidFill>
                  <a:srgbClr val="FFFFFF"/>
                </a:solidFill>
                <a:latin typeface="Amazon Ember"/>
              </a:endParaRPr>
            </a:p>
          </p:txBody>
        </p:sp>
        <p:sp>
          <p:nvSpPr>
            <p:cNvPr id="17" name="Freeform: Shape 9">
              <a:extLst>
                <a:ext uri="{FF2B5EF4-FFF2-40B4-BE49-F238E27FC236}">
                  <a16:creationId xmlns:a16="http://schemas.microsoft.com/office/drawing/2014/main" id="{5A1F4487-6AEF-47FB-9F4B-02A149A83B2B}"/>
                </a:ext>
              </a:extLst>
            </p:cNvPr>
            <p:cNvSpPr/>
            <p:nvPr/>
          </p:nvSpPr>
          <p:spPr>
            <a:xfrm>
              <a:off x="4412456" y="2412206"/>
              <a:ext cx="314325" cy="314325"/>
            </a:xfrm>
            <a:custGeom>
              <a:avLst/>
              <a:gdLst>
                <a:gd name="connsiteX0" fmla="*/ 264319 w 314325"/>
                <a:gd name="connsiteY0" fmla="*/ 35719 h 314325"/>
                <a:gd name="connsiteX1" fmla="*/ 264319 w 314325"/>
                <a:gd name="connsiteY1" fmla="*/ 7144 h 314325"/>
                <a:gd name="connsiteX2" fmla="*/ 245269 w 314325"/>
                <a:gd name="connsiteY2" fmla="*/ 7144 h 314325"/>
                <a:gd name="connsiteX3" fmla="*/ 245269 w 314325"/>
                <a:gd name="connsiteY3" fmla="*/ 35719 h 314325"/>
                <a:gd name="connsiteX4" fmla="*/ 216694 w 314325"/>
                <a:gd name="connsiteY4" fmla="*/ 35719 h 314325"/>
                <a:gd name="connsiteX5" fmla="*/ 216694 w 314325"/>
                <a:gd name="connsiteY5" fmla="*/ 7144 h 314325"/>
                <a:gd name="connsiteX6" fmla="*/ 197644 w 314325"/>
                <a:gd name="connsiteY6" fmla="*/ 7144 h 314325"/>
                <a:gd name="connsiteX7" fmla="*/ 197644 w 314325"/>
                <a:gd name="connsiteY7" fmla="*/ 35719 h 314325"/>
                <a:gd name="connsiteX8" fmla="*/ 169069 w 314325"/>
                <a:gd name="connsiteY8" fmla="*/ 35719 h 314325"/>
                <a:gd name="connsiteX9" fmla="*/ 169069 w 314325"/>
                <a:gd name="connsiteY9" fmla="*/ 7144 h 314325"/>
                <a:gd name="connsiteX10" fmla="*/ 150019 w 314325"/>
                <a:gd name="connsiteY10" fmla="*/ 7144 h 314325"/>
                <a:gd name="connsiteX11" fmla="*/ 150019 w 314325"/>
                <a:gd name="connsiteY11" fmla="*/ 35719 h 314325"/>
                <a:gd name="connsiteX12" fmla="*/ 121444 w 314325"/>
                <a:gd name="connsiteY12" fmla="*/ 35719 h 314325"/>
                <a:gd name="connsiteX13" fmla="*/ 121444 w 314325"/>
                <a:gd name="connsiteY13" fmla="*/ 7144 h 314325"/>
                <a:gd name="connsiteX14" fmla="*/ 102394 w 314325"/>
                <a:gd name="connsiteY14" fmla="*/ 7144 h 314325"/>
                <a:gd name="connsiteX15" fmla="*/ 102394 w 314325"/>
                <a:gd name="connsiteY15" fmla="*/ 35719 h 314325"/>
                <a:gd name="connsiteX16" fmla="*/ 73819 w 314325"/>
                <a:gd name="connsiteY16" fmla="*/ 35719 h 314325"/>
                <a:gd name="connsiteX17" fmla="*/ 73819 w 314325"/>
                <a:gd name="connsiteY17" fmla="*/ 7144 h 314325"/>
                <a:gd name="connsiteX18" fmla="*/ 54769 w 314325"/>
                <a:gd name="connsiteY18" fmla="*/ 7144 h 314325"/>
                <a:gd name="connsiteX19" fmla="*/ 54769 w 314325"/>
                <a:gd name="connsiteY19" fmla="*/ 35719 h 314325"/>
                <a:gd name="connsiteX20" fmla="*/ 35719 w 314325"/>
                <a:gd name="connsiteY20" fmla="*/ 54769 h 314325"/>
                <a:gd name="connsiteX21" fmla="*/ 7144 w 314325"/>
                <a:gd name="connsiteY21" fmla="*/ 54769 h 314325"/>
                <a:gd name="connsiteX22" fmla="*/ 7144 w 314325"/>
                <a:gd name="connsiteY22" fmla="*/ 73819 h 314325"/>
                <a:gd name="connsiteX23" fmla="*/ 35719 w 314325"/>
                <a:gd name="connsiteY23" fmla="*/ 73819 h 314325"/>
                <a:gd name="connsiteX24" fmla="*/ 35719 w 314325"/>
                <a:gd name="connsiteY24" fmla="*/ 102394 h 314325"/>
                <a:gd name="connsiteX25" fmla="*/ 7144 w 314325"/>
                <a:gd name="connsiteY25" fmla="*/ 102394 h 314325"/>
                <a:gd name="connsiteX26" fmla="*/ 7144 w 314325"/>
                <a:gd name="connsiteY26" fmla="*/ 121444 h 314325"/>
                <a:gd name="connsiteX27" fmla="*/ 35719 w 314325"/>
                <a:gd name="connsiteY27" fmla="*/ 121444 h 314325"/>
                <a:gd name="connsiteX28" fmla="*/ 35719 w 314325"/>
                <a:gd name="connsiteY28" fmla="*/ 150019 h 314325"/>
                <a:gd name="connsiteX29" fmla="*/ 7144 w 314325"/>
                <a:gd name="connsiteY29" fmla="*/ 150019 h 314325"/>
                <a:gd name="connsiteX30" fmla="*/ 7144 w 314325"/>
                <a:gd name="connsiteY30" fmla="*/ 169069 h 314325"/>
                <a:gd name="connsiteX31" fmla="*/ 35719 w 314325"/>
                <a:gd name="connsiteY31" fmla="*/ 169069 h 314325"/>
                <a:gd name="connsiteX32" fmla="*/ 35719 w 314325"/>
                <a:gd name="connsiteY32" fmla="*/ 197644 h 314325"/>
                <a:gd name="connsiteX33" fmla="*/ 7144 w 314325"/>
                <a:gd name="connsiteY33" fmla="*/ 197644 h 314325"/>
                <a:gd name="connsiteX34" fmla="*/ 7144 w 314325"/>
                <a:gd name="connsiteY34" fmla="*/ 216694 h 314325"/>
                <a:gd name="connsiteX35" fmla="*/ 35719 w 314325"/>
                <a:gd name="connsiteY35" fmla="*/ 216694 h 314325"/>
                <a:gd name="connsiteX36" fmla="*/ 35719 w 314325"/>
                <a:gd name="connsiteY36" fmla="*/ 245269 h 314325"/>
                <a:gd name="connsiteX37" fmla="*/ 7144 w 314325"/>
                <a:gd name="connsiteY37" fmla="*/ 245269 h 314325"/>
                <a:gd name="connsiteX38" fmla="*/ 7144 w 314325"/>
                <a:gd name="connsiteY38" fmla="*/ 264319 h 314325"/>
                <a:gd name="connsiteX39" fmla="*/ 35719 w 314325"/>
                <a:gd name="connsiteY39" fmla="*/ 264319 h 314325"/>
                <a:gd name="connsiteX40" fmla="*/ 54769 w 314325"/>
                <a:gd name="connsiteY40" fmla="*/ 283369 h 314325"/>
                <a:gd name="connsiteX41" fmla="*/ 54769 w 314325"/>
                <a:gd name="connsiteY41" fmla="*/ 311944 h 314325"/>
                <a:gd name="connsiteX42" fmla="*/ 73819 w 314325"/>
                <a:gd name="connsiteY42" fmla="*/ 311944 h 314325"/>
                <a:gd name="connsiteX43" fmla="*/ 73819 w 314325"/>
                <a:gd name="connsiteY43" fmla="*/ 283369 h 314325"/>
                <a:gd name="connsiteX44" fmla="*/ 102394 w 314325"/>
                <a:gd name="connsiteY44" fmla="*/ 283369 h 314325"/>
                <a:gd name="connsiteX45" fmla="*/ 102394 w 314325"/>
                <a:gd name="connsiteY45" fmla="*/ 311944 h 314325"/>
                <a:gd name="connsiteX46" fmla="*/ 121444 w 314325"/>
                <a:gd name="connsiteY46" fmla="*/ 311944 h 314325"/>
                <a:gd name="connsiteX47" fmla="*/ 121444 w 314325"/>
                <a:gd name="connsiteY47" fmla="*/ 283369 h 314325"/>
                <a:gd name="connsiteX48" fmla="*/ 150019 w 314325"/>
                <a:gd name="connsiteY48" fmla="*/ 283369 h 314325"/>
                <a:gd name="connsiteX49" fmla="*/ 150019 w 314325"/>
                <a:gd name="connsiteY49" fmla="*/ 311944 h 314325"/>
                <a:gd name="connsiteX50" fmla="*/ 169069 w 314325"/>
                <a:gd name="connsiteY50" fmla="*/ 311944 h 314325"/>
                <a:gd name="connsiteX51" fmla="*/ 169069 w 314325"/>
                <a:gd name="connsiteY51" fmla="*/ 283369 h 314325"/>
                <a:gd name="connsiteX52" fmla="*/ 197644 w 314325"/>
                <a:gd name="connsiteY52" fmla="*/ 283369 h 314325"/>
                <a:gd name="connsiteX53" fmla="*/ 197644 w 314325"/>
                <a:gd name="connsiteY53" fmla="*/ 311944 h 314325"/>
                <a:gd name="connsiteX54" fmla="*/ 216694 w 314325"/>
                <a:gd name="connsiteY54" fmla="*/ 311944 h 314325"/>
                <a:gd name="connsiteX55" fmla="*/ 216694 w 314325"/>
                <a:gd name="connsiteY55" fmla="*/ 283369 h 314325"/>
                <a:gd name="connsiteX56" fmla="*/ 245269 w 314325"/>
                <a:gd name="connsiteY56" fmla="*/ 283369 h 314325"/>
                <a:gd name="connsiteX57" fmla="*/ 245269 w 314325"/>
                <a:gd name="connsiteY57" fmla="*/ 311944 h 314325"/>
                <a:gd name="connsiteX58" fmla="*/ 264319 w 314325"/>
                <a:gd name="connsiteY58" fmla="*/ 311944 h 314325"/>
                <a:gd name="connsiteX59" fmla="*/ 264319 w 314325"/>
                <a:gd name="connsiteY59" fmla="*/ 283369 h 314325"/>
                <a:gd name="connsiteX60" fmla="*/ 283369 w 314325"/>
                <a:gd name="connsiteY60" fmla="*/ 264319 h 314325"/>
                <a:gd name="connsiteX61" fmla="*/ 311944 w 314325"/>
                <a:gd name="connsiteY61" fmla="*/ 264319 h 314325"/>
                <a:gd name="connsiteX62" fmla="*/ 311944 w 314325"/>
                <a:gd name="connsiteY62" fmla="*/ 245269 h 314325"/>
                <a:gd name="connsiteX63" fmla="*/ 283369 w 314325"/>
                <a:gd name="connsiteY63" fmla="*/ 245269 h 314325"/>
                <a:gd name="connsiteX64" fmla="*/ 283369 w 314325"/>
                <a:gd name="connsiteY64" fmla="*/ 216694 h 314325"/>
                <a:gd name="connsiteX65" fmla="*/ 311944 w 314325"/>
                <a:gd name="connsiteY65" fmla="*/ 216694 h 314325"/>
                <a:gd name="connsiteX66" fmla="*/ 311944 w 314325"/>
                <a:gd name="connsiteY66" fmla="*/ 197644 h 314325"/>
                <a:gd name="connsiteX67" fmla="*/ 283369 w 314325"/>
                <a:gd name="connsiteY67" fmla="*/ 197644 h 314325"/>
                <a:gd name="connsiteX68" fmla="*/ 283369 w 314325"/>
                <a:gd name="connsiteY68" fmla="*/ 169069 h 314325"/>
                <a:gd name="connsiteX69" fmla="*/ 311944 w 314325"/>
                <a:gd name="connsiteY69" fmla="*/ 169069 h 314325"/>
                <a:gd name="connsiteX70" fmla="*/ 311944 w 314325"/>
                <a:gd name="connsiteY70" fmla="*/ 150019 h 314325"/>
                <a:gd name="connsiteX71" fmla="*/ 283369 w 314325"/>
                <a:gd name="connsiteY71" fmla="*/ 150019 h 314325"/>
                <a:gd name="connsiteX72" fmla="*/ 283369 w 314325"/>
                <a:gd name="connsiteY72" fmla="*/ 121444 h 314325"/>
                <a:gd name="connsiteX73" fmla="*/ 311944 w 314325"/>
                <a:gd name="connsiteY73" fmla="*/ 121444 h 314325"/>
                <a:gd name="connsiteX74" fmla="*/ 311944 w 314325"/>
                <a:gd name="connsiteY74" fmla="*/ 102394 h 314325"/>
                <a:gd name="connsiteX75" fmla="*/ 283369 w 314325"/>
                <a:gd name="connsiteY75" fmla="*/ 102394 h 314325"/>
                <a:gd name="connsiteX76" fmla="*/ 283369 w 314325"/>
                <a:gd name="connsiteY76" fmla="*/ 73819 h 314325"/>
                <a:gd name="connsiteX77" fmla="*/ 311944 w 314325"/>
                <a:gd name="connsiteY77" fmla="*/ 73819 h 314325"/>
                <a:gd name="connsiteX78" fmla="*/ 311944 w 314325"/>
                <a:gd name="connsiteY78" fmla="*/ 54769 h 314325"/>
                <a:gd name="connsiteX79" fmla="*/ 283369 w 314325"/>
                <a:gd name="connsiteY79" fmla="*/ 54769 h 314325"/>
                <a:gd name="connsiteX80" fmla="*/ 264319 w 314325"/>
                <a:gd name="connsiteY80" fmla="*/ 35719 h 314325"/>
                <a:gd name="connsiteX81" fmla="*/ 264319 w 314325"/>
                <a:gd name="connsiteY81" fmla="*/ 262414 h 314325"/>
                <a:gd name="connsiteX82" fmla="*/ 262414 w 314325"/>
                <a:gd name="connsiteY82" fmla="*/ 264319 h 314325"/>
                <a:gd name="connsiteX83" fmla="*/ 56674 w 314325"/>
                <a:gd name="connsiteY83" fmla="*/ 264319 h 314325"/>
                <a:gd name="connsiteX84" fmla="*/ 56674 w 314325"/>
                <a:gd name="connsiteY84" fmla="*/ 264319 h 314325"/>
                <a:gd name="connsiteX85" fmla="*/ 54769 w 314325"/>
                <a:gd name="connsiteY85" fmla="*/ 262414 h 314325"/>
                <a:gd name="connsiteX86" fmla="*/ 54769 w 314325"/>
                <a:gd name="connsiteY86" fmla="*/ 56674 h 314325"/>
                <a:gd name="connsiteX87" fmla="*/ 54769 w 314325"/>
                <a:gd name="connsiteY87" fmla="*/ 56674 h 314325"/>
                <a:gd name="connsiteX88" fmla="*/ 56674 w 314325"/>
                <a:gd name="connsiteY88" fmla="*/ 54769 h 314325"/>
                <a:gd name="connsiteX89" fmla="*/ 262414 w 314325"/>
                <a:gd name="connsiteY89" fmla="*/ 54769 h 314325"/>
                <a:gd name="connsiteX90" fmla="*/ 264319 w 314325"/>
                <a:gd name="connsiteY90" fmla="*/ 56674 h 314325"/>
                <a:gd name="connsiteX91" fmla="*/ 264319 w 314325"/>
                <a:gd name="connsiteY91" fmla="*/ 26241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14325" h="314325">
                  <a:moveTo>
                    <a:pt x="264319" y="35719"/>
                  </a:moveTo>
                  <a:lnTo>
                    <a:pt x="264319" y="7144"/>
                  </a:lnTo>
                  <a:lnTo>
                    <a:pt x="245269" y="7144"/>
                  </a:lnTo>
                  <a:lnTo>
                    <a:pt x="245269" y="35719"/>
                  </a:lnTo>
                  <a:lnTo>
                    <a:pt x="216694" y="35719"/>
                  </a:lnTo>
                  <a:lnTo>
                    <a:pt x="216694" y="7144"/>
                  </a:lnTo>
                  <a:lnTo>
                    <a:pt x="197644" y="7144"/>
                  </a:lnTo>
                  <a:lnTo>
                    <a:pt x="197644" y="35719"/>
                  </a:lnTo>
                  <a:lnTo>
                    <a:pt x="169069" y="35719"/>
                  </a:lnTo>
                  <a:lnTo>
                    <a:pt x="169069" y="7144"/>
                  </a:lnTo>
                  <a:lnTo>
                    <a:pt x="150019" y="7144"/>
                  </a:lnTo>
                  <a:lnTo>
                    <a:pt x="150019" y="35719"/>
                  </a:lnTo>
                  <a:lnTo>
                    <a:pt x="121444" y="35719"/>
                  </a:lnTo>
                  <a:lnTo>
                    <a:pt x="121444" y="7144"/>
                  </a:lnTo>
                  <a:lnTo>
                    <a:pt x="102394" y="7144"/>
                  </a:lnTo>
                  <a:lnTo>
                    <a:pt x="102394" y="35719"/>
                  </a:lnTo>
                  <a:lnTo>
                    <a:pt x="73819" y="35719"/>
                  </a:lnTo>
                  <a:lnTo>
                    <a:pt x="73819" y="7144"/>
                  </a:lnTo>
                  <a:lnTo>
                    <a:pt x="54769" y="7144"/>
                  </a:lnTo>
                  <a:lnTo>
                    <a:pt x="54769" y="35719"/>
                  </a:lnTo>
                  <a:cubicBezTo>
                    <a:pt x="44291" y="36671"/>
                    <a:pt x="36671" y="44291"/>
                    <a:pt x="35719" y="54769"/>
                  </a:cubicBezTo>
                  <a:lnTo>
                    <a:pt x="7144" y="54769"/>
                  </a:lnTo>
                  <a:lnTo>
                    <a:pt x="7144" y="73819"/>
                  </a:lnTo>
                  <a:lnTo>
                    <a:pt x="35719" y="73819"/>
                  </a:lnTo>
                  <a:lnTo>
                    <a:pt x="35719" y="102394"/>
                  </a:lnTo>
                  <a:lnTo>
                    <a:pt x="7144" y="102394"/>
                  </a:lnTo>
                  <a:lnTo>
                    <a:pt x="7144" y="121444"/>
                  </a:lnTo>
                  <a:lnTo>
                    <a:pt x="35719" y="121444"/>
                  </a:lnTo>
                  <a:lnTo>
                    <a:pt x="35719" y="150019"/>
                  </a:lnTo>
                  <a:lnTo>
                    <a:pt x="7144" y="150019"/>
                  </a:lnTo>
                  <a:lnTo>
                    <a:pt x="7144" y="169069"/>
                  </a:lnTo>
                  <a:lnTo>
                    <a:pt x="35719" y="169069"/>
                  </a:lnTo>
                  <a:lnTo>
                    <a:pt x="35719" y="197644"/>
                  </a:lnTo>
                  <a:lnTo>
                    <a:pt x="7144" y="197644"/>
                  </a:lnTo>
                  <a:lnTo>
                    <a:pt x="7144" y="216694"/>
                  </a:lnTo>
                  <a:lnTo>
                    <a:pt x="35719" y="216694"/>
                  </a:lnTo>
                  <a:lnTo>
                    <a:pt x="35719" y="245269"/>
                  </a:lnTo>
                  <a:lnTo>
                    <a:pt x="7144" y="245269"/>
                  </a:lnTo>
                  <a:lnTo>
                    <a:pt x="7144" y="264319"/>
                  </a:lnTo>
                  <a:lnTo>
                    <a:pt x="35719" y="264319"/>
                  </a:lnTo>
                  <a:cubicBezTo>
                    <a:pt x="36671" y="274796"/>
                    <a:pt x="44291" y="282416"/>
                    <a:pt x="54769" y="283369"/>
                  </a:cubicBezTo>
                  <a:lnTo>
                    <a:pt x="54769" y="311944"/>
                  </a:lnTo>
                  <a:lnTo>
                    <a:pt x="73819" y="311944"/>
                  </a:lnTo>
                  <a:lnTo>
                    <a:pt x="73819" y="283369"/>
                  </a:lnTo>
                  <a:lnTo>
                    <a:pt x="102394" y="283369"/>
                  </a:lnTo>
                  <a:lnTo>
                    <a:pt x="102394" y="311944"/>
                  </a:lnTo>
                  <a:lnTo>
                    <a:pt x="121444" y="311944"/>
                  </a:lnTo>
                  <a:lnTo>
                    <a:pt x="121444" y="283369"/>
                  </a:lnTo>
                  <a:lnTo>
                    <a:pt x="150019" y="283369"/>
                  </a:lnTo>
                  <a:lnTo>
                    <a:pt x="150019" y="311944"/>
                  </a:lnTo>
                  <a:lnTo>
                    <a:pt x="169069" y="311944"/>
                  </a:lnTo>
                  <a:lnTo>
                    <a:pt x="169069" y="283369"/>
                  </a:lnTo>
                  <a:lnTo>
                    <a:pt x="197644" y="283369"/>
                  </a:lnTo>
                  <a:lnTo>
                    <a:pt x="197644" y="311944"/>
                  </a:lnTo>
                  <a:lnTo>
                    <a:pt x="216694" y="311944"/>
                  </a:lnTo>
                  <a:lnTo>
                    <a:pt x="216694" y="283369"/>
                  </a:lnTo>
                  <a:lnTo>
                    <a:pt x="245269" y="283369"/>
                  </a:lnTo>
                  <a:lnTo>
                    <a:pt x="245269" y="311944"/>
                  </a:lnTo>
                  <a:lnTo>
                    <a:pt x="264319" y="311944"/>
                  </a:lnTo>
                  <a:lnTo>
                    <a:pt x="264319" y="283369"/>
                  </a:lnTo>
                  <a:cubicBezTo>
                    <a:pt x="274796" y="282416"/>
                    <a:pt x="282416" y="274796"/>
                    <a:pt x="283369" y="264319"/>
                  </a:cubicBezTo>
                  <a:lnTo>
                    <a:pt x="311944" y="264319"/>
                  </a:lnTo>
                  <a:lnTo>
                    <a:pt x="311944" y="245269"/>
                  </a:lnTo>
                  <a:lnTo>
                    <a:pt x="283369" y="245269"/>
                  </a:lnTo>
                  <a:lnTo>
                    <a:pt x="283369" y="216694"/>
                  </a:lnTo>
                  <a:lnTo>
                    <a:pt x="311944" y="216694"/>
                  </a:lnTo>
                  <a:lnTo>
                    <a:pt x="311944" y="197644"/>
                  </a:lnTo>
                  <a:lnTo>
                    <a:pt x="283369" y="197644"/>
                  </a:lnTo>
                  <a:lnTo>
                    <a:pt x="283369" y="169069"/>
                  </a:lnTo>
                  <a:lnTo>
                    <a:pt x="311944" y="169069"/>
                  </a:lnTo>
                  <a:lnTo>
                    <a:pt x="311944" y="150019"/>
                  </a:lnTo>
                  <a:lnTo>
                    <a:pt x="283369" y="150019"/>
                  </a:lnTo>
                  <a:lnTo>
                    <a:pt x="283369" y="121444"/>
                  </a:lnTo>
                  <a:lnTo>
                    <a:pt x="311944" y="121444"/>
                  </a:lnTo>
                  <a:lnTo>
                    <a:pt x="311944" y="102394"/>
                  </a:lnTo>
                  <a:lnTo>
                    <a:pt x="283369" y="102394"/>
                  </a:lnTo>
                  <a:lnTo>
                    <a:pt x="283369" y="73819"/>
                  </a:lnTo>
                  <a:lnTo>
                    <a:pt x="311944" y="73819"/>
                  </a:lnTo>
                  <a:lnTo>
                    <a:pt x="311944" y="54769"/>
                  </a:lnTo>
                  <a:lnTo>
                    <a:pt x="283369" y="54769"/>
                  </a:lnTo>
                  <a:cubicBezTo>
                    <a:pt x="282416" y="44291"/>
                    <a:pt x="274796" y="36671"/>
                    <a:pt x="264319" y="35719"/>
                  </a:cubicBezTo>
                  <a:close/>
                  <a:moveTo>
                    <a:pt x="264319" y="262414"/>
                  </a:moveTo>
                  <a:cubicBezTo>
                    <a:pt x="264319" y="263366"/>
                    <a:pt x="263366" y="264319"/>
                    <a:pt x="262414" y="264319"/>
                  </a:cubicBezTo>
                  <a:lnTo>
                    <a:pt x="56674" y="264319"/>
                  </a:lnTo>
                  <a:cubicBezTo>
                    <a:pt x="56674" y="264319"/>
                    <a:pt x="56674" y="264319"/>
                    <a:pt x="56674" y="264319"/>
                  </a:cubicBezTo>
                  <a:cubicBezTo>
                    <a:pt x="55721" y="264319"/>
                    <a:pt x="54769" y="263366"/>
                    <a:pt x="54769" y="262414"/>
                  </a:cubicBezTo>
                  <a:lnTo>
                    <a:pt x="54769" y="56674"/>
                  </a:lnTo>
                  <a:cubicBezTo>
                    <a:pt x="54769" y="56674"/>
                    <a:pt x="54769" y="56674"/>
                    <a:pt x="54769" y="56674"/>
                  </a:cubicBezTo>
                  <a:cubicBezTo>
                    <a:pt x="54769" y="55721"/>
                    <a:pt x="55721" y="54769"/>
                    <a:pt x="56674" y="54769"/>
                  </a:cubicBezTo>
                  <a:lnTo>
                    <a:pt x="262414" y="54769"/>
                  </a:lnTo>
                  <a:cubicBezTo>
                    <a:pt x="263366" y="54769"/>
                    <a:pt x="264319" y="55721"/>
                    <a:pt x="264319" y="56674"/>
                  </a:cubicBezTo>
                  <a:lnTo>
                    <a:pt x="264319" y="262414"/>
                  </a:lnTo>
                  <a:close/>
                </a:path>
              </a:pathLst>
            </a:custGeom>
            <a:solidFill>
              <a:schemeClr val="bg2"/>
            </a:solidFill>
            <a:ln w="19050" cap="flat">
              <a:noFill/>
              <a:prstDash val="solid"/>
              <a:miter/>
            </a:ln>
          </p:spPr>
          <p:txBody>
            <a:bodyPr rtlCol="0" anchor="ctr"/>
            <a:lstStyle/>
            <a:p>
              <a:pPr defTabSz="685758">
                <a:defRPr/>
              </a:pPr>
              <a:endParaRPr lang="en-US" sz="1324" dirty="0">
                <a:solidFill>
                  <a:srgbClr val="FFFFFF"/>
                </a:solidFill>
                <a:latin typeface="Amazon Ember"/>
              </a:endParaRPr>
            </a:p>
          </p:txBody>
        </p:sp>
      </p:grpSp>
      <p:sp>
        <p:nvSpPr>
          <p:cNvPr id="13" name="TextBox 12">
            <a:extLst>
              <a:ext uri="{FF2B5EF4-FFF2-40B4-BE49-F238E27FC236}">
                <a16:creationId xmlns:a16="http://schemas.microsoft.com/office/drawing/2014/main" id="{E4AF99F8-C4E1-4012-89D4-4F57E380C724}"/>
              </a:ext>
            </a:extLst>
          </p:cNvPr>
          <p:cNvSpPr txBox="1"/>
          <p:nvPr/>
        </p:nvSpPr>
        <p:spPr>
          <a:xfrm>
            <a:off x="446478" y="2767609"/>
            <a:ext cx="2466673" cy="334707"/>
          </a:xfrm>
          <a:prstGeom prst="rect">
            <a:avLst/>
          </a:prstGeom>
          <a:noFill/>
        </p:spPr>
        <p:txBody>
          <a:bodyPr wrap="square" lIns="91440" tIns="45720" rIns="91440" bIns="45720" rtlCol="0">
            <a:spAutoFit/>
          </a:bodyPr>
          <a:lstStyle>
            <a:defPPr>
              <a:defRPr lang="en-US"/>
            </a:defPPr>
            <a:lvl1pPr defTabSz="457200">
              <a:lnSpc>
                <a:spcPct val="90000"/>
              </a:lnSpc>
              <a:spcBef>
                <a:spcPts val="300"/>
              </a:spcBef>
              <a:defRPr sz="1600" spc="50">
                <a:solidFill>
                  <a:srgbClr val="00B9FF"/>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algn="ctr" defTabSz="457189">
              <a:spcBef>
                <a:spcPts val="750"/>
              </a:spcBef>
              <a:defRPr/>
            </a:pPr>
            <a:r>
              <a:rPr lang="en-US" sz="1750" kern="0" dirty="0">
                <a:solidFill>
                  <a:schemeClr val="accent1"/>
                </a:solidFill>
                <a:latin typeface="Amazon Ember Medium" panose="020B0603020204030204" pitchFamily="34" charset="0"/>
                <a:ea typeface="Amazon Ember Medium" panose="020B0603020204030204" pitchFamily="34" charset="0"/>
                <a:cs typeface="Amazon Ember Medium" panose="020B0603020204030204" pitchFamily="34" charset="0"/>
              </a:rPr>
              <a:t>Amazon EC2</a:t>
            </a:r>
          </a:p>
        </p:txBody>
      </p:sp>
      <p:sp>
        <p:nvSpPr>
          <p:cNvPr id="2" name="Title 1"/>
          <p:cNvSpPr>
            <a:spLocks noGrp="1"/>
          </p:cNvSpPr>
          <p:nvPr>
            <p:ph type="title"/>
          </p:nvPr>
        </p:nvSpPr>
        <p:spPr/>
        <p:txBody>
          <a:bodyPr/>
          <a:lstStyle/>
          <a:p>
            <a:r>
              <a:rPr lang="en-US" dirty="0"/>
              <a:t>Choices for Compute</a:t>
            </a:r>
          </a:p>
        </p:txBody>
      </p:sp>
      <p:sp>
        <p:nvSpPr>
          <p:cNvPr id="91" name="TextBox 90">
            <a:extLst>
              <a:ext uri="{FF2B5EF4-FFF2-40B4-BE49-F238E27FC236}">
                <a16:creationId xmlns:a16="http://schemas.microsoft.com/office/drawing/2014/main" id="{D64A1D9D-5515-4454-B6F6-3F7E5B69B84E}"/>
              </a:ext>
            </a:extLst>
          </p:cNvPr>
          <p:cNvSpPr txBox="1"/>
          <p:nvPr/>
        </p:nvSpPr>
        <p:spPr>
          <a:xfrm>
            <a:off x="336789" y="2874942"/>
            <a:ext cx="2686050" cy="1600200"/>
          </a:xfrm>
          <a:prstGeom prst="rect">
            <a:avLst/>
          </a:prstGeom>
          <a:noFill/>
        </p:spPr>
        <p:txBody>
          <a:bodyPr wrap="square" lIns="57150" tIns="0" rIns="57150" bIns="0" rtlCol="0">
            <a:noAutofit/>
          </a:bodyPr>
          <a:lstStyle>
            <a:defPPr>
              <a:defRPr lang="en-US"/>
            </a:defPPr>
            <a:lvl1pPr defTabSz="457200">
              <a:lnSpc>
                <a:spcPct val="90000"/>
              </a:lnSpc>
              <a:spcBef>
                <a:spcPts val="300"/>
              </a:spcBef>
              <a:defRPr sz="1600" spc="50">
                <a:solidFill>
                  <a:srgbClr val="00B9FF"/>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algn="ctr" defTabSz="457189">
              <a:spcBef>
                <a:spcPts val="750"/>
              </a:spcBef>
              <a:defRPr/>
            </a:pPr>
            <a:r>
              <a:rPr lang="en-US" sz="1750" kern="0" dirty="0">
                <a:noFill/>
                <a:latin typeface="Amazon Ember Medium" panose="020B0603020204030204" pitchFamily="34" charset="0"/>
                <a:ea typeface="Amazon Ember Medium" panose="020B0603020204030204" pitchFamily="34" charset="0"/>
                <a:cs typeface="Amazon Ember Medium" panose="020B0603020204030204" pitchFamily="34" charset="0"/>
              </a:rPr>
              <a:t>Amazon EC2</a:t>
            </a:r>
            <a:br>
              <a:rPr lang="en-US" sz="1750" kern="0" dirty="0">
                <a:noFill/>
                <a:latin typeface="Amazon Ember Medium" panose="020B0603020204030204" pitchFamily="34" charset="0"/>
                <a:ea typeface="Amazon Ember Medium" panose="020B0603020204030204" pitchFamily="34" charset="0"/>
                <a:cs typeface="Amazon Ember Medium" panose="020B0603020204030204" pitchFamily="34" charset="0"/>
              </a:rPr>
            </a:br>
            <a:endParaRPr lang="en-US" sz="1500" b="1" kern="0" dirty="0">
              <a:solidFill>
                <a:schemeClr val="bg1"/>
              </a:solidFill>
              <a:latin typeface="Amazon Ember Regular"/>
            </a:endParaRPr>
          </a:p>
          <a:p>
            <a:pPr algn="ctr" defTabSz="457189">
              <a:spcBef>
                <a:spcPts val="750"/>
              </a:spcBef>
              <a:defRPr/>
            </a:pPr>
            <a:r>
              <a:rPr lang="en-US" sz="1375" kern="0" dirty="0">
                <a:solidFill>
                  <a:schemeClr val="bg1"/>
                </a:solidFill>
                <a:latin typeface="Amazon Ember Regular"/>
              </a:rPr>
              <a:t>Virtual server instances </a:t>
            </a:r>
            <a:br>
              <a:rPr lang="en-US" sz="1375" kern="0" dirty="0">
                <a:solidFill>
                  <a:schemeClr val="bg1"/>
                </a:solidFill>
                <a:latin typeface="Amazon Ember Regular"/>
              </a:rPr>
            </a:br>
            <a:r>
              <a:rPr lang="en-US" sz="1375" kern="0" dirty="0">
                <a:solidFill>
                  <a:schemeClr val="bg1"/>
                </a:solidFill>
                <a:latin typeface="Amazon Ember Regular"/>
              </a:rPr>
              <a:t>in the cloud</a:t>
            </a:r>
          </a:p>
        </p:txBody>
      </p:sp>
      <p:sp>
        <p:nvSpPr>
          <p:cNvPr id="92" name="TextBox 91">
            <a:extLst>
              <a:ext uri="{FF2B5EF4-FFF2-40B4-BE49-F238E27FC236}">
                <a16:creationId xmlns:a16="http://schemas.microsoft.com/office/drawing/2014/main" id="{8252E98A-5CA1-439D-8EAF-6AED75E705C2}"/>
              </a:ext>
            </a:extLst>
          </p:cNvPr>
          <p:cNvSpPr txBox="1"/>
          <p:nvPr/>
        </p:nvSpPr>
        <p:spPr>
          <a:xfrm>
            <a:off x="3096416" y="2826116"/>
            <a:ext cx="2686050" cy="1600200"/>
          </a:xfrm>
          <a:prstGeom prst="rect">
            <a:avLst/>
          </a:prstGeom>
          <a:noFill/>
        </p:spPr>
        <p:txBody>
          <a:bodyPr wrap="square" lIns="57150" tIns="0" rIns="57150" bIns="0" rtlCol="0">
            <a:noAutofit/>
          </a:bodyPr>
          <a:lstStyle>
            <a:defPPr>
              <a:defRPr lang="en-US"/>
            </a:defPPr>
            <a:lvl1pPr defTabSz="457200">
              <a:lnSpc>
                <a:spcPct val="90000"/>
              </a:lnSpc>
              <a:spcBef>
                <a:spcPts val="300"/>
              </a:spcBef>
              <a:defRPr sz="1600" spc="50">
                <a:solidFill>
                  <a:srgbClr val="00B9FF"/>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algn="ctr" defTabSz="457189">
              <a:spcBef>
                <a:spcPts val="750"/>
              </a:spcBef>
              <a:defRPr/>
            </a:pPr>
            <a:r>
              <a:rPr lang="en-US" sz="1750" kern="0" dirty="0">
                <a:solidFill>
                  <a:schemeClr val="accent1"/>
                </a:solidFill>
                <a:latin typeface="Amazon Ember Medium" panose="020B0603020204030204" pitchFamily="34" charset="0"/>
                <a:ea typeface="Amazon Ember Medium" panose="020B0603020204030204" pitchFamily="34" charset="0"/>
                <a:cs typeface="Amazon Ember Medium" panose="020B0603020204030204" pitchFamily="34" charset="0"/>
              </a:rPr>
              <a:t>Amazon ECS, </a:t>
            </a:r>
            <a:br>
              <a:rPr lang="en-US" sz="1750" kern="0" dirty="0">
                <a:solidFill>
                  <a:schemeClr val="accent1"/>
                </a:solidFill>
                <a:latin typeface="Amazon Ember Medium" panose="020B0603020204030204" pitchFamily="34" charset="0"/>
                <a:ea typeface="Amazon Ember Medium" panose="020B0603020204030204" pitchFamily="34" charset="0"/>
                <a:cs typeface="Amazon Ember Medium" panose="020B0603020204030204" pitchFamily="34" charset="0"/>
              </a:rPr>
            </a:br>
            <a:r>
              <a:rPr lang="en-US" sz="1750" kern="0" dirty="0">
                <a:solidFill>
                  <a:schemeClr val="accent1"/>
                </a:solidFill>
                <a:latin typeface="Amazon Ember Medium" panose="020B0603020204030204" pitchFamily="34" charset="0"/>
                <a:ea typeface="Amazon Ember Medium" panose="020B0603020204030204" pitchFamily="34" charset="0"/>
                <a:cs typeface="Amazon Ember Medium" panose="020B0603020204030204" pitchFamily="34" charset="0"/>
              </a:rPr>
              <a:t>EKS, and Fargate</a:t>
            </a:r>
          </a:p>
          <a:p>
            <a:pPr algn="ctr" defTabSz="457189">
              <a:spcBef>
                <a:spcPts val="750"/>
              </a:spcBef>
              <a:defRPr/>
            </a:pPr>
            <a:r>
              <a:rPr lang="en-US" sz="1375" kern="0" dirty="0">
                <a:solidFill>
                  <a:schemeClr val="bg1"/>
                </a:solidFill>
                <a:latin typeface="Amazon Ember Regular"/>
              </a:rPr>
              <a:t>Container management service for running </a:t>
            </a:r>
            <a:br>
              <a:rPr lang="en-US" sz="1375" kern="0" dirty="0">
                <a:solidFill>
                  <a:schemeClr val="bg1"/>
                </a:solidFill>
                <a:latin typeface="Amazon Ember Regular"/>
              </a:rPr>
            </a:br>
            <a:r>
              <a:rPr lang="en-US" sz="1375" kern="0" dirty="0">
                <a:solidFill>
                  <a:schemeClr val="bg1"/>
                </a:solidFill>
                <a:latin typeface="Amazon Ember Regular"/>
              </a:rPr>
              <a:t>Docker on a managed </a:t>
            </a:r>
            <a:br>
              <a:rPr lang="en-US" sz="1375" kern="0" dirty="0">
                <a:solidFill>
                  <a:schemeClr val="bg1"/>
                </a:solidFill>
                <a:latin typeface="Amazon Ember Regular"/>
              </a:rPr>
            </a:br>
            <a:r>
              <a:rPr lang="en-US" sz="1375" kern="0" dirty="0">
                <a:solidFill>
                  <a:schemeClr val="bg1"/>
                </a:solidFill>
                <a:latin typeface="Amazon Ember Regular"/>
              </a:rPr>
              <a:t>cluster of EC2</a:t>
            </a:r>
          </a:p>
          <a:p>
            <a:pPr algn="ctr" defTabSz="457189">
              <a:spcBef>
                <a:spcPts val="750"/>
              </a:spcBef>
              <a:defRPr/>
            </a:pPr>
            <a:endParaRPr lang="en-US" sz="1625" kern="0" spc="0" dirty="0">
              <a:solidFill>
                <a:schemeClr val="bg1"/>
              </a:solidFill>
              <a:latin typeface="Amazon Ember Regular"/>
            </a:endParaRPr>
          </a:p>
        </p:txBody>
      </p:sp>
      <p:sp>
        <p:nvSpPr>
          <p:cNvPr id="93" name="TextBox 92">
            <a:extLst>
              <a:ext uri="{FF2B5EF4-FFF2-40B4-BE49-F238E27FC236}">
                <a16:creationId xmlns:a16="http://schemas.microsoft.com/office/drawing/2014/main" id="{4BD944D3-2F46-4A91-BA9D-BAA9FB442EE2}"/>
              </a:ext>
            </a:extLst>
          </p:cNvPr>
          <p:cNvSpPr txBox="1"/>
          <p:nvPr/>
        </p:nvSpPr>
        <p:spPr>
          <a:xfrm>
            <a:off x="5856043" y="2826116"/>
            <a:ext cx="2686050" cy="1600200"/>
          </a:xfrm>
          <a:prstGeom prst="rect">
            <a:avLst/>
          </a:prstGeom>
          <a:noFill/>
        </p:spPr>
        <p:txBody>
          <a:bodyPr wrap="square" lIns="57150" tIns="0" rIns="57150" bIns="0" rtlCol="0">
            <a:noAutofit/>
          </a:bodyPr>
          <a:lstStyle>
            <a:defPPr>
              <a:defRPr lang="en-US"/>
            </a:defPPr>
            <a:lvl1pPr defTabSz="457200">
              <a:lnSpc>
                <a:spcPct val="90000"/>
              </a:lnSpc>
              <a:spcBef>
                <a:spcPts val="300"/>
              </a:spcBef>
              <a:defRPr sz="1600" spc="50">
                <a:solidFill>
                  <a:srgbClr val="00B9FF"/>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algn="ctr" defTabSz="457189">
              <a:spcBef>
                <a:spcPts val="750"/>
              </a:spcBef>
              <a:defRPr/>
            </a:pPr>
            <a:r>
              <a:rPr lang="en-US" sz="1750" kern="0" dirty="0">
                <a:solidFill>
                  <a:schemeClr val="accent1"/>
                </a:solidFill>
                <a:latin typeface="Amazon Ember Medium" panose="020B0603020204030204" pitchFamily="34" charset="0"/>
                <a:ea typeface="Amazon Ember Medium" panose="020B0603020204030204" pitchFamily="34" charset="0"/>
                <a:cs typeface="Amazon Ember Medium" panose="020B0603020204030204" pitchFamily="34" charset="0"/>
              </a:rPr>
              <a:t>AWS Lambda</a:t>
            </a:r>
            <a:br>
              <a:rPr lang="en-US" sz="1750" kern="0" dirty="0">
                <a:solidFill>
                  <a:schemeClr val="accent2"/>
                </a:solidFill>
                <a:latin typeface="Amazon Ember Medium" panose="020B0603020204030204" pitchFamily="34" charset="0"/>
                <a:ea typeface="Amazon Ember Medium" panose="020B0603020204030204" pitchFamily="34" charset="0"/>
                <a:cs typeface="Amazon Ember Medium" panose="020B0603020204030204" pitchFamily="34" charset="0"/>
              </a:rPr>
            </a:br>
            <a:endParaRPr lang="en-US" sz="1750" kern="0" dirty="0">
              <a:solidFill>
                <a:schemeClr val="accent2"/>
              </a:solidFill>
              <a:latin typeface="Amazon Ember Medium" panose="020B0603020204030204" pitchFamily="34" charset="0"/>
              <a:ea typeface="Amazon Ember Medium" panose="020B0603020204030204" pitchFamily="34" charset="0"/>
              <a:cs typeface="Amazon Ember Medium" panose="020B0603020204030204" pitchFamily="34" charset="0"/>
            </a:endParaRPr>
          </a:p>
          <a:p>
            <a:pPr algn="ctr" defTabSz="457189">
              <a:spcBef>
                <a:spcPts val="750"/>
              </a:spcBef>
              <a:defRPr/>
            </a:pPr>
            <a:r>
              <a:rPr lang="en-US" sz="1375" kern="0" dirty="0">
                <a:solidFill>
                  <a:schemeClr val="bg1"/>
                </a:solidFill>
                <a:latin typeface="Amazon Ember Regular"/>
              </a:rPr>
              <a:t>Serverless compute </a:t>
            </a:r>
            <a:br>
              <a:rPr lang="en-US" sz="1375" kern="0" dirty="0">
                <a:solidFill>
                  <a:schemeClr val="bg1"/>
                </a:solidFill>
                <a:latin typeface="Amazon Ember Regular"/>
              </a:rPr>
            </a:br>
            <a:r>
              <a:rPr lang="en-US" sz="1375" kern="0" dirty="0">
                <a:solidFill>
                  <a:schemeClr val="bg1"/>
                </a:solidFill>
                <a:latin typeface="Amazon Ember Regular"/>
              </a:rPr>
              <a:t>for stateless code execution in response to triggers</a:t>
            </a:r>
          </a:p>
        </p:txBody>
      </p:sp>
      <p:pic>
        <p:nvPicPr>
          <p:cNvPr id="3" name="Graphic 2">
            <a:extLst>
              <a:ext uri="{FF2B5EF4-FFF2-40B4-BE49-F238E27FC236}">
                <a16:creationId xmlns:a16="http://schemas.microsoft.com/office/drawing/2014/main" id="{9A58F65D-6F71-4459-85EB-98AC6E1EE4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89443" y="1478632"/>
            <a:ext cx="899997" cy="1012496"/>
          </a:xfrm>
          <a:prstGeom prst="rect">
            <a:avLst/>
          </a:prstGeom>
        </p:spPr>
      </p:pic>
      <p:pic>
        <p:nvPicPr>
          <p:cNvPr id="4" name="Graphic 3">
            <a:extLst>
              <a:ext uri="{FF2B5EF4-FFF2-40B4-BE49-F238E27FC236}">
                <a16:creationId xmlns:a16="http://schemas.microsoft.com/office/drawing/2014/main" id="{FE5B4FC7-E2E3-4C52-BAF2-1914B7B183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82166" y="1544280"/>
            <a:ext cx="833804" cy="868546"/>
          </a:xfrm>
          <a:prstGeom prst="rect">
            <a:avLst/>
          </a:prstGeom>
        </p:spPr>
      </p:pic>
      <p:grpSp>
        <p:nvGrpSpPr>
          <p:cNvPr id="18" name="Group 17">
            <a:extLst>
              <a:ext uri="{FF2B5EF4-FFF2-40B4-BE49-F238E27FC236}">
                <a16:creationId xmlns:a16="http://schemas.microsoft.com/office/drawing/2014/main" id="{AC1B54F6-5795-A543-9CD7-543A1AF9DD1E}"/>
              </a:ext>
            </a:extLst>
          </p:cNvPr>
          <p:cNvGrpSpPr/>
          <p:nvPr/>
        </p:nvGrpSpPr>
        <p:grpSpPr>
          <a:xfrm>
            <a:off x="8531678" y="2"/>
            <a:ext cx="412991" cy="489858"/>
            <a:chOff x="13432971" y="2"/>
            <a:chExt cx="660785" cy="783773"/>
          </a:xfrm>
        </p:grpSpPr>
        <p:sp>
          <p:nvSpPr>
            <p:cNvPr id="19" name="Arrow: Pentagon 26">
              <a:extLst>
                <a:ext uri="{FF2B5EF4-FFF2-40B4-BE49-F238E27FC236}">
                  <a16:creationId xmlns:a16="http://schemas.microsoft.com/office/drawing/2014/main" id="{64980C60-B841-2140-8B91-915B1E13D098}"/>
                </a:ext>
              </a:extLst>
            </p:cNvPr>
            <p:cNvSpPr/>
            <p:nvPr/>
          </p:nvSpPr>
          <p:spPr bwMode="auto">
            <a:xfrm rot="5400000">
              <a:off x="13371477" y="61496"/>
              <a:ext cx="783773" cy="660785"/>
            </a:xfrm>
            <a:prstGeom prst="homePlate">
              <a:avLst>
                <a:gd name="adj" fmla="val 3003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0" name="Graphic 3">
              <a:extLst>
                <a:ext uri="{FF2B5EF4-FFF2-40B4-BE49-F238E27FC236}">
                  <a16:creationId xmlns:a16="http://schemas.microsoft.com/office/drawing/2014/main" id="{37E7F726-11CC-E94B-9195-C6ED409B0DFE}"/>
                </a:ext>
              </a:extLst>
            </p:cNvPr>
            <p:cNvGrpSpPr/>
            <p:nvPr/>
          </p:nvGrpSpPr>
          <p:grpSpPr>
            <a:xfrm>
              <a:off x="13585427" y="125219"/>
              <a:ext cx="386410" cy="386410"/>
              <a:chOff x="4333875" y="2333625"/>
              <a:chExt cx="476250" cy="476250"/>
            </a:xfrm>
            <a:solidFill>
              <a:schemeClr val="tx1"/>
            </a:solidFill>
          </p:grpSpPr>
          <p:sp>
            <p:nvSpPr>
              <p:cNvPr id="21" name="Freeform: Shape 32">
                <a:extLst>
                  <a:ext uri="{FF2B5EF4-FFF2-40B4-BE49-F238E27FC236}">
                    <a16:creationId xmlns:a16="http://schemas.microsoft.com/office/drawing/2014/main" id="{61934D15-6853-574C-AEB1-AC48ABCE5497}"/>
                  </a:ext>
                </a:extLst>
              </p:cNvPr>
              <p:cNvSpPr/>
              <p:nvPr/>
            </p:nvSpPr>
            <p:spPr>
              <a:xfrm>
                <a:off x="4536281" y="2326481"/>
                <a:ext cx="276225" cy="276225"/>
              </a:xfrm>
              <a:custGeom>
                <a:avLst/>
                <a:gdLst>
                  <a:gd name="connsiteX0" fmla="*/ 254794 w 276225"/>
                  <a:gd name="connsiteY0" fmla="*/ 7144 h 276225"/>
                  <a:gd name="connsiteX1" fmla="*/ 26194 w 276225"/>
                  <a:gd name="connsiteY1" fmla="*/ 7144 h 276225"/>
                  <a:gd name="connsiteX2" fmla="*/ 7144 w 276225"/>
                  <a:gd name="connsiteY2" fmla="*/ 26194 h 276225"/>
                  <a:gd name="connsiteX3" fmla="*/ 7144 w 276225"/>
                  <a:gd name="connsiteY3" fmla="*/ 73819 h 276225"/>
                  <a:gd name="connsiteX4" fmla="*/ 26194 w 276225"/>
                  <a:gd name="connsiteY4" fmla="*/ 73819 h 276225"/>
                  <a:gd name="connsiteX5" fmla="*/ 26194 w 276225"/>
                  <a:gd name="connsiteY5" fmla="*/ 26194 h 276225"/>
                  <a:gd name="connsiteX6" fmla="*/ 254794 w 276225"/>
                  <a:gd name="connsiteY6" fmla="*/ 26194 h 276225"/>
                  <a:gd name="connsiteX7" fmla="*/ 254794 w 276225"/>
                  <a:gd name="connsiteY7" fmla="*/ 254794 h 276225"/>
                  <a:gd name="connsiteX8" fmla="*/ 207169 w 276225"/>
                  <a:gd name="connsiteY8" fmla="*/ 254794 h 276225"/>
                  <a:gd name="connsiteX9" fmla="*/ 207169 w 276225"/>
                  <a:gd name="connsiteY9" fmla="*/ 273844 h 276225"/>
                  <a:gd name="connsiteX10" fmla="*/ 254794 w 276225"/>
                  <a:gd name="connsiteY10" fmla="*/ 273844 h 276225"/>
                  <a:gd name="connsiteX11" fmla="*/ 273844 w 276225"/>
                  <a:gd name="connsiteY11" fmla="*/ 254794 h 276225"/>
                  <a:gd name="connsiteX12" fmla="*/ 273844 w 276225"/>
                  <a:gd name="connsiteY12" fmla="*/ 26194 h 276225"/>
                  <a:gd name="connsiteX13" fmla="*/ 254794 w 276225"/>
                  <a:gd name="connsiteY13" fmla="*/ 714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7144"/>
                    </a:moveTo>
                    <a:lnTo>
                      <a:pt x="26194" y="7144"/>
                    </a:lnTo>
                    <a:cubicBezTo>
                      <a:pt x="15716" y="7144"/>
                      <a:pt x="7144" y="15716"/>
                      <a:pt x="7144" y="26194"/>
                    </a:cubicBezTo>
                    <a:lnTo>
                      <a:pt x="7144" y="73819"/>
                    </a:lnTo>
                    <a:lnTo>
                      <a:pt x="26194" y="73819"/>
                    </a:lnTo>
                    <a:lnTo>
                      <a:pt x="26194" y="26194"/>
                    </a:lnTo>
                    <a:lnTo>
                      <a:pt x="254794" y="26194"/>
                    </a:lnTo>
                    <a:lnTo>
                      <a:pt x="254794" y="254794"/>
                    </a:lnTo>
                    <a:lnTo>
                      <a:pt x="207169" y="254794"/>
                    </a:lnTo>
                    <a:lnTo>
                      <a:pt x="207169" y="273844"/>
                    </a:lnTo>
                    <a:lnTo>
                      <a:pt x="254794" y="273844"/>
                    </a:lnTo>
                    <a:cubicBezTo>
                      <a:pt x="265271" y="273844"/>
                      <a:pt x="273844" y="265271"/>
                      <a:pt x="273844" y="254794"/>
                    </a:cubicBezTo>
                    <a:lnTo>
                      <a:pt x="273844" y="26194"/>
                    </a:lnTo>
                    <a:cubicBezTo>
                      <a:pt x="273844" y="15716"/>
                      <a:pt x="265271" y="7144"/>
                      <a:pt x="254794" y="7144"/>
                    </a:cubicBezTo>
                    <a:close/>
                  </a:path>
                </a:pathLst>
              </a:custGeom>
              <a:grpFill/>
              <a:ln w="19050" cap="flat">
                <a:noFill/>
                <a:prstDash val="solid"/>
                <a:miter/>
              </a:ln>
            </p:spPr>
            <p:txBody>
              <a:bodyPr rtlCol="0" anchor="ctr"/>
              <a:lstStyle/>
              <a:p>
                <a:endParaRPr lang="en-US" sz="1125" dirty="0"/>
              </a:p>
            </p:txBody>
          </p:sp>
          <p:sp>
            <p:nvSpPr>
              <p:cNvPr id="22" name="Freeform: Shape 33">
                <a:extLst>
                  <a:ext uri="{FF2B5EF4-FFF2-40B4-BE49-F238E27FC236}">
                    <a16:creationId xmlns:a16="http://schemas.microsoft.com/office/drawing/2014/main" id="{1630AFC6-99C2-4943-A57A-4D4925B0B46F}"/>
                  </a:ext>
                </a:extLst>
              </p:cNvPr>
              <p:cNvSpPr/>
              <p:nvPr/>
            </p:nvSpPr>
            <p:spPr>
              <a:xfrm>
                <a:off x="4326731" y="2536031"/>
                <a:ext cx="276225" cy="276225"/>
              </a:xfrm>
              <a:custGeom>
                <a:avLst/>
                <a:gdLst>
                  <a:gd name="connsiteX0" fmla="*/ 254794 w 276225"/>
                  <a:gd name="connsiteY0" fmla="*/ 254794 h 276225"/>
                  <a:gd name="connsiteX1" fmla="*/ 26194 w 276225"/>
                  <a:gd name="connsiteY1" fmla="*/ 254794 h 276225"/>
                  <a:gd name="connsiteX2" fmla="*/ 26194 w 276225"/>
                  <a:gd name="connsiteY2" fmla="*/ 26194 h 276225"/>
                  <a:gd name="connsiteX3" fmla="*/ 73819 w 276225"/>
                  <a:gd name="connsiteY3" fmla="*/ 26194 h 276225"/>
                  <a:gd name="connsiteX4" fmla="*/ 73819 w 276225"/>
                  <a:gd name="connsiteY4" fmla="*/ 7144 h 276225"/>
                  <a:gd name="connsiteX5" fmla="*/ 26194 w 276225"/>
                  <a:gd name="connsiteY5" fmla="*/ 7144 h 276225"/>
                  <a:gd name="connsiteX6" fmla="*/ 7144 w 276225"/>
                  <a:gd name="connsiteY6" fmla="*/ 26194 h 276225"/>
                  <a:gd name="connsiteX7" fmla="*/ 7144 w 276225"/>
                  <a:gd name="connsiteY7" fmla="*/ 254794 h 276225"/>
                  <a:gd name="connsiteX8" fmla="*/ 26194 w 276225"/>
                  <a:gd name="connsiteY8" fmla="*/ 273844 h 276225"/>
                  <a:gd name="connsiteX9" fmla="*/ 254794 w 276225"/>
                  <a:gd name="connsiteY9" fmla="*/ 273844 h 276225"/>
                  <a:gd name="connsiteX10" fmla="*/ 273844 w 276225"/>
                  <a:gd name="connsiteY10" fmla="*/ 254794 h 276225"/>
                  <a:gd name="connsiteX11" fmla="*/ 273844 w 276225"/>
                  <a:gd name="connsiteY11" fmla="*/ 207169 h 276225"/>
                  <a:gd name="connsiteX12" fmla="*/ 254794 w 276225"/>
                  <a:gd name="connsiteY12" fmla="*/ 207169 h 276225"/>
                  <a:gd name="connsiteX13" fmla="*/ 254794 w 276225"/>
                  <a:gd name="connsiteY13" fmla="*/ 25479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254794"/>
                    </a:moveTo>
                    <a:lnTo>
                      <a:pt x="26194" y="254794"/>
                    </a:lnTo>
                    <a:lnTo>
                      <a:pt x="26194" y="26194"/>
                    </a:lnTo>
                    <a:lnTo>
                      <a:pt x="73819" y="26194"/>
                    </a:lnTo>
                    <a:lnTo>
                      <a:pt x="73819" y="7144"/>
                    </a:lnTo>
                    <a:lnTo>
                      <a:pt x="26194" y="7144"/>
                    </a:lnTo>
                    <a:cubicBezTo>
                      <a:pt x="15716" y="7144"/>
                      <a:pt x="7144" y="15716"/>
                      <a:pt x="7144" y="26194"/>
                    </a:cubicBezTo>
                    <a:lnTo>
                      <a:pt x="7144" y="254794"/>
                    </a:lnTo>
                    <a:cubicBezTo>
                      <a:pt x="7144" y="265271"/>
                      <a:pt x="15716" y="273844"/>
                      <a:pt x="26194" y="273844"/>
                    </a:cubicBezTo>
                    <a:lnTo>
                      <a:pt x="254794" y="273844"/>
                    </a:lnTo>
                    <a:cubicBezTo>
                      <a:pt x="265271" y="273844"/>
                      <a:pt x="273844" y="265271"/>
                      <a:pt x="273844" y="254794"/>
                    </a:cubicBezTo>
                    <a:lnTo>
                      <a:pt x="273844" y="207169"/>
                    </a:lnTo>
                    <a:lnTo>
                      <a:pt x="254794" y="207169"/>
                    </a:lnTo>
                    <a:lnTo>
                      <a:pt x="254794" y="254794"/>
                    </a:lnTo>
                    <a:close/>
                  </a:path>
                </a:pathLst>
              </a:custGeom>
              <a:grpFill/>
              <a:ln w="19050" cap="flat">
                <a:noFill/>
                <a:prstDash val="solid"/>
                <a:miter/>
              </a:ln>
            </p:spPr>
            <p:txBody>
              <a:bodyPr rtlCol="0" anchor="ctr"/>
              <a:lstStyle/>
              <a:p>
                <a:endParaRPr lang="en-US" sz="1125" dirty="0"/>
              </a:p>
            </p:txBody>
          </p:sp>
          <p:sp>
            <p:nvSpPr>
              <p:cNvPr id="23" name="Freeform: Shape 34">
                <a:extLst>
                  <a:ext uri="{FF2B5EF4-FFF2-40B4-BE49-F238E27FC236}">
                    <a16:creationId xmlns:a16="http://schemas.microsoft.com/office/drawing/2014/main" id="{FA80CFAB-40E3-8C48-A08E-0A9C799B4B64}"/>
                  </a:ext>
                </a:extLst>
              </p:cNvPr>
              <p:cNvSpPr/>
              <p:nvPr/>
            </p:nvSpPr>
            <p:spPr>
              <a:xfrm>
                <a:off x="4412456" y="2412206"/>
                <a:ext cx="314325" cy="314325"/>
              </a:xfrm>
              <a:custGeom>
                <a:avLst/>
                <a:gdLst>
                  <a:gd name="connsiteX0" fmla="*/ 264319 w 314325"/>
                  <a:gd name="connsiteY0" fmla="*/ 35719 h 314325"/>
                  <a:gd name="connsiteX1" fmla="*/ 264319 w 314325"/>
                  <a:gd name="connsiteY1" fmla="*/ 7144 h 314325"/>
                  <a:gd name="connsiteX2" fmla="*/ 245269 w 314325"/>
                  <a:gd name="connsiteY2" fmla="*/ 7144 h 314325"/>
                  <a:gd name="connsiteX3" fmla="*/ 245269 w 314325"/>
                  <a:gd name="connsiteY3" fmla="*/ 35719 h 314325"/>
                  <a:gd name="connsiteX4" fmla="*/ 216694 w 314325"/>
                  <a:gd name="connsiteY4" fmla="*/ 35719 h 314325"/>
                  <a:gd name="connsiteX5" fmla="*/ 216694 w 314325"/>
                  <a:gd name="connsiteY5" fmla="*/ 7144 h 314325"/>
                  <a:gd name="connsiteX6" fmla="*/ 197644 w 314325"/>
                  <a:gd name="connsiteY6" fmla="*/ 7144 h 314325"/>
                  <a:gd name="connsiteX7" fmla="*/ 197644 w 314325"/>
                  <a:gd name="connsiteY7" fmla="*/ 35719 h 314325"/>
                  <a:gd name="connsiteX8" fmla="*/ 169069 w 314325"/>
                  <a:gd name="connsiteY8" fmla="*/ 35719 h 314325"/>
                  <a:gd name="connsiteX9" fmla="*/ 169069 w 314325"/>
                  <a:gd name="connsiteY9" fmla="*/ 7144 h 314325"/>
                  <a:gd name="connsiteX10" fmla="*/ 150019 w 314325"/>
                  <a:gd name="connsiteY10" fmla="*/ 7144 h 314325"/>
                  <a:gd name="connsiteX11" fmla="*/ 150019 w 314325"/>
                  <a:gd name="connsiteY11" fmla="*/ 35719 h 314325"/>
                  <a:gd name="connsiteX12" fmla="*/ 121444 w 314325"/>
                  <a:gd name="connsiteY12" fmla="*/ 35719 h 314325"/>
                  <a:gd name="connsiteX13" fmla="*/ 121444 w 314325"/>
                  <a:gd name="connsiteY13" fmla="*/ 7144 h 314325"/>
                  <a:gd name="connsiteX14" fmla="*/ 102394 w 314325"/>
                  <a:gd name="connsiteY14" fmla="*/ 7144 h 314325"/>
                  <a:gd name="connsiteX15" fmla="*/ 102394 w 314325"/>
                  <a:gd name="connsiteY15" fmla="*/ 35719 h 314325"/>
                  <a:gd name="connsiteX16" fmla="*/ 73819 w 314325"/>
                  <a:gd name="connsiteY16" fmla="*/ 35719 h 314325"/>
                  <a:gd name="connsiteX17" fmla="*/ 73819 w 314325"/>
                  <a:gd name="connsiteY17" fmla="*/ 7144 h 314325"/>
                  <a:gd name="connsiteX18" fmla="*/ 54769 w 314325"/>
                  <a:gd name="connsiteY18" fmla="*/ 7144 h 314325"/>
                  <a:gd name="connsiteX19" fmla="*/ 54769 w 314325"/>
                  <a:gd name="connsiteY19" fmla="*/ 35719 h 314325"/>
                  <a:gd name="connsiteX20" fmla="*/ 35719 w 314325"/>
                  <a:gd name="connsiteY20" fmla="*/ 54769 h 314325"/>
                  <a:gd name="connsiteX21" fmla="*/ 7144 w 314325"/>
                  <a:gd name="connsiteY21" fmla="*/ 54769 h 314325"/>
                  <a:gd name="connsiteX22" fmla="*/ 7144 w 314325"/>
                  <a:gd name="connsiteY22" fmla="*/ 73819 h 314325"/>
                  <a:gd name="connsiteX23" fmla="*/ 35719 w 314325"/>
                  <a:gd name="connsiteY23" fmla="*/ 73819 h 314325"/>
                  <a:gd name="connsiteX24" fmla="*/ 35719 w 314325"/>
                  <a:gd name="connsiteY24" fmla="*/ 102394 h 314325"/>
                  <a:gd name="connsiteX25" fmla="*/ 7144 w 314325"/>
                  <a:gd name="connsiteY25" fmla="*/ 102394 h 314325"/>
                  <a:gd name="connsiteX26" fmla="*/ 7144 w 314325"/>
                  <a:gd name="connsiteY26" fmla="*/ 121444 h 314325"/>
                  <a:gd name="connsiteX27" fmla="*/ 35719 w 314325"/>
                  <a:gd name="connsiteY27" fmla="*/ 121444 h 314325"/>
                  <a:gd name="connsiteX28" fmla="*/ 35719 w 314325"/>
                  <a:gd name="connsiteY28" fmla="*/ 150019 h 314325"/>
                  <a:gd name="connsiteX29" fmla="*/ 7144 w 314325"/>
                  <a:gd name="connsiteY29" fmla="*/ 150019 h 314325"/>
                  <a:gd name="connsiteX30" fmla="*/ 7144 w 314325"/>
                  <a:gd name="connsiteY30" fmla="*/ 169069 h 314325"/>
                  <a:gd name="connsiteX31" fmla="*/ 35719 w 314325"/>
                  <a:gd name="connsiteY31" fmla="*/ 169069 h 314325"/>
                  <a:gd name="connsiteX32" fmla="*/ 35719 w 314325"/>
                  <a:gd name="connsiteY32" fmla="*/ 197644 h 314325"/>
                  <a:gd name="connsiteX33" fmla="*/ 7144 w 314325"/>
                  <a:gd name="connsiteY33" fmla="*/ 197644 h 314325"/>
                  <a:gd name="connsiteX34" fmla="*/ 7144 w 314325"/>
                  <a:gd name="connsiteY34" fmla="*/ 216694 h 314325"/>
                  <a:gd name="connsiteX35" fmla="*/ 35719 w 314325"/>
                  <a:gd name="connsiteY35" fmla="*/ 216694 h 314325"/>
                  <a:gd name="connsiteX36" fmla="*/ 35719 w 314325"/>
                  <a:gd name="connsiteY36" fmla="*/ 245269 h 314325"/>
                  <a:gd name="connsiteX37" fmla="*/ 7144 w 314325"/>
                  <a:gd name="connsiteY37" fmla="*/ 245269 h 314325"/>
                  <a:gd name="connsiteX38" fmla="*/ 7144 w 314325"/>
                  <a:gd name="connsiteY38" fmla="*/ 264319 h 314325"/>
                  <a:gd name="connsiteX39" fmla="*/ 35719 w 314325"/>
                  <a:gd name="connsiteY39" fmla="*/ 264319 h 314325"/>
                  <a:gd name="connsiteX40" fmla="*/ 54769 w 314325"/>
                  <a:gd name="connsiteY40" fmla="*/ 283369 h 314325"/>
                  <a:gd name="connsiteX41" fmla="*/ 54769 w 314325"/>
                  <a:gd name="connsiteY41" fmla="*/ 311944 h 314325"/>
                  <a:gd name="connsiteX42" fmla="*/ 73819 w 314325"/>
                  <a:gd name="connsiteY42" fmla="*/ 311944 h 314325"/>
                  <a:gd name="connsiteX43" fmla="*/ 73819 w 314325"/>
                  <a:gd name="connsiteY43" fmla="*/ 283369 h 314325"/>
                  <a:gd name="connsiteX44" fmla="*/ 102394 w 314325"/>
                  <a:gd name="connsiteY44" fmla="*/ 283369 h 314325"/>
                  <a:gd name="connsiteX45" fmla="*/ 102394 w 314325"/>
                  <a:gd name="connsiteY45" fmla="*/ 311944 h 314325"/>
                  <a:gd name="connsiteX46" fmla="*/ 121444 w 314325"/>
                  <a:gd name="connsiteY46" fmla="*/ 311944 h 314325"/>
                  <a:gd name="connsiteX47" fmla="*/ 121444 w 314325"/>
                  <a:gd name="connsiteY47" fmla="*/ 283369 h 314325"/>
                  <a:gd name="connsiteX48" fmla="*/ 150019 w 314325"/>
                  <a:gd name="connsiteY48" fmla="*/ 283369 h 314325"/>
                  <a:gd name="connsiteX49" fmla="*/ 150019 w 314325"/>
                  <a:gd name="connsiteY49" fmla="*/ 311944 h 314325"/>
                  <a:gd name="connsiteX50" fmla="*/ 169069 w 314325"/>
                  <a:gd name="connsiteY50" fmla="*/ 311944 h 314325"/>
                  <a:gd name="connsiteX51" fmla="*/ 169069 w 314325"/>
                  <a:gd name="connsiteY51" fmla="*/ 283369 h 314325"/>
                  <a:gd name="connsiteX52" fmla="*/ 197644 w 314325"/>
                  <a:gd name="connsiteY52" fmla="*/ 283369 h 314325"/>
                  <a:gd name="connsiteX53" fmla="*/ 197644 w 314325"/>
                  <a:gd name="connsiteY53" fmla="*/ 311944 h 314325"/>
                  <a:gd name="connsiteX54" fmla="*/ 216694 w 314325"/>
                  <a:gd name="connsiteY54" fmla="*/ 311944 h 314325"/>
                  <a:gd name="connsiteX55" fmla="*/ 216694 w 314325"/>
                  <a:gd name="connsiteY55" fmla="*/ 283369 h 314325"/>
                  <a:gd name="connsiteX56" fmla="*/ 245269 w 314325"/>
                  <a:gd name="connsiteY56" fmla="*/ 283369 h 314325"/>
                  <a:gd name="connsiteX57" fmla="*/ 245269 w 314325"/>
                  <a:gd name="connsiteY57" fmla="*/ 311944 h 314325"/>
                  <a:gd name="connsiteX58" fmla="*/ 264319 w 314325"/>
                  <a:gd name="connsiteY58" fmla="*/ 311944 h 314325"/>
                  <a:gd name="connsiteX59" fmla="*/ 264319 w 314325"/>
                  <a:gd name="connsiteY59" fmla="*/ 283369 h 314325"/>
                  <a:gd name="connsiteX60" fmla="*/ 283369 w 314325"/>
                  <a:gd name="connsiteY60" fmla="*/ 264319 h 314325"/>
                  <a:gd name="connsiteX61" fmla="*/ 311944 w 314325"/>
                  <a:gd name="connsiteY61" fmla="*/ 264319 h 314325"/>
                  <a:gd name="connsiteX62" fmla="*/ 311944 w 314325"/>
                  <a:gd name="connsiteY62" fmla="*/ 245269 h 314325"/>
                  <a:gd name="connsiteX63" fmla="*/ 283369 w 314325"/>
                  <a:gd name="connsiteY63" fmla="*/ 245269 h 314325"/>
                  <a:gd name="connsiteX64" fmla="*/ 283369 w 314325"/>
                  <a:gd name="connsiteY64" fmla="*/ 216694 h 314325"/>
                  <a:gd name="connsiteX65" fmla="*/ 311944 w 314325"/>
                  <a:gd name="connsiteY65" fmla="*/ 216694 h 314325"/>
                  <a:gd name="connsiteX66" fmla="*/ 311944 w 314325"/>
                  <a:gd name="connsiteY66" fmla="*/ 197644 h 314325"/>
                  <a:gd name="connsiteX67" fmla="*/ 283369 w 314325"/>
                  <a:gd name="connsiteY67" fmla="*/ 197644 h 314325"/>
                  <a:gd name="connsiteX68" fmla="*/ 283369 w 314325"/>
                  <a:gd name="connsiteY68" fmla="*/ 169069 h 314325"/>
                  <a:gd name="connsiteX69" fmla="*/ 311944 w 314325"/>
                  <a:gd name="connsiteY69" fmla="*/ 169069 h 314325"/>
                  <a:gd name="connsiteX70" fmla="*/ 311944 w 314325"/>
                  <a:gd name="connsiteY70" fmla="*/ 150019 h 314325"/>
                  <a:gd name="connsiteX71" fmla="*/ 283369 w 314325"/>
                  <a:gd name="connsiteY71" fmla="*/ 150019 h 314325"/>
                  <a:gd name="connsiteX72" fmla="*/ 283369 w 314325"/>
                  <a:gd name="connsiteY72" fmla="*/ 121444 h 314325"/>
                  <a:gd name="connsiteX73" fmla="*/ 311944 w 314325"/>
                  <a:gd name="connsiteY73" fmla="*/ 121444 h 314325"/>
                  <a:gd name="connsiteX74" fmla="*/ 311944 w 314325"/>
                  <a:gd name="connsiteY74" fmla="*/ 102394 h 314325"/>
                  <a:gd name="connsiteX75" fmla="*/ 283369 w 314325"/>
                  <a:gd name="connsiteY75" fmla="*/ 102394 h 314325"/>
                  <a:gd name="connsiteX76" fmla="*/ 283369 w 314325"/>
                  <a:gd name="connsiteY76" fmla="*/ 73819 h 314325"/>
                  <a:gd name="connsiteX77" fmla="*/ 311944 w 314325"/>
                  <a:gd name="connsiteY77" fmla="*/ 73819 h 314325"/>
                  <a:gd name="connsiteX78" fmla="*/ 311944 w 314325"/>
                  <a:gd name="connsiteY78" fmla="*/ 54769 h 314325"/>
                  <a:gd name="connsiteX79" fmla="*/ 283369 w 314325"/>
                  <a:gd name="connsiteY79" fmla="*/ 54769 h 314325"/>
                  <a:gd name="connsiteX80" fmla="*/ 264319 w 314325"/>
                  <a:gd name="connsiteY80" fmla="*/ 35719 h 314325"/>
                  <a:gd name="connsiteX81" fmla="*/ 264319 w 314325"/>
                  <a:gd name="connsiteY81" fmla="*/ 262414 h 314325"/>
                  <a:gd name="connsiteX82" fmla="*/ 262414 w 314325"/>
                  <a:gd name="connsiteY82" fmla="*/ 264319 h 314325"/>
                  <a:gd name="connsiteX83" fmla="*/ 56674 w 314325"/>
                  <a:gd name="connsiteY83" fmla="*/ 264319 h 314325"/>
                  <a:gd name="connsiteX84" fmla="*/ 56674 w 314325"/>
                  <a:gd name="connsiteY84" fmla="*/ 264319 h 314325"/>
                  <a:gd name="connsiteX85" fmla="*/ 54769 w 314325"/>
                  <a:gd name="connsiteY85" fmla="*/ 262414 h 314325"/>
                  <a:gd name="connsiteX86" fmla="*/ 54769 w 314325"/>
                  <a:gd name="connsiteY86" fmla="*/ 56674 h 314325"/>
                  <a:gd name="connsiteX87" fmla="*/ 54769 w 314325"/>
                  <a:gd name="connsiteY87" fmla="*/ 56674 h 314325"/>
                  <a:gd name="connsiteX88" fmla="*/ 56674 w 314325"/>
                  <a:gd name="connsiteY88" fmla="*/ 54769 h 314325"/>
                  <a:gd name="connsiteX89" fmla="*/ 262414 w 314325"/>
                  <a:gd name="connsiteY89" fmla="*/ 54769 h 314325"/>
                  <a:gd name="connsiteX90" fmla="*/ 264319 w 314325"/>
                  <a:gd name="connsiteY90" fmla="*/ 56674 h 314325"/>
                  <a:gd name="connsiteX91" fmla="*/ 264319 w 314325"/>
                  <a:gd name="connsiteY91" fmla="*/ 26241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14325" h="314325">
                    <a:moveTo>
                      <a:pt x="264319" y="35719"/>
                    </a:moveTo>
                    <a:lnTo>
                      <a:pt x="264319" y="7144"/>
                    </a:lnTo>
                    <a:lnTo>
                      <a:pt x="245269" y="7144"/>
                    </a:lnTo>
                    <a:lnTo>
                      <a:pt x="245269" y="35719"/>
                    </a:lnTo>
                    <a:lnTo>
                      <a:pt x="216694" y="35719"/>
                    </a:lnTo>
                    <a:lnTo>
                      <a:pt x="216694" y="7144"/>
                    </a:lnTo>
                    <a:lnTo>
                      <a:pt x="197644" y="7144"/>
                    </a:lnTo>
                    <a:lnTo>
                      <a:pt x="197644" y="35719"/>
                    </a:lnTo>
                    <a:lnTo>
                      <a:pt x="169069" y="35719"/>
                    </a:lnTo>
                    <a:lnTo>
                      <a:pt x="169069" y="7144"/>
                    </a:lnTo>
                    <a:lnTo>
                      <a:pt x="150019" y="7144"/>
                    </a:lnTo>
                    <a:lnTo>
                      <a:pt x="150019" y="35719"/>
                    </a:lnTo>
                    <a:lnTo>
                      <a:pt x="121444" y="35719"/>
                    </a:lnTo>
                    <a:lnTo>
                      <a:pt x="121444" y="7144"/>
                    </a:lnTo>
                    <a:lnTo>
                      <a:pt x="102394" y="7144"/>
                    </a:lnTo>
                    <a:lnTo>
                      <a:pt x="102394" y="35719"/>
                    </a:lnTo>
                    <a:lnTo>
                      <a:pt x="73819" y="35719"/>
                    </a:lnTo>
                    <a:lnTo>
                      <a:pt x="73819" y="7144"/>
                    </a:lnTo>
                    <a:lnTo>
                      <a:pt x="54769" y="7144"/>
                    </a:lnTo>
                    <a:lnTo>
                      <a:pt x="54769" y="35719"/>
                    </a:lnTo>
                    <a:cubicBezTo>
                      <a:pt x="44291" y="36671"/>
                      <a:pt x="36671" y="44291"/>
                      <a:pt x="35719" y="54769"/>
                    </a:cubicBezTo>
                    <a:lnTo>
                      <a:pt x="7144" y="54769"/>
                    </a:lnTo>
                    <a:lnTo>
                      <a:pt x="7144" y="73819"/>
                    </a:lnTo>
                    <a:lnTo>
                      <a:pt x="35719" y="73819"/>
                    </a:lnTo>
                    <a:lnTo>
                      <a:pt x="35719" y="102394"/>
                    </a:lnTo>
                    <a:lnTo>
                      <a:pt x="7144" y="102394"/>
                    </a:lnTo>
                    <a:lnTo>
                      <a:pt x="7144" y="121444"/>
                    </a:lnTo>
                    <a:lnTo>
                      <a:pt x="35719" y="121444"/>
                    </a:lnTo>
                    <a:lnTo>
                      <a:pt x="35719" y="150019"/>
                    </a:lnTo>
                    <a:lnTo>
                      <a:pt x="7144" y="150019"/>
                    </a:lnTo>
                    <a:lnTo>
                      <a:pt x="7144" y="169069"/>
                    </a:lnTo>
                    <a:lnTo>
                      <a:pt x="35719" y="169069"/>
                    </a:lnTo>
                    <a:lnTo>
                      <a:pt x="35719" y="197644"/>
                    </a:lnTo>
                    <a:lnTo>
                      <a:pt x="7144" y="197644"/>
                    </a:lnTo>
                    <a:lnTo>
                      <a:pt x="7144" y="216694"/>
                    </a:lnTo>
                    <a:lnTo>
                      <a:pt x="35719" y="216694"/>
                    </a:lnTo>
                    <a:lnTo>
                      <a:pt x="35719" y="245269"/>
                    </a:lnTo>
                    <a:lnTo>
                      <a:pt x="7144" y="245269"/>
                    </a:lnTo>
                    <a:lnTo>
                      <a:pt x="7144" y="264319"/>
                    </a:lnTo>
                    <a:lnTo>
                      <a:pt x="35719" y="264319"/>
                    </a:lnTo>
                    <a:cubicBezTo>
                      <a:pt x="36671" y="274796"/>
                      <a:pt x="44291" y="282416"/>
                      <a:pt x="54769" y="283369"/>
                    </a:cubicBezTo>
                    <a:lnTo>
                      <a:pt x="54769" y="311944"/>
                    </a:lnTo>
                    <a:lnTo>
                      <a:pt x="73819" y="311944"/>
                    </a:lnTo>
                    <a:lnTo>
                      <a:pt x="73819" y="283369"/>
                    </a:lnTo>
                    <a:lnTo>
                      <a:pt x="102394" y="283369"/>
                    </a:lnTo>
                    <a:lnTo>
                      <a:pt x="102394" y="311944"/>
                    </a:lnTo>
                    <a:lnTo>
                      <a:pt x="121444" y="311944"/>
                    </a:lnTo>
                    <a:lnTo>
                      <a:pt x="121444" y="283369"/>
                    </a:lnTo>
                    <a:lnTo>
                      <a:pt x="150019" y="283369"/>
                    </a:lnTo>
                    <a:lnTo>
                      <a:pt x="150019" y="311944"/>
                    </a:lnTo>
                    <a:lnTo>
                      <a:pt x="169069" y="311944"/>
                    </a:lnTo>
                    <a:lnTo>
                      <a:pt x="169069" y="283369"/>
                    </a:lnTo>
                    <a:lnTo>
                      <a:pt x="197644" y="283369"/>
                    </a:lnTo>
                    <a:lnTo>
                      <a:pt x="197644" y="311944"/>
                    </a:lnTo>
                    <a:lnTo>
                      <a:pt x="216694" y="311944"/>
                    </a:lnTo>
                    <a:lnTo>
                      <a:pt x="216694" y="283369"/>
                    </a:lnTo>
                    <a:lnTo>
                      <a:pt x="245269" y="283369"/>
                    </a:lnTo>
                    <a:lnTo>
                      <a:pt x="245269" y="311944"/>
                    </a:lnTo>
                    <a:lnTo>
                      <a:pt x="264319" y="311944"/>
                    </a:lnTo>
                    <a:lnTo>
                      <a:pt x="264319" y="283369"/>
                    </a:lnTo>
                    <a:cubicBezTo>
                      <a:pt x="274796" y="282416"/>
                      <a:pt x="282416" y="274796"/>
                      <a:pt x="283369" y="264319"/>
                    </a:cubicBezTo>
                    <a:lnTo>
                      <a:pt x="311944" y="264319"/>
                    </a:lnTo>
                    <a:lnTo>
                      <a:pt x="311944" y="245269"/>
                    </a:lnTo>
                    <a:lnTo>
                      <a:pt x="283369" y="245269"/>
                    </a:lnTo>
                    <a:lnTo>
                      <a:pt x="283369" y="216694"/>
                    </a:lnTo>
                    <a:lnTo>
                      <a:pt x="311944" y="216694"/>
                    </a:lnTo>
                    <a:lnTo>
                      <a:pt x="311944" y="197644"/>
                    </a:lnTo>
                    <a:lnTo>
                      <a:pt x="283369" y="197644"/>
                    </a:lnTo>
                    <a:lnTo>
                      <a:pt x="283369" y="169069"/>
                    </a:lnTo>
                    <a:lnTo>
                      <a:pt x="311944" y="169069"/>
                    </a:lnTo>
                    <a:lnTo>
                      <a:pt x="311944" y="150019"/>
                    </a:lnTo>
                    <a:lnTo>
                      <a:pt x="283369" y="150019"/>
                    </a:lnTo>
                    <a:lnTo>
                      <a:pt x="283369" y="121444"/>
                    </a:lnTo>
                    <a:lnTo>
                      <a:pt x="311944" y="121444"/>
                    </a:lnTo>
                    <a:lnTo>
                      <a:pt x="311944" y="102394"/>
                    </a:lnTo>
                    <a:lnTo>
                      <a:pt x="283369" y="102394"/>
                    </a:lnTo>
                    <a:lnTo>
                      <a:pt x="283369" y="73819"/>
                    </a:lnTo>
                    <a:lnTo>
                      <a:pt x="311944" y="73819"/>
                    </a:lnTo>
                    <a:lnTo>
                      <a:pt x="311944" y="54769"/>
                    </a:lnTo>
                    <a:lnTo>
                      <a:pt x="283369" y="54769"/>
                    </a:lnTo>
                    <a:cubicBezTo>
                      <a:pt x="282416" y="44291"/>
                      <a:pt x="274796" y="36671"/>
                      <a:pt x="264319" y="35719"/>
                    </a:cubicBezTo>
                    <a:close/>
                    <a:moveTo>
                      <a:pt x="264319" y="262414"/>
                    </a:moveTo>
                    <a:cubicBezTo>
                      <a:pt x="264319" y="263366"/>
                      <a:pt x="263366" y="264319"/>
                      <a:pt x="262414" y="264319"/>
                    </a:cubicBezTo>
                    <a:lnTo>
                      <a:pt x="56674" y="264319"/>
                    </a:lnTo>
                    <a:cubicBezTo>
                      <a:pt x="56674" y="264319"/>
                      <a:pt x="56674" y="264319"/>
                      <a:pt x="56674" y="264319"/>
                    </a:cubicBezTo>
                    <a:cubicBezTo>
                      <a:pt x="55721" y="264319"/>
                      <a:pt x="54769" y="263366"/>
                      <a:pt x="54769" y="262414"/>
                    </a:cubicBezTo>
                    <a:lnTo>
                      <a:pt x="54769" y="56674"/>
                    </a:lnTo>
                    <a:cubicBezTo>
                      <a:pt x="54769" y="56674"/>
                      <a:pt x="54769" y="56674"/>
                      <a:pt x="54769" y="56674"/>
                    </a:cubicBezTo>
                    <a:cubicBezTo>
                      <a:pt x="54769" y="55721"/>
                      <a:pt x="55721" y="54769"/>
                      <a:pt x="56674" y="54769"/>
                    </a:cubicBezTo>
                    <a:lnTo>
                      <a:pt x="262414" y="54769"/>
                    </a:lnTo>
                    <a:cubicBezTo>
                      <a:pt x="263366" y="54769"/>
                      <a:pt x="264319" y="55721"/>
                      <a:pt x="264319" y="56674"/>
                    </a:cubicBezTo>
                    <a:lnTo>
                      <a:pt x="264319" y="262414"/>
                    </a:lnTo>
                    <a:close/>
                  </a:path>
                </a:pathLst>
              </a:custGeom>
              <a:grpFill/>
              <a:ln w="19050" cap="flat">
                <a:noFill/>
                <a:prstDash val="solid"/>
                <a:miter/>
              </a:ln>
            </p:spPr>
            <p:txBody>
              <a:bodyPr rtlCol="0" anchor="ctr"/>
              <a:lstStyle/>
              <a:p>
                <a:endParaRPr lang="en-US" sz="1125" dirty="0"/>
              </a:p>
            </p:txBody>
          </p:sp>
        </p:grpSp>
      </p:grpSp>
    </p:spTree>
    <p:extLst>
      <p:ext uri="{BB962C8B-B14F-4D97-AF65-F5344CB8AC3E}">
        <p14:creationId xmlns:p14="http://schemas.microsoft.com/office/powerpoint/2010/main" val="1736478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par>
                                <p:cTn id="8" presetID="35" presetClass="path" presetSubtype="0" decel="100000" fill="hold" grpId="1" nodeType="withEffect">
                                  <p:stCondLst>
                                    <p:cond delay="0"/>
                                  </p:stCondLst>
                                  <p:childTnLst>
                                    <p:animMotion origin="layout" path="M 4.34028E-6 1.54321E-6 L 4.34028E-6 0.02623 " pathEditMode="relative" rAng="0" ptsTypes="AA">
                                      <p:cBhvr>
                                        <p:cTn id="9" dur="500" spd="-100000" fill="hold"/>
                                        <p:tgtEl>
                                          <p:spTgt spid="91"/>
                                        </p:tgtEl>
                                        <p:attrNameLst>
                                          <p:attrName>ppt_x</p:attrName>
                                          <p:attrName>ppt_y</p:attrName>
                                        </p:attrNameLst>
                                      </p:cBhvr>
                                      <p:rCtr x="0" y="1312"/>
                                    </p:animMotion>
                                  </p:childTnLst>
                                </p:cTn>
                              </p:par>
                              <p:par>
                                <p:cTn id="10" presetID="53" presetClass="entr" presetSubtype="16"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par>
                                <p:cTn id="15" presetID="10" presetClass="entr" presetSubtype="0" fill="hold" grpId="0" nodeType="withEffect">
                                  <p:stCondLst>
                                    <p:cond delay="150"/>
                                  </p:stCondLst>
                                  <p:childTnLst>
                                    <p:set>
                                      <p:cBhvr>
                                        <p:cTn id="16" dur="1" fill="hold">
                                          <p:stCondLst>
                                            <p:cond delay="0"/>
                                          </p:stCondLst>
                                        </p:cTn>
                                        <p:tgtEl>
                                          <p:spTgt spid="92"/>
                                        </p:tgtEl>
                                        <p:attrNameLst>
                                          <p:attrName>style.visibility</p:attrName>
                                        </p:attrNameLst>
                                      </p:cBhvr>
                                      <p:to>
                                        <p:strVal val="visible"/>
                                      </p:to>
                                    </p:set>
                                    <p:animEffect transition="in" filter="fade">
                                      <p:cBhvr>
                                        <p:cTn id="17" dur="500"/>
                                        <p:tgtEl>
                                          <p:spTgt spid="92"/>
                                        </p:tgtEl>
                                      </p:cBhvr>
                                    </p:animEffect>
                                  </p:childTnLst>
                                </p:cTn>
                              </p:par>
                              <p:par>
                                <p:cTn id="18" presetID="35" presetClass="path" presetSubtype="0" decel="100000" fill="hold" grpId="1" nodeType="withEffect">
                                  <p:stCondLst>
                                    <p:cond delay="150"/>
                                  </p:stCondLst>
                                  <p:childTnLst>
                                    <p:animMotion origin="layout" path="M -3.81944E-7 -2.77778E-6 L -3.81944E-7 0.02624 " pathEditMode="relative" rAng="0" ptsTypes="AA">
                                      <p:cBhvr>
                                        <p:cTn id="19" dur="500" spd="-100000" fill="hold"/>
                                        <p:tgtEl>
                                          <p:spTgt spid="92"/>
                                        </p:tgtEl>
                                        <p:attrNameLst>
                                          <p:attrName>ppt_x</p:attrName>
                                          <p:attrName>ppt_y</p:attrName>
                                        </p:attrNameLst>
                                      </p:cBhvr>
                                      <p:rCtr x="0" y="1312"/>
                                    </p:animMotion>
                                  </p:childTnLst>
                                </p:cTn>
                              </p:par>
                              <p:par>
                                <p:cTn id="20" presetID="10" presetClass="entr" presetSubtype="0" fill="hold" grpId="0" nodeType="withEffect">
                                  <p:stCondLst>
                                    <p:cond delay="15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35" presetClass="path" presetSubtype="0" decel="100000" fill="hold" grpId="1" nodeType="withEffect">
                                  <p:stCondLst>
                                    <p:cond delay="150"/>
                                  </p:stCondLst>
                                  <p:childTnLst>
                                    <p:animMotion origin="layout" path="M 4.34028E-6 1.54321E-6 L 4.34028E-6 0.02623 " pathEditMode="relative" rAng="0" ptsTypes="AA">
                                      <p:cBhvr>
                                        <p:cTn id="24" dur="500" spd="-100000" fill="hold"/>
                                        <p:tgtEl>
                                          <p:spTgt spid="13"/>
                                        </p:tgtEl>
                                        <p:attrNameLst>
                                          <p:attrName>ppt_x</p:attrName>
                                          <p:attrName>ppt_y</p:attrName>
                                        </p:attrNameLst>
                                      </p:cBhvr>
                                      <p:rCtr x="0" y="1312"/>
                                    </p:animMotion>
                                  </p:childTnLst>
                                </p:cTn>
                              </p:par>
                              <p:par>
                                <p:cTn id="25" presetID="53" presetClass="entr" presetSubtype="16" fill="hold" nodeType="withEffect">
                                  <p:stCondLst>
                                    <p:cond delay="150"/>
                                  </p:stCondLst>
                                  <p:childTnLst>
                                    <p:set>
                                      <p:cBhvr>
                                        <p:cTn id="26" dur="1" fill="hold">
                                          <p:stCondLst>
                                            <p:cond delay="0"/>
                                          </p:stCondLst>
                                        </p:cTn>
                                        <p:tgtEl>
                                          <p:spTgt spid="3"/>
                                        </p:tgtEl>
                                        <p:attrNameLst>
                                          <p:attrName>style.visibility</p:attrName>
                                        </p:attrNameLst>
                                      </p:cBhvr>
                                      <p:to>
                                        <p:strVal val="visible"/>
                                      </p:to>
                                    </p:set>
                                    <p:anim calcmode="lin" valueType="num">
                                      <p:cBhvr>
                                        <p:cTn id="27" dur="500" fill="hold"/>
                                        <p:tgtEl>
                                          <p:spTgt spid="3"/>
                                        </p:tgtEl>
                                        <p:attrNameLst>
                                          <p:attrName>ppt_w</p:attrName>
                                        </p:attrNameLst>
                                      </p:cBhvr>
                                      <p:tavLst>
                                        <p:tav tm="0">
                                          <p:val>
                                            <p:fltVal val="0"/>
                                          </p:val>
                                        </p:tav>
                                        <p:tav tm="100000">
                                          <p:val>
                                            <p:strVal val="#ppt_w"/>
                                          </p:val>
                                        </p:tav>
                                      </p:tavLst>
                                    </p:anim>
                                    <p:anim calcmode="lin" valueType="num">
                                      <p:cBhvr>
                                        <p:cTn id="28" dur="500" fill="hold"/>
                                        <p:tgtEl>
                                          <p:spTgt spid="3"/>
                                        </p:tgtEl>
                                        <p:attrNameLst>
                                          <p:attrName>ppt_h</p:attrName>
                                        </p:attrNameLst>
                                      </p:cBhvr>
                                      <p:tavLst>
                                        <p:tav tm="0">
                                          <p:val>
                                            <p:fltVal val="0"/>
                                          </p:val>
                                        </p:tav>
                                        <p:tav tm="100000">
                                          <p:val>
                                            <p:strVal val="#ppt_h"/>
                                          </p:val>
                                        </p:tav>
                                      </p:tavLst>
                                    </p:anim>
                                    <p:animEffect transition="in" filter="fade">
                                      <p:cBhvr>
                                        <p:cTn id="29" dur="500"/>
                                        <p:tgtEl>
                                          <p:spTgt spid="3"/>
                                        </p:tgtEl>
                                      </p:cBhvr>
                                    </p:animEffect>
                                  </p:childTnLst>
                                </p:cTn>
                              </p:par>
                              <p:par>
                                <p:cTn id="30" presetID="10" presetClass="entr" presetSubtype="0" fill="hold" grpId="0" nodeType="withEffect">
                                  <p:stCondLst>
                                    <p:cond delay="300"/>
                                  </p:stCondLst>
                                  <p:childTnLst>
                                    <p:set>
                                      <p:cBhvr>
                                        <p:cTn id="31" dur="1" fill="hold">
                                          <p:stCondLst>
                                            <p:cond delay="0"/>
                                          </p:stCondLst>
                                        </p:cTn>
                                        <p:tgtEl>
                                          <p:spTgt spid="93"/>
                                        </p:tgtEl>
                                        <p:attrNameLst>
                                          <p:attrName>style.visibility</p:attrName>
                                        </p:attrNameLst>
                                      </p:cBhvr>
                                      <p:to>
                                        <p:strVal val="visible"/>
                                      </p:to>
                                    </p:set>
                                    <p:animEffect transition="in" filter="fade">
                                      <p:cBhvr>
                                        <p:cTn id="32" dur="500"/>
                                        <p:tgtEl>
                                          <p:spTgt spid="93"/>
                                        </p:tgtEl>
                                      </p:cBhvr>
                                    </p:animEffect>
                                  </p:childTnLst>
                                </p:cTn>
                              </p:par>
                              <p:par>
                                <p:cTn id="33" presetID="35" presetClass="path" presetSubtype="0" decel="100000" fill="hold" grpId="1" nodeType="withEffect">
                                  <p:stCondLst>
                                    <p:cond delay="300"/>
                                  </p:stCondLst>
                                  <p:childTnLst>
                                    <p:animMotion origin="layout" path="M -4.51389E-7 4.93827E-7 L -4.51389E-7 0.02623 " pathEditMode="relative" rAng="0" ptsTypes="AA">
                                      <p:cBhvr>
                                        <p:cTn id="34" dur="500" spd="-100000" fill="hold"/>
                                        <p:tgtEl>
                                          <p:spTgt spid="93"/>
                                        </p:tgtEl>
                                        <p:attrNameLst>
                                          <p:attrName>ppt_x</p:attrName>
                                          <p:attrName>ppt_y</p:attrName>
                                        </p:attrNameLst>
                                      </p:cBhvr>
                                      <p:rCtr x="0" y="1312"/>
                                    </p:animMotion>
                                  </p:childTnLst>
                                </p:cTn>
                              </p:par>
                              <p:par>
                                <p:cTn id="35" presetID="53" presetClass="entr" presetSubtype="16" fill="hold" nodeType="withEffect">
                                  <p:stCondLst>
                                    <p:cond delay="300"/>
                                  </p:stCondLst>
                                  <p:childTnLst>
                                    <p:set>
                                      <p:cBhvr>
                                        <p:cTn id="36" dur="1" fill="hold">
                                          <p:stCondLst>
                                            <p:cond delay="0"/>
                                          </p:stCondLst>
                                        </p:cTn>
                                        <p:tgtEl>
                                          <p:spTgt spid="4"/>
                                        </p:tgtEl>
                                        <p:attrNameLst>
                                          <p:attrName>style.visibility</p:attrName>
                                        </p:attrNameLst>
                                      </p:cBhvr>
                                      <p:to>
                                        <p:strVal val="visible"/>
                                      </p:to>
                                    </p:set>
                                    <p:anim calcmode="lin" valueType="num">
                                      <p:cBhvr>
                                        <p:cTn id="37" dur="500" fill="hold"/>
                                        <p:tgtEl>
                                          <p:spTgt spid="4"/>
                                        </p:tgtEl>
                                        <p:attrNameLst>
                                          <p:attrName>ppt_w</p:attrName>
                                        </p:attrNameLst>
                                      </p:cBhvr>
                                      <p:tavLst>
                                        <p:tav tm="0">
                                          <p:val>
                                            <p:fltVal val="0"/>
                                          </p:val>
                                        </p:tav>
                                        <p:tav tm="100000">
                                          <p:val>
                                            <p:strVal val="#ppt_w"/>
                                          </p:val>
                                        </p:tav>
                                      </p:tavLst>
                                    </p:anim>
                                    <p:anim calcmode="lin" valueType="num">
                                      <p:cBhvr>
                                        <p:cTn id="38" dur="500" fill="hold"/>
                                        <p:tgtEl>
                                          <p:spTgt spid="4"/>
                                        </p:tgtEl>
                                        <p:attrNameLst>
                                          <p:attrName>ppt_h</p:attrName>
                                        </p:attrNameLst>
                                      </p:cBhvr>
                                      <p:tavLst>
                                        <p:tav tm="0">
                                          <p:val>
                                            <p:fltVal val="0"/>
                                          </p:val>
                                        </p:tav>
                                        <p:tav tm="100000">
                                          <p:val>
                                            <p:strVal val="#ppt_h"/>
                                          </p:val>
                                        </p:tav>
                                      </p:tavLst>
                                    </p:anim>
                                    <p:animEffect transition="in" filter="fade">
                                      <p:cBhvr>
                                        <p:cTn id="39" dur="500"/>
                                        <p:tgtEl>
                                          <p:spTgt spid="4"/>
                                        </p:tgtEl>
                                      </p:cBhvr>
                                    </p:animEffect>
                                  </p:childTnLst>
                                </p:cTn>
                              </p:par>
                              <p:par>
                                <p:cTn id="40" presetID="2" presetClass="entr" presetSubtype="1" decel="100000" fill="hold" nodeType="with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500" fill="hold"/>
                                        <p:tgtEl>
                                          <p:spTgt spid="18"/>
                                        </p:tgtEl>
                                        <p:attrNameLst>
                                          <p:attrName>ppt_x</p:attrName>
                                        </p:attrNameLst>
                                      </p:cBhvr>
                                      <p:tavLst>
                                        <p:tav tm="0">
                                          <p:val>
                                            <p:strVal val="#ppt_x"/>
                                          </p:val>
                                        </p:tav>
                                        <p:tav tm="100000">
                                          <p:val>
                                            <p:strVal val="#ppt_x"/>
                                          </p:val>
                                        </p:tav>
                                      </p:tavLst>
                                    </p:anim>
                                    <p:anim calcmode="lin" valueType="num">
                                      <p:cBhvr additive="base">
                                        <p:cTn id="43"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91" grpId="0"/>
      <p:bldP spid="91" grpId="1"/>
      <p:bldP spid="92" grpId="0"/>
      <p:bldP spid="92" grpId="1"/>
      <p:bldP spid="93" grpId="0"/>
      <p:bldP spid="93"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EC2</a:t>
            </a:r>
          </a:p>
        </p:txBody>
      </p:sp>
      <p:sp>
        <p:nvSpPr>
          <p:cNvPr id="3" name="TextBox 2"/>
          <p:cNvSpPr txBox="1"/>
          <p:nvPr/>
        </p:nvSpPr>
        <p:spPr>
          <a:xfrm>
            <a:off x="2800004" y="1065573"/>
            <a:ext cx="5543550" cy="481286"/>
          </a:xfrm>
          <a:prstGeom prst="rect">
            <a:avLst/>
          </a:prstGeom>
          <a:noFill/>
        </p:spPr>
        <p:txBody>
          <a:bodyPr wrap="square" lIns="0" tIns="0" rIns="0" bIns="0" rtlCol="0" anchor="ctr" anchorCtr="0">
            <a:noAutofit/>
          </a:bodyPr>
          <a:lstStyle/>
          <a:p>
            <a:pPr defTabSz="666750">
              <a:lnSpc>
                <a:spcPct val="90000"/>
              </a:lnSpc>
              <a:spcBef>
                <a:spcPct val="0"/>
              </a:spcBef>
              <a:spcAft>
                <a:spcPct val="35000"/>
              </a:spcAft>
            </a:pPr>
            <a:r>
              <a:rPr lang="en-US" sz="1500" dirty="0">
                <a:solidFill>
                  <a:schemeClr val="bg2"/>
                </a:solidFill>
                <a:latin typeface="Amazon Ember Regular"/>
                <a:ea typeface="Amazon Ember Light" panose="020B0403020204020204" pitchFamily="34" charset="0"/>
                <a:cs typeface="Amazon Ember Light" panose="020B0403020204020204" pitchFamily="34" charset="0"/>
              </a:rPr>
              <a:t>Linux | Windows</a:t>
            </a:r>
          </a:p>
        </p:txBody>
      </p:sp>
      <p:sp>
        <p:nvSpPr>
          <p:cNvPr id="51" name="TextBox 50"/>
          <p:cNvSpPr txBox="1"/>
          <p:nvPr/>
        </p:nvSpPr>
        <p:spPr>
          <a:xfrm>
            <a:off x="2800004" y="1592834"/>
            <a:ext cx="5543550" cy="481286"/>
          </a:xfrm>
          <a:prstGeom prst="rect">
            <a:avLst/>
          </a:prstGeom>
          <a:noFill/>
        </p:spPr>
        <p:txBody>
          <a:bodyPr wrap="square" lIns="0" tIns="0" rIns="0" bIns="0" rtlCol="0" anchor="ctr" anchorCtr="0">
            <a:noAutofit/>
          </a:bodyPr>
          <a:lstStyle>
            <a:defPPr>
              <a:defRPr lang="en-US"/>
            </a:defPPr>
            <a:lvl1pPr defTabSz="1066800">
              <a:lnSpc>
                <a:spcPct val="90000"/>
              </a:lnSpc>
              <a:spcBef>
                <a:spcPct val="0"/>
              </a:spcBef>
              <a:spcAft>
                <a:spcPct val="35000"/>
              </a:spcAft>
              <a:defRPr sz="2400">
                <a:solidFill>
                  <a:schemeClr val="bg2"/>
                </a:solidFill>
                <a:ea typeface="Amazon Ember Light" panose="020B0403020204020204" pitchFamily="34" charset="0"/>
                <a:cs typeface="Amazon Ember Light" panose="020B0403020204020204" pitchFamily="34" charset="0"/>
              </a:defRPr>
            </a:lvl1pPr>
          </a:lstStyle>
          <a:p>
            <a:r>
              <a:rPr lang="en-US" sz="1500" dirty="0">
                <a:latin typeface="Amazon Ember Regular"/>
              </a:rPr>
              <a:t>Arm and x86 architectures</a:t>
            </a:r>
          </a:p>
        </p:txBody>
      </p:sp>
      <p:sp>
        <p:nvSpPr>
          <p:cNvPr id="52" name="TextBox 51"/>
          <p:cNvSpPr txBox="1"/>
          <p:nvPr/>
        </p:nvSpPr>
        <p:spPr>
          <a:xfrm>
            <a:off x="2800004" y="2647356"/>
            <a:ext cx="5543550" cy="481286"/>
          </a:xfrm>
          <a:prstGeom prst="rect">
            <a:avLst/>
          </a:prstGeom>
          <a:noFill/>
        </p:spPr>
        <p:txBody>
          <a:bodyPr wrap="square" lIns="0" tIns="0" rIns="0" bIns="0" rtlCol="0" anchor="ctr" anchorCtr="0">
            <a:noAutofit/>
          </a:bodyPr>
          <a:lstStyle>
            <a:defPPr>
              <a:defRPr lang="en-US"/>
            </a:defPPr>
            <a:lvl1pPr defTabSz="1066800">
              <a:lnSpc>
                <a:spcPct val="90000"/>
              </a:lnSpc>
              <a:spcBef>
                <a:spcPct val="0"/>
              </a:spcBef>
              <a:spcAft>
                <a:spcPct val="35000"/>
              </a:spcAft>
              <a:defRPr sz="2400">
                <a:solidFill>
                  <a:schemeClr val="bg2"/>
                </a:solidFill>
                <a:ea typeface="Amazon Ember Light" panose="020B0403020204020204" pitchFamily="34" charset="0"/>
                <a:cs typeface="Amazon Ember Light" panose="020B0403020204020204" pitchFamily="34" charset="0"/>
              </a:defRPr>
            </a:lvl1pPr>
          </a:lstStyle>
          <a:p>
            <a:r>
              <a:rPr lang="en-US" sz="1500" dirty="0">
                <a:latin typeface="Amazon Ember Regular"/>
              </a:rPr>
              <a:t>Bare metal, disk, networking capabilities</a:t>
            </a:r>
          </a:p>
        </p:txBody>
      </p:sp>
      <p:sp>
        <p:nvSpPr>
          <p:cNvPr id="53" name="TextBox 52"/>
          <p:cNvSpPr txBox="1"/>
          <p:nvPr/>
        </p:nvSpPr>
        <p:spPr>
          <a:xfrm>
            <a:off x="2800004" y="3174618"/>
            <a:ext cx="5543550" cy="481286"/>
          </a:xfrm>
          <a:prstGeom prst="rect">
            <a:avLst/>
          </a:prstGeom>
          <a:noFill/>
        </p:spPr>
        <p:txBody>
          <a:bodyPr wrap="square" lIns="0" tIns="0" rIns="0" bIns="0" rtlCol="0" anchor="ctr" anchorCtr="0">
            <a:noAutofit/>
          </a:bodyPr>
          <a:lstStyle>
            <a:defPPr>
              <a:defRPr lang="en-US"/>
            </a:defPPr>
            <a:lvl1pPr defTabSz="1066800">
              <a:lnSpc>
                <a:spcPct val="90000"/>
              </a:lnSpc>
              <a:spcBef>
                <a:spcPct val="0"/>
              </a:spcBef>
              <a:spcAft>
                <a:spcPct val="35000"/>
              </a:spcAft>
              <a:defRPr sz="2400">
                <a:solidFill>
                  <a:schemeClr val="bg2"/>
                </a:solidFill>
                <a:ea typeface="Amazon Ember Light" panose="020B0403020204020204" pitchFamily="34" charset="0"/>
                <a:cs typeface="Amazon Ember Light" panose="020B0403020204020204" pitchFamily="34" charset="0"/>
              </a:defRPr>
            </a:lvl1pPr>
          </a:lstStyle>
          <a:p>
            <a:r>
              <a:rPr lang="en-US" sz="1500" dirty="0">
                <a:latin typeface="Amazon Ember Regular"/>
              </a:rPr>
              <a:t>Packaged | Custom | Community AMIs</a:t>
            </a:r>
          </a:p>
        </p:txBody>
      </p:sp>
      <p:sp>
        <p:nvSpPr>
          <p:cNvPr id="26" name="TextBox 25"/>
          <p:cNvSpPr txBox="1"/>
          <p:nvPr/>
        </p:nvSpPr>
        <p:spPr>
          <a:xfrm>
            <a:off x="2800004" y="2120095"/>
            <a:ext cx="5543550" cy="481286"/>
          </a:xfrm>
          <a:prstGeom prst="rect">
            <a:avLst/>
          </a:prstGeom>
          <a:noFill/>
        </p:spPr>
        <p:txBody>
          <a:bodyPr wrap="square" lIns="0" tIns="0" rIns="0" bIns="0" rtlCol="0" anchor="ctr" anchorCtr="0">
            <a:noAutofit/>
          </a:bodyPr>
          <a:lstStyle>
            <a:defPPr>
              <a:defRPr lang="en-US"/>
            </a:defPPr>
            <a:lvl1pPr defTabSz="1066800">
              <a:lnSpc>
                <a:spcPct val="90000"/>
              </a:lnSpc>
              <a:spcBef>
                <a:spcPct val="0"/>
              </a:spcBef>
              <a:spcAft>
                <a:spcPct val="35000"/>
              </a:spcAft>
              <a:defRPr sz="2400">
                <a:solidFill>
                  <a:schemeClr val="bg2"/>
                </a:solidFill>
                <a:ea typeface="Amazon Ember Light" panose="020B0403020204020204" pitchFamily="34" charset="0"/>
                <a:cs typeface="Amazon Ember Light" panose="020B0403020204020204" pitchFamily="34" charset="0"/>
              </a:defRPr>
            </a:lvl1pPr>
          </a:lstStyle>
          <a:p>
            <a:r>
              <a:rPr lang="en-US" sz="1500" dirty="0">
                <a:latin typeface="Amazon Ember Regular"/>
              </a:rPr>
              <a:t>General purpose and workload optimized</a:t>
            </a:r>
          </a:p>
        </p:txBody>
      </p:sp>
      <p:cxnSp>
        <p:nvCxnSpPr>
          <p:cNvPr id="30" name="Straight Connector 29">
            <a:extLst>
              <a:ext uri="{FF2B5EF4-FFF2-40B4-BE49-F238E27FC236}">
                <a16:creationId xmlns:a16="http://schemas.microsoft.com/office/drawing/2014/main" id="{B6D2666D-7FF0-4FE3-9902-EDDC01F385E8}"/>
              </a:ext>
            </a:extLst>
          </p:cNvPr>
          <p:cNvCxnSpPr>
            <a:cxnSpLocks/>
          </p:cNvCxnSpPr>
          <p:nvPr/>
        </p:nvCxnSpPr>
        <p:spPr>
          <a:xfrm>
            <a:off x="2554948" y="1065573"/>
            <a:ext cx="0" cy="3117592"/>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800004" y="3701879"/>
            <a:ext cx="5543550" cy="481286"/>
          </a:xfrm>
          <a:prstGeom prst="rect">
            <a:avLst/>
          </a:prstGeom>
          <a:noFill/>
        </p:spPr>
        <p:txBody>
          <a:bodyPr wrap="square" lIns="0" tIns="0" rIns="0" bIns="0" rtlCol="0" anchor="ctr" anchorCtr="0">
            <a:noAutofit/>
          </a:bodyPr>
          <a:lstStyle>
            <a:defPPr>
              <a:defRPr lang="en-US"/>
            </a:defPPr>
            <a:lvl1pPr defTabSz="1066800">
              <a:lnSpc>
                <a:spcPct val="90000"/>
              </a:lnSpc>
              <a:spcBef>
                <a:spcPct val="0"/>
              </a:spcBef>
              <a:spcAft>
                <a:spcPct val="35000"/>
              </a:spcAft>
              <a:defRPr sz="2400">
                <a:solidFill>
                  <a:schemeClr val="bg2"/>
                </a:solidFill>
                <a:ea typeface="Amazon Ember Light" panose="020B0403020204020204" pitchFamily="34" charset="0"/>
                <a:cs typeface="Amazon Ember Light" panose="020B0403020204020204" pitchFamily="34" charset="0"/>
              </a:defRPr>
            </a:lvl1pPr>
          </a:lstStyle>
          <a:p>
            <a:r>
              <a:rPr lang="en-US" sz="1500" dirty="0">
                <a:latin typeface="Amazon Ember Regular"/>
              </a:rPr>
              <a:t>Multiple purchase options: On-demand, RI, Spot</a:t>
            </a:r>
          </a:p>
        </p:txBody>
      </p:sp>
      <p:grpSp>
        <p:nvGrpSpPr>
          <p:cNvPr id="5" name="Group 4">
            <a:extLst>
              <a:ext uri="{FF2B5EF4-FFF2-40B4-BE49-F238E27FC236}">
                <a16:creationId xmlns:a16="http://schemas.microsoft.com/office/drawing/2014/main" id="{34867FA8-2AC6-4328-BEB8-C8DAF83B8F8D}"/>
              </a:ext>
            </a:extLst>
          </p:cNvPr>
          <p:cNvGrpSpPr/>
          <p:nvPr/>
        </p:nvGrpSpPr>
        <p:grpSpPr>
          <a:xfrm>
            <a:off x="8531678" y="2"/>
            <a:ext cx="412991" cy="489858"/>
            <a:chOff x="13432971" y="2"/>
            <a:chExt cx="660785" cy="783773"/>
          </a:xfrm>
        </p:grpSpPr>
        <p:sp>
          <p:nvSpPr>
            <p:cNvPr id="4" name="Arrow: Pentagon 3">
              <a:extLst>
                <a:ext uri="{FF2B5EF4-FFF2-40B4-BE49-F238E27FC236}">
                  <a16:creationId xmlns:a16="http://schemas.microsoft.com/office/drawing/2014/main" id="{D2CF7B92-4508-4C08-A4A7-29251C564855}"/>
                </a:ext>
              </a:extLst>
            </p:cNvPr>
            <p:cNvSpPr/>
            <p:nvPr/>
          </p:nvSpPr>
          <p:spPr bwMode="auto">
            <a:xfrm rot="5400000">
              <a:off x="13371477" y="61496"/>
              <a:ext cx="783773" cy="660785"/>
            </a:xfrm>
            <a:prstGeom prst="homePlate">
              <a:avLst>
                <a:gd name="adj" fmla="val 3003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aphic 3">
              <a:extLst>
                <a:ext uri="{FF2B5EF4-FFF2-40B4-BE49-F238E27FC236}">
                  <a16:creationId xmlns:a16="http://schemas.microsoft.com/office/drawing/2014/main" id="{6F181156-8B4D-4591-9C24-C78D2E7E62E3}"/>
                </a:ext>
              </a:extLst>
            </p:cNvPr>
            <p:cNvGrpSpPr/>
            <p:nvPr/>
          </p:nvGrpSpPr>
          <p:grpSpPr>
            <a:xfrm>
              <a:off x="13585427" y="125219"/>
              <a:ext cx="386410" cy="386410"/>
              <a:chOff x="4333875" y="2333625"/>
              <a:chExt cx="476250" cy="476250"/>
            </a:xfrm>
            <a:solidFill>
              <a:schemeClr val="tx1"/>
            </a:solidFill>
          </p:grpSpPr>
          <p:sp>
            <p:nvSpPr>
              <p:cNvPr id="22" name="Freeform: Shape 21">
                <a:extLst>
                  <a:ext uri="{FF2B5EF4-FFF2-40B4-BE49-F238E27FC236}">
                    <a16:creationId xmlns:a16="http://schemas.microsoft.com/office/drawing/2014/main" id="{6C874AFD-97F9-4BF1-8030-085D6D3E7EE9}"/>
                  </a:ext>
                </a:extLst>
              </p:cNvPr>
              <p:cNvSpPr/>
              <p:nvPr/>
            </p:nvSpPr>
            <p:spPr>
              <a:xfrm>
                <a:off x="4536281" y="2326481"/>
                <a:ext cx="276225" cy="276225"/>
              </a:xfrm>
              <a:custGeom>
                <a:avLst/>
                <a:gdLst>
                  <a:gd name="connsiteX0" fmla="*/ 254794 w 276225"/>
                  <a:gd name="connsiteY0" fmla="*/ 7144 h 276225"/>
                  <a:gd name="connsiteX1" fmla="*/ 26194 w 276225"/>
                  <a:gd name="connsiteY1" fmla="*/ 7144 h 276225"/>
                  <a:gd name="connsiteX2" fmla="*/ 7144 w 276225"/>
                  <a:gd name="connsiteY2" fmla="*/ 26194 h 276225"/>
                  <a:gd name="connsiteX3" fmla="*/ 7144 w 276225"/>
                  <a:gd name="connsiteY3" fmla="*/ 73819 h 276225"/>
                  <a:gd name="connsiteX4" fmla="*/ 26194 w 276225"/>
                  <a:gd name="connsiteY4" fmla="*/ 73819 h 276225"/>
                  <a:gd name="connsiteX5" fmla="*/ 26194 w 276225"/>
                  <a:gd name="connsiteY5" fmla="*/ 26194 h 276225"/>
                  <a:gd name="connsiteX6" fmla="*/ 254794 w 276225"/>
                  <a:gd name="connsiteY6" fmla="*/ 26194 h 276225"/>
                  <a:gd name="connsiteX7" fmla="*/ 254794 w 276225"/>
                  <a:gd name="connsiteY7" fmla="*/ 254794 h 276225"/>
                  <a:gd name="connsiteX8" fmla="*/ 207169 w 276225"/>
                  <a:gd name="connsiteY8" fmla="*/ 254794 h 276225"/>
                  <a:gd name="connsiteX9" fmla="*/ 207169 w 276225"/>
                  <a:gd name="connsiteY9" fmla="*/ 273844 h 276225"/>
                  <a:gd name="connsiteX10" fmla="*/ 254794 w 276225"/>
                  <a:gd name="connsiteY10" fmla="*/ 273844 h 276225"/>
                  <a:gd name="connsiteX11" fmla="*/ 273844 w 276225"/>
                  <a:gd name="connsiteY11" fmla="*/ 254794 h 276225"/>
                  <a:gd name="connsiteX12" fmla="*/ 273844 w 276225"/>
                  <a:gd name="connsiteY12" fmla="*/ 26194 h 276225"/>
                  <a:gd name="connsiteX13" fmla="*/ 254794 w 276225"/>
                  <a:gd name="connsiteY13" fmla="*/ 714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7144"/>
                    </a:moveTo>
                    <a:lnTo>
                      <a:pt x="26194" y="7144"/>
                    </a:lnTo>
                    <a:cubicBezTo>
                      <a:pt x="15716" y="7144"/>
                      <a:pt x="7144" y="15716"/>
                      <a:pt x="7144" y="26194"/>
                    </a:cubicBezTo>
                    <a:lnTo>
                      <a:pt x="7144" y="73819"/>
                    </a:lnTo>
                    <a:lnTo>
                      <a:pt x="26194" y="73819"/>
                    </a:lnTo>
                    <a:lnTo>
                      <a:pt x="26194" y="26194"/>
                    </a:lnTo>
                    <a:lnTo>
                      <a:pt x="254794" y="26194"/>
                    </a:lnTo>
                    <a:lnTo>
                      <a:pt x="254794" y="254794"/>
                    </a:lnTo>
                    <a:lnTo>
                      <a:pt x="207169" y="254794"/>
                    </a:lnTo>
                    <a:lnTo>
                      <a:pt x="207169" y="273844"/>
                    </a:lnTo>
                    <a:lnTo>
                      <a:pt x="254794" y="273844"/>
                    </a:lnTo>
                    <a:cubicBezTo>
                      <a:pt x="265271" y="273844"/>
                      <a:pt x="273844" y="265271"/>
                      <a:pt x="273844" y="254794"/>
                    </a:cubicBezTo>
                    <a:lnTo>
                      <a:pt x="273844" y="26194"/>
                    </a:lnTo>
                    <a:cubicBezTo>
                      <a:pt x="273844" y="15716"/>
                      <a:pt x="265271" y="7144"/>
                      <a:pt x="254794" y="7144"/>
                    </a:cubicBezTo>
                    <a:close/>
                  </a:path>
                </a:pathLst>
              </a:custGeom>
              <a:grpFill/>
              <a:ln w="19050" cap="flat">
                <a:noFill/>
                <a:prstDash val="solid"/>
                <a:miter/>
              </a:ln>
            </p:spPr>
            <p:txBody>
              <a:bodyPr rtlCol="0" anchor="ctr"/>
              <a:lstStyle/>
              <a:p>
                <a:endParaRPr lang="en-US" sz="1125" dirty="0"/>
              </a:p>
            </p:txBody>
          </p:sp>
          <p:sp>
            <p:nvSpPr>
              <p:cNvPr id="23" name="Freeform: Shape 22">
                <a:extLst>
                  <a:ext uri="{FF2B5EF4-FFF2-40B4-BE49-F238E27FC236}">
                    <a16:creationId xmlns:a16="http://schemas.microsoft.com/office/drawing/2014/main" id="{4E257DED-E1A3-494F-ACB9-BCB71E04A8DF}"/>
                  </a:ext>
                </a:extLst>
              </p:cNvPr>
              <p:cNvSpPr/>
              <p:nvPr/>
            </p:nvSpPr>
            <p:spPr>
              <a:xfrm>
                <a:off x="4326731" y="2536031"/>
                <a:ext cx="276225" cy="276225"/>
              </a:xfrm>
              <a:custGeom>
                <a:avLst/>
                <a:gdLst>
                  <a:gd name="connsiteX0" fmla="*/ 254794 w 276225"/>
                  <a:gd name="connsiteY0" fmla="*/ 254794 h 276225"/>
                  <a:gd name="connsiteX1" fmla="*/ 26194 w 276225"/>
                  <a:gd name="connsiteY1" fmla="*/ 254794 h 276225"/>
                  <a:gd name="connsiteX2" fmla="*/ 26194 w 276225"/>
                  <a:gd name="connsiteY2" fmla="*/ 26194 h 276225"/>
                  <a:gd name="connsiteX3" fmla="*/ 73819 w 276225"/>
                  <a:gd name="connsiteY3" fmla="*/ 26194 h 276225"/>
                  <a:gd name="connsiteX4" fmla="*/ 73819 w 276225"/>
                  <a:gd name="connsiteY4" fmla="*/ 7144 h 276225"/>
                  <a:gd name="connsiteX5" fmla="*/ 26194 w 276225"/>
                  <a:gd name="connsiteY5" fmla="*/ 7144 h 276225"/>
                  <a:gd name="connsiteX6" fmla="*/ 7144 w 276225"/>
                  <a:gd name="connsiteY6" fmla="*/ 26194 h 276225"/>
                  <a:gd name="connsiteX7" fmla="*/ 7144 w 276225"/>
                  <a:gd name="connsiteY7" fmla="*/ 254794 h 276225"/>
                  <a:gd name="connsiteX8" fmla="*/ 26194 w 276225"/>
                  <a:gd name="connsiteY8" fmla="*/ 273844 h 276225"/>
                  <a:gd name="connsiteX9" fmla="*/ 254794 w 276225"/>
                  <a:gd name="connsiteY9" fmla="*/ 273844 h 276225"/>
                  <a:gd name="connsiteX10" fmla="*/ 273844 w 276225"/>
                  <a:gd name="connsiteY10" fmla="*/ 254794 h 276225"/>
                  <a:gd name="connsiteX11" fmla="*/ 273844 w 276225"/>
                  <a:gd name="connsiteY11" fmla="*/ 207169 h 276225"/>
                  <a:gd name="connsiteX12" fmla="*/ 254794 w 276225"/>
                  <a:gd name="connsiteY12" fmla="*/ 207169 h 276225"/>
                  <a:gd name="connsiteX13" fmla="*/ 254794 w 276225"/>
                  <a:gd name="connsiteY13" fmla="*/ 25479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254794"/>
                    </a:moveTo>
                    <a:lnTo>
                      <a:pt x="26194" y="254794"/>
                    </a:lnTo>
                    <a:lnTo>
                      <a:pt x="26194" y="26194"/>
                    </a:lnTo>
                    <a:lnTo>
                      <a:pt x="73819" y="26194"/>
                    </a:lnTo>
                    <a:lnTo>
                      <a:pt x="73819" y="7144"/>
                    </a:lnTo>
                    <a:lnTo>
                      <a:pt x="26194" y="7144"/>
                    </a:lnTo>
                    <a:cubicBezTo>
                      <a:pt x="15716" y="7144"/>
                      <a:pt x="7144" y="15716"/>
                      <a:pt x="7144" y="26194"/>
                    </a:cubicBezTo>
                    <a:lnTo>
                      <a:pt x="7144" y="254794"/>
                    </a:lnTo>
                    <a:cubicBezTo>
                      <a:pt x="7144" y="265271"/>
                      <a:pt x="15716" y="273844"/>
                      <a:pt x="26194" y="273844"/>
                    </a:cubicBezTo>
                    <a:lnTo>
                      <a:pt x="254794" y="273844"/>
                    </a:lnTo>
                    <a:cubicBezTo>
                      <a:pt x="265271" y="273844"/>
                      <a:pt x="273844" y="265271"/>
                      <a:pt x="273844" y="254794"/>
                    </a:cubicBezTo>
                    <a:lnTo>
                      <a:pt x="273844" y="207169"/>
                    </a:lnTo>
                    <a:lnTo>
                      <a:pt x="254794" y="207169"/>
                    </a:lnTo>
                    <a:lnTo>
                      <a:pt x="254794" y="254794"/>
                    </a:lnTo>
                    <a:close/>
                  </a:path>
                </a:pathLst>
              </a:custGeom>
              <a:grpFill/>
              <a:ln w="19050" cap="flat">
                <a:noFill/>
                <a:prstDash val="solid"/>
                <a:miter/>
              </a:ln>
            </p:spPr>
            <p:txBody>
              <a:bodyPr rtlCol="0" anchor="ctr"/>
              <a:lstStyle/>
              <a:p>
                <a:endParaRPr lang="en-US" sz="1125" dirty="0"/>
              </a:p>
            </p:txBody>
          </p:sp>
          <p:sp>
            <p:nvSpPr>
              <p:cNvPr id="24" name="Freeform: Shape 23">
                <a:extLst>
                  <a:ext uri="{FF2B5EF4-FFF2-40B4-BE49-F238E27FC236}">
                    <a16:creationId xmlns:a16="http://schemas.microsoft.com/office/drawing/2014/main" id="{486A70A2-3AA6-4723-A0FE-0D7A1D4747DC}"/>
                  </a:ext>
                </a:extLst>
              </p:cNvPr>
              <p:cNvSpPr/>
              <p:nvPr/>
            </p:nvSpPr>
            <p:spPr>
              <a:xfrm>
                <a:off x="4412456" y="2412206"/>
                <a:ext cx="314325" cy="314325"/>
              </a:xfrm>
              <a:custGeom>
                <a:avLst/>
                <a:gdLst>
                  <a:gd name="connsiteX0" fmla="*/ 264319 w 314325"/>
                  <a:gd name="connsiteY0" fmla="*/ 35719 h 314325"/>
                  <a:gd name="connsiteX1" fmla="*/ 264319 w 314325"/>
                  <a:gd name="connsiteY1" fmla="*/ 7144 h 314325"/>
                  <a:gd name="connsiteX2" fmla="*/ 245269 w 314325"/>
                  <a:gd name="connsiteY2" fmla="*/ 7144 h 314325"/>
                  <a:gd name="connsiteX3" fmla="*/ 245269 w 314325"/>
                  <a:gd name="connsiteY3" fmla="*/ 35719 h 314325"/>
                  <a:gd name="connsiteX4" fmla="*/ 216694 w 314325"/>
                  <a:gd name="connsiteY4" fmla="*/ 35719 h 314325"/>
                  <a:gd name="connsiteX5" fmla="*/ 216694 w 314325"/>
                  <a:gd name="connsiteY5" fmla="*/ 7144 h 314325"/>
                  <a:gd name="connsiteX6" fmla="*/ 197644 w 314325"/>
                  <a:gd name="connsiteY6" fmla="*/ 7144 h 314325"/>
                  <a:gd name="connsiteX7" fmla="*/ 197644 w 314325"/>
                  <a:gd name="connsiteY7" fmla="*/ 35719 h 314325"/>
                  <a:gd name="connsiteX8" fmla="*/ 169069 w 314325"/>
                  <a:gd name="connsiteY8" fmla="*/ 35719 h 314325"/>
                  <a:gd name="connsiteX9" fmla="*/ 169069 w 314325"/>
                  <a:gd name="connsiteY9" fmla="*/ 7144 h 314325"/>
                  <a:gd name="connsiteX10" fmla="*/ 150019 w 314325"/>
                  <a:gd name="connsiteY10" fmla="*/ 7144 h 314325"/>
                  <a:gd name="connsiteX11" fmla="*/ 150019 w 314325"/>
                  <a:gd name="connsiteY11" fmla="*/ 35719 h 314325"/>
                  <a:gd name="connsiteX12" fmla="*/ 121444 w 314325"/>
                  <a:gd name="connsiteY12" fmla="*/ 35719 h 314325"/>
                  <a:gd name="connsiteX13" fmla="*/ 121444 w 314325"/>
                  <a:gd name="connsiteY13" fmla="*/ 7144 h 314325"/>
                  <a:gd name="connsiteX14" fmla="*/ 102394 w 314325"/>
                  <a:gd name="connsiteY14" fmla="*/ 7144 h 314325"/>
                  <a:gd name="connsiteX15" fmla="*/ 102394 w 314325"/>
                  <a:gd name="connsiteY15" fmla="*/ 35719 h 314325"/>
                  <a:gd name="connsiteX16" fmla="*/ 73819 w 314325"/>
                  <a:gd name="connsiteY16" fmla="*/ 35719 h 314325"/>
                  <a:gd name="connsiteX17" fmla="*/ 73819 w 314325"/>
                  <a:gd name="connsiteY17" fmla="*/ 7144 h 314325"/>
                  <a:gd name="connsiteX18" fmla="*/ 54769 w 314325"/>
                  <a:gd name="connsiteY18" fmla="*/ 7144 h 314325"/>
                  <a:gd name="connsiteX19" fmla="*/ 54769 w 314325"/>
                  <a:gd name="connsiteY19" fmla="*/ 35719 h 314325"/>
                  <a:gd name="connsiteX20" fmla="*/ 35719 w 314325"/>
                  <a:gd name="connsiteY20" fmla="*/ 54769 h 314325"/>
                  <a:gd name="connsiteX21" fmla="*/ 7144 w 314325"/>
                  <a:gd name="connsiteY21" fmla="*/ 54769 h 314325"/>
                  <a:gd name="connsiteX22" fmla="*/ 7144 w 314325"/>
                  <a:gd name="connsiteY22" fmla="*/ 73819 h 314325"/>
                  <a:gd name="connsiteX23" fmla="*/ 35719 w 314325"/>
                  <a:gd name="connsiteY23" fmla="*/ 73819 h 314325"/>
                  <a:gd name="connsiteX24" fmla="*/ 35719 w 314325"/>
                  <a:gd name="connsiteY24" fmla="*/ 102394 h 314325"/>
                  <a:gd name="connsiteX25" fmla="*/ 7144 w 314325"/>
                  <a:gd name="connsiteY25" fmla="*/ 102394 h 314325"/>
                  <a:gd name="connsiteX26" fmla="*/ 7144 w 314325"/>
                  <a:gd name="connsiteY26" fmla="*/ 121444 h 314325"/>
                  <a:gd name="connsiteX27" fmla="*/ 35719 w 314325"/>
                  <a:gd name="connsiteY27" fmla="*/ 121444 h 314325"/>
                  <a:gd name="connsiteX28" fmla="*/ 35719 w 314325"/>
                  <a:gd name="connsiteY28" fmla="*/ 150019 h 314325"/>
                  <a:gd name="connsiteX29" fmla="*/ 7144 w 314325"/>
                  <a:gd name="connsiteY29" fmla="*/ 150019 h 314325"/>
                  <a:gd name="connsiteX30" fmla="*/ 7144 w 314325"/>
                  <a:gd name="connsiteY30" fmla="*/ 169069 h 314325"/>
                  <a:gd name="connsiteX31" fmla="*/ 35719 w 314325"/>
                  <a:gd name="connsiteY31" fmla="*/ 169069 h 314325"/>
                  <a:gd name="connsiteX32" fmla="*/ 35719 w 314325"/>
                  <a:gd name="connsiteY32" fmla="*/ 197644 h 314325"/>
                  <a:gd name="connsiteX33" fmla="*/ 7144 w 314325"/>
                  <a:gd name="connsiteY33" fmla="*/ 197644 h 314325"/>
                  <a:gd name="connsiteX34" fmla="*/ 7144 w 314325"/>
                  <a:gd name="connsiteY34" fmla="*/ 216694 h 314325"/>
                  <a:gd name="connsiteX35" fmla="*/ 35719 w 314325"/>
                  <a:gd name="connsiteY35" fmla="*/ 216694 h 314325"/>
                  <a:gd name="connsiteX36" fmla="*/ 35719 w 314325"/>
                  <a:gd name="connsiteY36" fmla="*/ 245269 h 314325"/>
                  <a:gd name="connsiteX37" fmla="*/ 7144 w 314325"/>
                  <a:gd name="connsiteY37" fmla="*/ 245269 h 314325"/>
                  <a:gd name="connsiteX38" fmla="*/ 7144 w 314325"/>
                  <a:gd name="connsiteY38" fmla="*/ 264319 h 314325"/>
                  <a:gd name="connsiteX39" fmla="*/ 35719 w 314325"/>
                  <a:gd name="connsiteY39" fmla="*/ 264319 h 314325"/>
                  <a:gd name="connsiteX40" fmla="*/ 54769 w 314325"/>
                  <a:gd name="connsiteY40" fmla="*/ 283369 h 314325"/>
                  <a:gd name="connsiteX41" fmla="*/ 54769 w 314325"/>
                  <a:gd name="connsiteY41" fmla="*/ 311944 h 314325"/>
                  <a:gd name="connsiteX42" fmla="*/ 73819 w 314325"/>
                  <a:gd name="connsiteY42" fmla="*/ 311944 h 314325"/>
                  <a:gd name="connsiteX43" fmla="*/ 73819 w 314325"/>
                  <a:gd name="connsiteY43" fmla="*/ 283369 h 314325"/>
                  <a:gd name="connsiteX44" fmla="*/ 102394 w 314325"/>
                  <a:gd name="connsiteY44" fmla="*/ 283369 h 314325"/>
                  <a:gd name="connsiteX45" fmla="*/ 102394 w 314325"/>
                  <a:gd name="connsiteY45" fmla="*/ 311944 h 314325"/>
                  <a:gd name="connsiteX46" fmla="*/ 121444 w 314325"/>
                  <a:gd name="connsiteY46" fmla="*/ 311944 h 314325"/>
                  <a:gd name="connsiteX47" fmla="*/ 121444 w 314325"/>
                  <a:gd name="connsiteY47" fmla="*/ 283369 h 314325"/>
                  <a:gd name="connsiteX48" fmla="*/ 150019 w 314325"/>
                  <a:gd name="connsiteY48" fmla="*/ 283369 h 314325"/>
                  <a:gd name="connsiteX49" fmla="*/ 150019 w 314325"/>
                  <a:gd name="connsiteY49" fmla="*/ 311944 h 314325"/>
                  <a:gd name="connsiteX50" fmla="*/ 169069 w 314325"/>
                  <a:gd name="connsiteY50" fmla="*/ 311944 h 314325"/>
                  <a:gd name="connsiteX51" fmla="*/ 169069 w 314325"/>
                  <a:gd name="connsiteY51" fmla="*/ 283369 h 314325"/>
                  <a:gd name="connsiteX52" fmla="*/ 197644 w 314325"/>
                  <a:gd name="connsiteY52" fmla="*/ 283369 h 314325"/>
                  <a:gd name="connsiteX53" fmla="*/ 197644 w 314325"/>
                  <a:gd name="connsiteY53" fmla="*/ 311944 h 314325"/>
                  <a:gd name="connsiteX54" fmla="*/ 216694 w 314325"/>
                  <a:gd name="connsiteY54" fmla="*/ 311944 h 314325"/>
                  <a:gd name="connsiteX55" fmla="*/ 216694 w 314325"/>
                  <a:gd name="connsiteY55" fmla="*/ 283369 h 314325"/>
                  <a:gd name="connsiteX56" fmla="*/ 245269 w 314325"/>
                  <a:gd name="connsiteY56" fmla="*/ 283369 h 314325"/>
                  <a:gd name="connsiteX57" fmla="*/ 245269 w 314325"/>
                  <a:gd name="connsiteY57" fmla="*/ 311944 h 314325"/>
                  <a:gd name="connsiteX58" fmla="*/ 264319 w 314325"/>
                  <a:gd name="connsiteY58" fmla="*/ 311944 h 314325"/>
                  <a:gd name="connsiteX59" fmla="*/ 264319 w 314325"/>
                  <a:gd name="connsiteY59" fmla="*/ 283369 h 314325"/>
                  <a:gd name="connsiteX60" fmla="*/ 283369 w 314325"/>
                  <a:gd name="connsiteY60" fmla="*/ 264319 h 314325"/>
                  <a:gd name="connsiteX61" fmla="*/ 311944 w 314325"/>
                  <a:gd name="connsiteY61" fmla="*/ 264319 h 314325"/>
                  <a:gd name="connsiteX62" fmla="*/ 311944 w 314325"/>
                  <a:gd name="connsiteY62" fmla="*/ 245269 h 314325"/>
                  <a:gd name="connsiteX63" fmla="*/ 283369 w 314325"/>
                  <a:gd name="connsiteY63" fmla="*/ 245269 h 314325"/>
                  <a:gd name="connsiteX64" fmla="*/ 283369 w 314325"/>
                  <a:gd name="connsiteY64" fmla="*/ 216694 h 314325"/>
                  <a:gd name="connsiteX65" fmla="*/ 311944 w 314325"/>
                  <a:gd name="connsiteY65" fmla="*/ 216694 h 314325"/>
                  <a:gd name="connsiteX66" fmla="*/ 311944 w 314325"/>
                  <a:gd name="connsiteY66" fmla="*/ 197644 h 314325"/>
                  <a:gd name="connsiteX67" fmla="*/ 283369 w 314325"/>
                  <a:gd name="connsiteY67" fmla="*/ 197644 h 314325"/>
                  <a:gd name="connsiteX68" fmla="*/ 283369 w 314325"/>
                  <a:gd name="connsiteY68" fmla="*/ 169069 h 314325"/>
                  <a:gd name="connsiteX69" fmla="*/ 311944 w 314325"/>
                  <a:gd name="connsiteY69" fmla="*/ 169069 h 314325"/>
                  <a:gd name="connsiteX70" fmla="*/ 311944 w 314325"/>
                  <a:gd name="connsiteY70" fmla="*/ 150019 h 314325"/>
                  <a:gd name="connsiteX71" fmla="*/ 283369 w 314325"/>
                  <a:gd name="connsiteY71" fmla="*/ 150019 h 314325"/>
                  <a:gd name="connsiteX72" fmla="*/ 283369 w 314325"/>
                  <a:gd name="connsiteY72" fmla="*/ 121444 h 314325"/>
                  <a:gd name="connsiteX73" fmla="*/ 311944 w 314325"/>
                  <a:gd name="connsiteY73" fmla="*/ 121444 h 314325"/>
                  <a:gd name="connsiteX74" fmla="*/ 311944 w 314325"/>
                  <a:gd name="connsiteY74" fmla="*/ 102394 h 314325"/>
                  <a:gd name="connsiteX75" fmla="*/ 283369 w 314325"/>
                  <a:gd name="connsiteY75" fmla="*/ 102394 h 314325"/>
                  <a:gd name="connsiteX76" fmla="*/ 283369 w 314325"/>
                  <a:gd name="connsiteY76" fmla="*/ 73819 h 314325"/>
                  <a:gd name="connsiteX77" fmla="*/ 311944 w 314325"/>
                  <a:gd name="connsiteY77" fmla="*/ 73819 h 314325"/>
                  <a:gd name="connsiteX78" fmla="*/ 311944 w 314325"/>
                  <a:gd name="connsiteY78" fmla="*/ 54769 h 314325"/>
                  <a:gd name="connsiteX79" fmla="*/ 283369 w 314325"/>
                  <a:gd name="connsiteY79" fmla="*/ 54769 h 314325"/>
                  <a:gd name="connsiteX80" fmla="*/ 264319 w 314325"/>
                  <a:gd name="connsiteY80" fmla="*/ 35719 h 314325"/>
                  <a:gd name="connsiteX81" fmla="*/ 264319 w 314325"/>
                  <a:gd name="connsiteY81" fmla="*/ 262414 h 314325"/>
                  <a:gd name="connsiteX82" fmla="*/ 262414 w 314325"/>
                  <a:gd name="connsiteY82" fmla="*/ 264319 h 314325"/>
                  <a:gd name="connsiteX83" fmla="*/ 56674 w 314325"/>
                  <a:gd name="connsiteY83" fmla="*/ 264319 h 314325"/>
                  <a:gd name="connsiteX84" fmla="*/ 56674 w 314325"/>
                  <a:gd name="connsiteY84" fmla="*/ 264319 h 314325"/>
                  <a:gd name="connsiteX85" fmla="*/ 54769 w 314325"/>
                  <a:gd name="connsiteY85" fmla="*/ 262414 h 314325"/>
                  <a:gd name="connsiteX86" fmla="*/ 54769 w 314325"/>
                  <a:gd name="connsiteY86" fmla="*/ 56674 h 314325"/>
                  <a:gd name="connsiteX87" fmla="*/ 54769 w 314325"/>
                  <a:gd name="connsiteY87" fmla="*/ 56674 h 314325"/>
                  <a:gd name="connsiteX88" fmla="*/ 56674 w 314325"/>
                  <a:gd name="connsiteY88" fmla="*/ 54769 h 314325"/>
                  <a:gd name="connsiteX89" fmla="*/ 262414 w 314325"/>
                  <a:gd name="connsiteY89" fmla="*/ 54769 h 314325"/>
                  <a:gd name="connsiteX90" fmla="*/ 264319 w 314325"/>
                  <a:gd name="connsiteY90" fmla="*/ 56674 h 314325"/>
                  <a:gd name="connsiteX91" fmla="*/ 264319 w 314325"/>
                  <a:gd name="connsiteY91" fmla="*/ 26241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14325" h="314325">
                    <a:moveTo>
                      <a:pt x="264319" y="35719"/>
                    </a:moveTo>
                    <a:lnTo>
                      <a:pt x="264319" y="7144"/>
                    </a:lnTo>
                    <a:lnTo>
                      <a:pt x="245269" y="7144"/>
                    </a:lnTo>
                    <a:lnTo>
                      <a:pt x="245269" y="35719"/>
                    </a:lnTo>
                    <a:lnTo>
                      <a:pt x="216694" y="35719"/>
                    </a:lnTo>
                    <a:lnTo>
                      <a:pt x="216694" y="7144"/>
                    </a:lnTo>
                    <a:lnTo>
                      <a:pt x="197644" y="7144"/>
                    </a:lnTo>
                    <a:lnTo>
                      <a:pt x="197644" y="35719"/>
                    </a:lnTo>
                    <a:lnTo>
                      <a:pt x="169069" y="35719"/>
                    </a:lnTo>
                    <a:lnTo>
                      <a:pt x="169069" y="7144"/>
                    </a:lnTo>
                    <a:lnTo>
                      <a:pt x="150019" y="7144"/>
                    </a:lnTo>
                    <a:lnTo>
                      <a:pt x="150019" y="35719"/>
                    </a:lnTo>
                    <a:lnTo>
                      <a:pt x="121444" y="35719"/>
                    </a:lnTo>
                    <a:lnTo>
                      <a:pt x="121444" y="7144"/>
                    </a:lnTo>
                    <a:lnTo>
                      <a:pt x="102394" y="7144"/>
                    </a:lnTo>
                    <a:lnTo>
                      <a:pt x="102394" y="35719"/>
                    </a:lnTo>
                    <a:lnTo>
                      <a:pt x="73819" y="35719"/>
                    </a:lnTo>
                    <a:lnTo>
                      <a:pt x="73819" y="7144"/>
                    </a:lnTo>
                    <a:lnTo>
                      <a:pt x="54769" y="7144"/>
                    </a:lnTo>
                    <a:lnTo>
                      <a:pt x="54769" y="35719"/>
                    </a:lnTo>
                    <a:cubicBezTo>
                      <a:pt x="44291" y="36671"/>
                      <a:pt x="36671" y="44291"/>
                      <a:pt x="35719" y="54769"/>
                    </a:cubicBezTo>
                    <a:lnTo>
                      <a:pt x="7144" y="54769"/>
                    </a:lnTo>
                    <a:lnTo>
                      <a:pt x="7144" y="73819"/>
                    </a:lnTo>
                    <a:lnTo>
                      <a:pt x="35719" y="73819"/>
                    </a:lnTo>
                    <a:lnTo>
                      <a:pt x="35719" y="102394"/>
                    </a:lnTo>
                    <a:lnTo>
                      <a:pt x="7144" y="102394"/>
                    </a:lnTo>
                    <a:lnTo>
                      <a:pt x="7144" y="121444"/>
                    </a:lnTo>
                    <a:lnTo>
                      <a:pt x="35719" y="121444"/>
                    </a:lnTo>
                    <a:lnTo>
                      <a:pt x="35719" y="150019"/>
                    </a:lnTo>
                    <a:lnTo>
                      <a:pt x="7144" y="150019"/>
                    </a:lnTo>
                    <a:lnTo>
                      <a:pt x="7144" y="169069"/>
                    </a:lnTo>
                    <a:lnTo>
                      <a:pt x="35719" y="169069"/>
                    </a:lnTo>
                    <a:lnTo>
                      <a:pt x="35719" y="197644"/>
                    </a:lnTo>
                    <a:lnTo>
                      <a:pt x="7144" y="197644"/>
                    </a:lnTo>
                    <a:lnTo>
                      <a:pt x="7144" y="216694"/>
                    </a:lnTo>
                    <a:lnTo>
                      <a:pt x="35719" y="216694"/>
                    </a:lnTo>
                    <a:lnTo>
                      <a:pt x="35719" y="245269"/>
                    </a:lnTo>
                    <a:lnTo>
                      <a:pt x="7144" y="245269"/>
                    </a:lnTo>
                    <a:lnTo>
                      <a:pt x="7144" y="264319"/>
                    </a:lnTo>
                    <a:lnTo>
                      <a:pt x="35719" y="264319"/>
                    </a:lnTo>
                    <a:cubicBezTo>
                      <a:pt x="36671" y="274796"/>
                      <a:pt x="44291" y="282416"/>
                      <a:pt x="54769" y="283369"/>
                    </a:cubicBezTo>
                    <a:lnTo>
                      <a:pt x="54769" y="311944"/>
                    </a:lnTo>
                    <a:lnTo>
                      <a:pt x="73819" y="311944"/>
                    </a:lnTo>
                    <a:lnTo>
                      <a:pt x="73819" y="283369"/>
                    </a:lnTo>
                    <a:lnTo>
                      <a:pt x="102394" y="283369"/>
                    </a:lnTo>
                    <a:lnTo>
                      <a:pt x="102394" y="311944"/>
                    </a:lnTo>
                    <a:lnTo>
                      <a:pt x="121444" y="311944"/>
                    </a:lnTo>
                    <a:lnTo>
                      <a:pt x="121444" y="283369"/>
                    </a:lnTo>
                    <a:lnTo>
                      <a:pt x="150019" y="283369"/>
                    </a:lnTo>
                    <a:lnTo>
                      <a:pt x="150019" y="311944"/>
                    </a:lnTo>
                    <a:lnTo>
                      <a:pt x="169069" y="311944"/>
                    </a:lnTo>
                    <a:lnTo>
                      <a:pt x="169069" y="283369"/>
                    </a:lnTo>
                    <a:lnTo>
                      <a:pt x="197644" y="283369"/>
                    </a:lnTo>
                    <a:lnTo>
                      <a:pt x="197644" y="311944"/>
                    </a:lnTo>
                    <a:lnTo>
                      <a:pt x="216694" y="311944"/>
                    </a:lnTo>
                    <a:lnTo>
                      <a:pt x="216694" y="283369"/>
                    </a:lnTo>
                    <a:lnTo>
                      <a:pt x="245269" y="283369"/>
                    </a:lnTo>
                    <a:lnTo>
                      <a:pt x="245269" y="311944"/>
                    </a:lnTo>
                    <a:lnTo>
                      <a:pt x="264319" y="311944"/>
                    </a:lnTo>
                    <a:lnTo>
                      <a:pt x="264319" y="283369"/>
                    </a:lnTo>
                    <a:cubicBezTo>
                      <a:pt x="274796" y="282416"/>
                      <a:pt x="282416" y="274796"/>
                      <a:pt x="283369" y="264319"/>
                    </a:cubicBezTo>
                    <a:lnTo>
                      <a:pt x="311944" y="264319"/>
                    </a:lnTo>
                    <a:lnTo>
                      <a:pt x="311944" y="245269"/>
                    </a:lnTo>
                    <a:lnTo>
                      <a:pt x="283369" y="245269"/>
                    </a:lnTo>
                    <a:lnTo>
                      <a:pt x="283369" y="216694"/>
                    </a:lnTo>
                    <a:lnTo>
                      <a:pt x="311944" y="216694"/>
                    </a:lnTo>
                    <a:lnTo>
                      <a:pt x="311944" y="197644"/>
                    </a:lnTo>
                    <a:lnTo>
                      <a:pt x="283369" y="197644"/>
                    </a:lnTo>
                    <a:lnTo>
                      <a:pt x="283369" y="169069"/>
                    </a:lnTo>
                    <a:lnTo>
                      <a:pt x="311944" y="169069"/>
                    </a:lnTo>
                    <a:lnTo>
                      <a:pt x="311944" y="150019"/>
                    </a:lnTo>
                    <a:lnTo>
                      <a:pt x="283369" y="150019"/>
                    </a:lnTo>
                    <a:lnTo>
                      <a:pt x="283369" y="121444"/>
                    </a:lnTo>
                    <a:lnTo>
                      <a:pt x="311944" y="121444"/>
                    </a:lnTo>
                    <a:lnTo>
                      <a:pt x="311944" y="102394"/>
                    </a:lnTo>
                    <a:lnTo>
                      <a:pt x="283369" y="102394"/>
                    </a:lnTo>
                    <a:lnTo>
                      <a:pt x="283369" y="73819"/>
                    </a:lnTo>
                    <a:lnTo>
                      <a:pt x="311944" y="73819"/>
                    </a:lnTo>
                    <a:lnTo>
                      <a:pt x="311944" y="54769"/>
                    </a:lnTo>
                    <a:lnTo>
                      <a:pt x="283369" y="54769"/>
                    </a:lnTo>
                    <a:cubicBezTo>
                      <a:pt x="282416" y="44291"/>
                      <a:pt x="274796" y="36671"/>
                      <a:pt x="264319" y="35719"/>
                    </a:cubicBezTo>
                    <a:close/>
                    <a:moveTo>
                      <a:pt x="264319" y="262414"/>
                    </a:moveTo>
                    <a:cubicBezTo>
                      <a:pt x="264319" y="263366"/>
                      <a:pt x="263366" y="264319"/>
                      <a:pt x="262414" y="264319"/>
                    </a:cubicBezTo>
                    <a:lnTo>
                      <a:pt x="56674" y="264319"/>
                    </a:lnTo>
                    <a:cubicBezTo>
                      <a:pt x="56674" y="264319"/>
                      <a:pt x="56674" y="264319"/>
                      <a:pt x="56674" y="264319"/>
                    </a:cubicBezTo>
                    <a:cubicBezTo>
                      <a:pt x="55721" y="264319"/>
                      <a:pt x="54769" y="263366"/>
                      <a:pt x="54769" y="262414"/>
                    </a:cubicBezTo>
                    <a:lnTo>
                      <a:pt x="54769" y="56674"/>
                    </a:lnTo>
                    <a:cubicBezTo>
                      <a:pt x="54769" y="56674"/>
                      <a:pt x="54769" y="56674"/>
                      <a:pt x="54769" y="56674"/>
                    </a:cubicBezTo>
                    <a:cubicBezTo>
                      <a:pt x="54769" y="55721"/>
                      <a:pt x="55721" y="54769"/>
                      <a:pt x="56674" y="54769"/>
                    </a:cubicBezTo>
                    <a:lnTo>
                      <a:pt x="262414" y="54769"/>
                    </a:lnTo>
                    <a:cubicBezTo>
                      <a:pt x="263366" y="54769"/>
                      <a:pt x="264319" y="55721"/>
                      <a:pt x="264319" y="56674"/>
                    </a:cubicBezTo>
                    <a:lnTo>
                      <a:pt x="264319" y="262414"/>
                    </a:lnTo>
                    <a:close/>
                  </a:path>
                </a:pathLst>
              </a:custGeom>
              <a:grpFill/>
              <a:ln w="19050" cap="flat">
                <a:noFill/>
                <a:prstDash val="solid"/>
                <a:miter/>
              </a:ln>
            </p:spPr>
            <p:txBody>
              <a:bodyPr rtlCol="0" anchor="ctr"/>
              <a:lstStyle/>
              <a:p>
                <a:endParaRPr lang="en-US" sz="1125" dirty="0"/>
              </a:p>
            </p:txBody>
          </p:sp>
        </p:grpSp>
      </p:grpSp>
      <p:sp>
        <p:nvSpPr>
          <p:cNvPr id="55" name="TextBox 54">
            <a:extLst>
              <a:ext uri="{FF2B5EF4-FFF2-40B4-BE49-F238E27FC236}">
                <a16:creationId xmlns:a16="http://schemas.microsoft.com/office/drawing/2014/main" id="{D64A1D9D-5515-4454-B6F6-3F7E5B69B84E}"/>
              </a:ext>
            </a:extLst>
          </p:cNvPr>
          <p:cNvSpPr txBox="1"/>
          <p:nvPr/>
        </p:nvSpPr>
        <p:spPr>
          <a:xfrm>
            <a:off x="88275" y="3087695"/>
            <a:ext cx="2466673" cy="334707"/>
          </a:xfrm>
          <a:prstGeom prst="rect">
            <a:avLst/>
          </a:prstGeom>
          <a:noFill/>
        </p:spPr>
        <p:txBody>
          <a:bodyPr wrap="square" lIns="91440" tIns="45720" rIns="91440" bIns="45720" rtlCol="0">
            <a:spAutoFit/>
          </a:bodyPr>
          <a:lstStyle>
            <a:defPPr>
              <a:defRPr lang="en-US"/>
            </a:defPPr>
            <a:lvl1pPr defTabSz="457200">
              <a:lnSpc>
                <a:spcPct val="90000"/>
              </a:lnSpc>
              <a:spcBef>
                <a:spcPts val="300"/>
              </a:spcBef>
              <a:defRPr sz="1600" spc="50">
                <a:solidFill>
                  <a:srgbClr val="00B9FF"/>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algn="ctr" defTabSz="457189">
              <a:spcBef>
                <a:spcPts val="750"/>
              </a:spcBef>
              <a:defRPr/>
            </a:pPr>
            <a:r>
              <a:rPr lang="en-US" sz="1750" kern="0" dirty="0">
                <a:solidFill>
                  <a:schemeClr val="accent1"/>
                </a:solidFill>
                <a:latin typeface="Amazon Ember Medium" panose="020B0603020204030204" pitchFamily="34" charset="0"/>
                <a:ea typeface="Amazon Ember Medium" panose="020B0603020204030204" pitchFamily="34" charset="0"/>
                <a:cs typeface="Amazon Ember Medium" panose="020B0603020204030204" pitchFamily="34" charset="0"/>
              </a:rPr>
              <a:t>Amazon</a:t>
            </a:r>
            <a:r>
              <a:rPr lang="en-US" sz="1750" kern="0" dirty="0">
                <a:solidFill>
                  <a:schemeClr val="accent2"/>
                </a:solidFill>
                <a:latin typeface="Amazon Ember Medium" panose="020B0603020204030204" pitchFamily="34" charset="0"/>
                <a:ea typeface="Amazon Ember Medium" panose="020B0603020204030204" pitchFamily="34" charset="0"/>
                <a:cs typeface="Amazon Ember Medium" panose="020B0603020204030204" pitchFamily="34" charset="0"/>
              </a:rPr>
              <a:t> </a:t>
            </a:r>
            <a:r>
              <a:rPr lang="en-US" sz="1750" kern="0" dirty="0">
                <a:solidFill>
                  <a:schemeClr val="accent1"/>
                </a:solidFill>
                <a:latin typeface="Amazon Ember Medium" panose="020B0603020204030204" pitchFamily="34" charset="0"/>
                <a:ea typeface="Amazon Ember Medium" panose="020B0603020204030204" pitchFamily="34" charset="0"/>
                <a:cs typeface="Amazon Ember Medium" panose="020B0603020204030204" pitchFamily="34" charset="0"/>
              </a:rPr>
              <a:t>EC2</a:t>
            </a:r>
          </a:p>
        </p:txBody>
      </p:sp>
      <p:grpSp>
        <p:nvGrpSpPr>
          <p:cNvPr id="56" name="Graphic 3">
            <a:extLst>
              <a:ext uri="{FF2B5EF4-FFF2-40B4-BE49-F238E27FC236}">
                <a16:creationId xmlns:a16="http://schemas.microsoft.com/office/drawing/2014/main" id="{9ED974AE-823A-45F4-B4B6-8D9F8E9B9618}"/>
              </a:ext>
            </a:extLst>
          </p:cNvPr>
          <p:cNvGrpSpPr/>
          <p:nvPr/>
        </p:nvGrpSpPr>
        <p:grpSpPr>
          <a:xfrm>
            <a:off x="897785" y="1781318"/>
            <a:ext cx="1061605" cy="1061605"/>
            <a:chOff x="4333875" y="2333625"/>
            <a:chExt cx="476250" cy="476250"/>
          </a:xfrm>
          <a:solidFill>
            <a:schemeClr val="tx1"/>
          </a:solidFill>
        </p:grpSpPr>
        <p:sp>
          <p:nvSpPr>
            <p:cNvPr id="57" name="Freeform: Shape 7">
              <a:extLst>
                <a:ext uri="{FF2B5EF4-FFF2-40B4-BE49-F238E27FC236}">
                  <a16:creationId xmlns:a16="http://schemas.microsoft.com/office/drawing/2014/main" id="{A0483B84-5F6A-4B7F-B853-5BBEA47BABB3}"/>
                </a:ext>
              </a:extLst>
            </p:cNvPr>
            <p:cNvSpPr/>
            <p:nvPr/>
          </p:nvSpPr>
          <p:spPr>
            <a:xfrm>
              <a:off x="4536281" y="2326481"/>
              <a:ext cx="276225" cy="276225"/>
            </a:xfrm>
            <a:custGeom>
              <a:avLst/>
              <a:gdLst>
                <a:gd name="connsiteX0" fmla="*/ 254794 w 276225"/>
                <a:gd name="connsiteY0" fmla="*/ 7144 h 276225"/>
                <a:gd name="connsiteX1" fmla="*/ 26194 w 276225"/>
                <a:gd name="connsiteY1" fmla="*/ 7144 h 276225"/>
                <a:gd name="connsiteX2" fmla="*/ 7144 w 276225"/>
                <a:gd name="connsiteY2" fmla="*/ 26194 h 276225"/>
                <a:gd name="connsiteX3" fmla="*/ 7144 w 276225"/>
                <a:gd name="connsiteY3" fmla="*/ 73819 h 276225"/>
                <a:gd name="connsiteX4" fmla="*/ 26194 w 276225"/>
                <a:gd name="connsiteY4" fmla="*/ 73819 h 276225"/>
                <a:gd name="connsiteX5" fmla="*/ 26194 w 276225"/>
                <a:gd name="connsiteY5" fmla="*/ 26194 h 276225"/>
                <a:gd name="connsiteX6" fmla="*/ 254794 w 276225"/>
                <a:gd name="connsiteY6" fmla="*/ 26194 h 276225"/>
                <a:gd name="connsiteX7" fmla="*/ 254794 w 276225"/>
                <a:gd name="connsiteY7" fmla="*/ 254794 h 276225"/>
                <a:gd name="connsiteX8" fmla="*/ 207169 w 276225"/>
                <a:gd name="connsiteY8" fmla="*/ 254794 h 276225"/>
                <a:gd name="connsiteX9" fmla="*/ 207169 w 276225"/>
                <a:gd name="connsiteY9" fmla="*/ 273844 h 276225"/>
                <a:gd name="connsiteX10" fmla="*/ 254794 w 276225"/>
                <a:gd name="connsiteY10" fmla="*/ 273844 h 276225"/>
                <a:gd name="connsiteX11" fmla="*/ 273844 w 276225"/>
                <a:gd name="connsiteY11" fmla="*/ 254794 h 276225"/>
                <a:gd name="connsiteX12" fmla="*/ 273844 w 276225"/>
                <a:gd name="connsiteY12" fmla="*/ 26194 h 276225"/>
                <a:gd name="connsiteX13" fmla="*/ 254794 w 276225"/>
                <a:gd name="connsiteY13" fmla="*/ 714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7144"/>
                  </a:moveTo>
                  <a:lnTo>
                    <a:pt x="26194" y="7144"/>
                  </a:lnTo>
                  <a:cubicBezTo>
                    <a:pt x="15716" y="7144"/>
                    <a:pt x="7144" y="15716"/>
                    <a:pt x="7144" y="26194"/>
                  </a:cubicBezTo>
                  <a:lnTo>
                    <a:pt x="7144" y="73819"/>
                  </a:lnTo>
                  <a:lnTo>
                    <a:pt x="26194" y="73819"/>
                  </a:lnTo>
                  <a:lnTo>
                    <a:pt x="26194" y="26194"/>
                  </a:lnTo>
                  <a:lnTo>
                    <a:pt x="254794" y="26194"/>
                  </a:lnTo>
                  <a:lnTo>
                    <a:pt x="254794" y="254794"/>
                  </a:lnTo>
                  <a:lnTo>
                    <a:pt x="207169" y="254794"/>
                  </a:lnTo>
                  <a:lnTo>
                    <a:pt x="207169" y="273844"/>
                  </a:lnTo>
                  <a:lnTo>
                    <a:pt x="254794" y="273844"/>
                  </a:lnTo>
                  <a:cubicBezTo>
                    <a:pt x="265271" y="273844"/>
                    <a:pt x="273844" y="265271"/>
                    <a:pt x="273844" y="254794"/>
                  </a:cubicBezTo>
                  <a:lnTo>
                    <a:pt x="273844" y="26194"/>
                  </a:lnTo>
                  <a:cubicBezTo>
                    <a:pt x="273844" y="15716"/>
                    <a:pt x="265271" y="7144"/>
                    <a:pt x="254794" y="7144"/>
                  </a:cubicBezTo>
                  <a:close/>
                </a:path>
              </a:pathLst>
            </a:custGeom>
            <a:solidFill>
              <a:schemeClr val="bg2"/>
            </a:solidFill>
            <a:ln w="19050" cap="flat">
              <a:noFill/>
              <a:prstDash val="solid"/>
              <a:miter/>
            </a:ln>
          </p:spPr>
          <p:txBody>
            <a:bodyPr rtlCol="0" anchor="ctr"/>
            <a:lstStyle/>
            <a:p>
              <a:pPr defTabSz="685758">
                <a:defRPr/>
              </a:pPr>
              <a:endParaRPr lang="en-US" sz="1324" dirty="0">
                <a:solidFill>
                  <a:srgbClr val="FFFFFF"/>
                </a:solidFill>
                <a:latin typeface="Amazon Ember"/>
              </a:endParaRPr>
            </a:p>
          </p:txBody>
        </p:sp>
        <p:sp>
          <p:nvSpPr>
            <p:cNvPr id="58" name="Freeform: Shape 8">
              <a:extLst>
                <a:ext uri="{FF2B5EF4-FFF2-40B4-BE49-F238E27FC236}">
                  <a16:creationId xmlns:a16="http://schemas.microsoft.com/office/drawing/2014/main" id="{F7BCA3FA-B4B9-40F8-A030-523301A0B2F7}"/>
                </a:ext>
              </a:extLst>
            </p:cNvPr>
            <p:cNvSpPr/>
            <p:nvPr/>
          </p:nvSpPr>
          <p:spPr>
            <a:xfrm>
              <a:off x="4326731" y="2536031"/>
              <a:ext cx="276225" cy="276225"/>
            </a:xfrm>
            <a:custGeom>
              <a:avLst/>
              <a:gdLst>
                <a:gd name="connsiteX0" fmla="*/ 254794 w 276225"/>
                <a:gd name="connsiteY0" fmla="*/ 254794 h 276225"/>
                <a:gd name="connsiteX1" fmla="*/ 26194 w 276225"/>
                <a:gd name="connsiteY1" fmla="*/ 254794 h 276225"/>
                <a:gd name="connsiteX2" fmla="*/ 26194 w 276225"/>
                <a:gd name="connsiteY2" fmla="*/ 26194 h 276225"/>
                <a:gd name="connsiteX3" fmla="*/ 73819 w 276225"/>
                <a:gd name="connsiteY3" fmla="*/ 26194 h 276225"/>
                <a:gd name="connsiteX4" fmla="*/ 73819 w 276225"/>
                <a:gd name="connsiteY4" fmla="*/ 7144 h 276225"/>
                <a:gd name="connsiteX5" fmla="*/ 26194 w 276225"/>
                <a:gd name="connsiteY5" fmla="*/ 7144 h 276225"/>
                <a:gd name="connsiteX6" fmla="*/ 7144 w 276225"/>
                <a:gd name="connsiteY6" fmla="*/ 26194 h 276225"/>
                <a:gd name="connsiteX7" fmla="*/ 7144 w 276225"/>
                <a:gd name="connsiteY7" fmla="*/ 254794 h 276225"/>
                <a:gd name="connsiteX8" fmla="*/ 26194 w 276225"/>
                <a:gd name="connsiteY8" fmla="*/ 273844 h 276225"/>
                <a:gd name="connsiteX9" fmla="*/ 254794 w 276225"/>
                <a:gd name="connsiteY9" fmla="*/ 273844 h 276225"/>
                <a:gd name="connsiteX10" fmla="*/ 273844 w 276225"/>
                <a:gd name="connsiteY10" fmla="*/ 254794 h 276225"/>
                <a:gd name="connsiteX11" fmla="*/ 273844 w 276225"/>
                <a:gd name="connsiteY11" fmla="*/ 207169 h 276225"/>
                <a:gd name="connsiteX12" fmla="*/ 254794 w 276225"/>
                <a:gd name="connsiteY12" fmla="*/ 207169 h 276225"/>
                <a:gd name="connsiteX13" fmla="*/ 254794 w 276225"/>
                <a:gd name="connsiteY13" fmla="*/ 25479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254794"/>
                  </a:moveTo>
                  <a:lnTo>
                    <a:pt x="26194" y="254794"/>
                  </a:lnTo>
                  <a:lnTo>
                    <a:pt x="26194" y="26194"/>
                  </a:lnTo>
                  <a:lnTo>
                    <a:pt x="73819" y="26194"/>
                  </a:lnTo>
                  <a:lnTo>
                    <a:pt x="73819" y="7144"/>
                  </a:lnTo>
                  <a:lnTo>
                    <a:pt x="26194" y="7144"/>
                  </a:lnTo>
                  <a:cubicBezTo>
                    <a:pt x="15716" y="7144"/>
                    <a:pt x="7144" y="15716"/>
                    <a:pt x="7144" y="26194"/>
                  </a:cubicBezTo>
                  <a:lnTo>
                    <a:pt x="7144" y="254794"/>
                  </a:lnTo>
                  <a:cubicBezTo>
                    <a:pt x="7144" y="265271"/>
                    <a:pt x="15716" y="273844"/>
                    <a:pt x="26194" y="273844"/>
                  </a:cubicBezTo>
                  <a:lnTo>
                    <a:pt x="254794" y="273844"/>
                  </a:lnTo>
                  <a:cubicBezTo>
                    <a:pt x="265271" y="273844"/>
                    <a:pt x="273844" y="265271"/>
                    <a:pt x="273844" y="254794"/>
                  </a:cubicBezTo>
                  <a:lnTo>
                    <a:pt x="273844" y="207169"/>
                  </a:lnTo>
                  <a:lnTo>
                    <a:pt x="254794" y="207169"/>
                  </a:lnTo>
                  <a:lnTo>
                    <a:pt x="254794" y="254794"/>
                  </a:lnTo>
                  <a:close/>
                </a:path>
              </a:pathLst>
            </a:custGeom>
            <a:solidFill>
              <a:schemeClr val="bg2"/>
            </a:solidFill>
            <a:ln w="19050" cap="flat">
              <a:noFill/>
              <a:prstDash val="solid"/>
              <a:miter/>
            </a:ln>
          </p:spPr>
          <p:txBody>
            <a:bodyPr rtlCol="0" anchor="ctr"/>
            <a:lstStyle/>
            <a:p>
              <a:pPr defTabSz="685758">
                <a:defRPr/>
              </a:pPr>
              <a:endParaRPr lang="en-US" sz="1324" dirty="0">
                <a:solidFill>
                  <a:srgbClr val="FFFFFF"/>
                </a:solidFill>
                <a:latin typeface="Amazon Ember"/>
              </a:endParaRPr>
            </a:p>
          </p:txBody>
        </p:sp>
        <p:sp>
          <p:nvSpPr>
            <p:cNvPr id="59" name="Freeform: Shape 9">
              <a:extLst>
                <a:ext uri="{FF2B5EF4-FFF2-40B4-BE49-F238E27FC236}">
                  <a16:creationId xmlns:a16="http://schemas.microsoft.com/office/drawing/2014/main" id="{1B17D5AE-9380-4FA5-B331-A1C4940F4D2F}"/>
                </a:ext>
              </a:extLst>
            </p:cNvPr>
            <p:cNvSpPr/>
            <p:nvPr/>
          </p:nvSpPr>
          <p:spPr>
            <a:xfrm>
              <a:off x="4412456" y="2412206"/>
              <a:ext cx="314325" cy="314325"/>
            </a:xfrm>
            <a:custGeom>
              <a:avLst/>
              <a:gdLst>
                <a:gd name="connsiteX0" fmla="*/ 264319 w 314325"/>
                <a:gd name="connsiteY0" fmla="*/ 35719 h 314325"/>
                <a:gd name="connsiteX1" fmla="*/ 264319 w 314325"/>
                <a:gd name="connsiteY1" fmla="*/ 7144 h 314325"/>
                <a:gd name="connsiteX2" fmla="*/ 245269 w 314325"/>
                <a:gd name="connsiteY2" fmla="*/ 7144 h 314325"/>
                <a:gd name="connsiteX3" fmla="*/ 245269 w 314325"/>
                <a:gd name="connsiteY3" fmla="*/ 35719 h 314325"/>
                <a:gd name="connsiteX4" fmla="*/ 216694 w 314325"/>
                <a:gd name="connsiteY4" fmla="*/ 35719 h 314325"/>
                <a:gd name="connsiteX5" fmla="*/ 216694 w 314325"/>
                <a:gd name="connsiteY5" fmla="*/ 7144 h 314325"/>
                <a:gd name="connsiteX6" fmla="*/ 197644 w 314325"/>
                <a:gd name="connsiteY6" fmla="*/ 7144 h 314325"/>
                <a:gd name="connsiteX7" fmla="*/ 197644 w 314325"/>
                <a:gd name="connsiteY7" fmla="*/ 35719 h 314325"/>
                <a:gd name="connsiteX8" fmla="*/ 169069 w 314325"/>
                <a:gd name="connsiteY8" fmla="*/ 35719 h 314325"/>
                <a:gd name="connsiteX9" fmla="*/ 169069 w 314325"/>
                <a:gd name="connsiteY9" fmla="*/ 7144 h 314325"/>
                <a:gd name="connsiteX10" fmla="*/ 150019 w 314325"/>
                <a:gd name="connsiteY10" fmla="*/ 7144 h 314325"/>
                <a:gd name="connsiteX11" fmla="*/ 150019 w 314325"/>
                <a:gd name="connsiteY11" fmla="*/ 35719 h 314325"/>
                <a:gd name="connsiteX12" fmla="*/ 121444 w 314325"/>
                <a:gd name="connsiteY12" fmla="*/ 35719 h 314325"/>
                <a:gd name="connsiteX13" fmla="*/ 121444 w 314325"/>
                <a:gd name="connsiteY13" fmla="*/ 7144 h 314325"/>
                <a:gd name="connsiteX14" fmla="*/ 102394 w 314325"/>
                <a:gd name="connsiteY14" fmla="*/ 7144 h 314325"/>
                <a:gd name="connsiteX15" fmla="*/ 102394 w 314325"/>
                <a:gd name="connsiteY15" fmla="*/ 35719 h 314325"/>
                <a:gd name="connsiteX16" fmla="*/ 73819 w 314325"/>
                <a:gd name="connsiteY16" fmla="*/ 35719 h 314325"/>
                <a:gd name="connsiteX17" fmla="*/ 73819 w 314325"/>
                <a:gd name="connsiteY17" fmla="*/ 7144 h 314325"/>
                <a:gd name="connsiteX18" fmla="*/ 54769 w 314325"/>
                <a:gd name="connsiteY18" fmla="*/ 7144 h 314325"/>
                <a:gd name="connsiteX19" fmla="*/ 54769 w 314325"/>
                <a:gd name="connsiteY19" fmla="*/ 35719 h 314325"/>
                <a:gd name="connsiteX20" fmla="*/ 35719 w 314325"/>
                <a:gd name="connsiteY20" fmla="*/ 54769 h 314325"/>
                <a:gd name="connsiteX21" fmla="*/ 7144 w 314325"/>
                <a:gd name="connsiteY21" fmla="*/ 54769 h 314325"/>
                <a:gd name="connsiteX22" fmla="*/ 7144 w 314325"/>
                <a:gd name="connsiteY22" fmla="*/ 73819 h 314325"/>
                <a:gd name="connsiteX23" fmla="*/ 35719 w 314325"/>
                <a:gd name="connsiteY23" fmla="*/ 73819 h 314325"/>
                <a:gd name="connsiteX24" fmla="*/ 35719 w 314325"/>
                <a:gd name="connsiteY24" fmla="*/ 102394 h 314325"/>
                <a:gd name="connsiteX25" fmla="*/ 7144 w 314325"/>
                <a:gd name="connsiteY25" fmla="*/ 102394 h 314325"/>
                <a:gd name="connsiteX26" fmla="*/ 7144 w 314325"/>
                <a:gd name="connsiteY26" fmla="*/ 121444 h 314325"/>
                <a:gd name="connsiteX27" fmla="*/ 35719 w 314325"/>
                <a:gd name="connsiteY27" fmla="*/ 121444 h 314325"/>
                <a:gd name="connsiteX28" fmla="*/ 35719 w 314325"/>
                <a:gd name="connsiteY28" fmla="*/ 150019 h 314325"/>
                <a:gd name="connsiteX29" fmla="*/ 7144 w 314325"/>
                <a:gd name="connsiteY29" fmla="*/ 150019 h 314325"/>
                <a:gd name="connsiteX30" fmla="*/ 7144 w 314325"/>
                <a:gd name="connsiteY30" fmla="*/ 169069 h 314325"/>
                <a:gd name="connsiteX31" fmla="*/ 35719 w 314325"/>
                <a:gd name="connsiteY31" fmla="*/ 169069 h 314325"/>
                <a:gd name="connsiteX32" fmla="*/ 35719 w 314325"/>
                <a:gd name="connsiteY32" fmla="*/ 197644 h 314325"/>
                <a:gd name="connsiteX33" fmla="*/ 7144 w 314325"/>
                <a:gd name="connsiteY33" fmla="*/ 197644 h 314325"/>
                <a:gd name="connsiteX34" fmla="*/ 7144 w 314325"/>
                <a:gd name="connsiteY34" fmla="*/ 216694 h 314325"/>
                <a:gd name="connsiteX35" fmla="*/ 35719 w 314325"/>
                <a:gd name="connsiteY35" fmla="*/ 216694 h 314325"/>
                <a:gd name="connsiteX36" fmla="*/ 35719 w 314325"/>
                <a:gd name="connsiteY36" fmla="*/ 245269 h 314325"/>
                <a:gd name="connsiteX37" fmla="*/ 7144 w 314325"/>
                <a:gd name="connsiteY37" fmla="*/ 245269 h 314325"/>
                <a:gd name="connsiteX38" fmla="*/ 7144 w 314325"/>
                <a:gd name="connsiteY38" fmla="*/ 264319 h 314325"/>
                <a:gd name="connsiteX39" fmla="*/ 35719 w 314325"/>
                <a:gd name="connsiteY39" fmla="*/ 264319 h 314325"/>
                <a:gd name="connsiteX40" fmla="*/ 54769 w 314325"/>
                <a:gd name="connsiteY40" fmla="*/ 283369 h 314325"/>
                <a:gd name="connsiteX41" fmla="*/ 54769 w 314325"/>
                <a:gd name="connsiteY41" fmla="*/ 311944 h 314325"/>
                <a:gd name="connsiteX42" fmla="*/ 73819 w 314325"/>
                <a:gd name="connsiteY42" fmla="*/ 311944 h 314325"/>
                <a:gd name="connsiteX43" fmla="*/ 73819 w 314325"/>
                <a:gd name="connsiteY43" fmla="*/ 283369 h 314325"/>
                <a:gd name="connsiteX44" fmla="*/ 102394 w 314325"/>
                <a:gd name="connsiteY44" fmla="*/ 283369 h 314325"/>
                <a:gd name="connsiteX45" fmla="*/ 102394 w 314325"/>
                <a:gd name="connsiteY45" fmla="*/ 311944 h 314325"/>
                <a:gd name="connsiteX46" fmla="*/ 121444 w 314325"/>
                <a:gd name="connsiteY46" fmla="*/ 311944 h 314325"/>
                <a:gd name="connsiteX47" fmla="*/ 121444 w 314325"/>
                <a:gd name="connsiteY47" fmla="*/ 283369 h 314325"/>
                <a:gd name="connsiteX48" fmla="*/ 150019 w 314325"/>
                <a:gd name="connsiteY48" fmla="*/ 283369 h 314325"/>
                <a:gd name="connsiteX49" fmla="*/ 150019 w 314325"/>
                <a:gd name="connsiteY49" fmla="*/ 311944 h 314325"/>
                <a:gd name="connsiteX50" fmla="*/ 169069 w 314325"/>
                <a:gd name="connsiteY50" fmla="*/ 311944 h 314325"/>
                <a:gd name="connsiteX51" fmla="*/ 169069 w 314325"/>
                <a:gd name="connsiteY51" fmla="*/ 283369 h 314325"/>
                <a:gd name="connsiteX52" fmla="*/ 197644 w 314325"/>
                <a:gd name="connsiteY52" fmla="*/ 283369 h 314325"/>
                <a:gd name="connsiteX53" fmla="*/ 197644 w 314325"/>
                <a:gd name="connsiteY53" fmla="*/ 311944 h 314325"/>
                <a:gd name="connsiteX54" fmla="*/ 216694 w 314325"/>
                <a:gd name="connsiteY54" fmla="*/ 311944 h 314325"/>
                <a:gd name="connsiteX55" fmla="*/ 216694 w 314325"/>
                <a:gd name="connsiteY55" fmla="*/ 283369 h 314325"/>
                <a:gd name="connsiteX56" fmla="*/ 245269 w 314325"/>
                <a:gd name="connsiteY56" fmla="*/ 283369 h 314325"/>
                <a:gd name="connsiteX57" fmla="*/ 245269 w 314325"/>
                <a:gd name="connsiteY57" fmla="*/ 311944 h 314325"/>
                <a:gd name="connsiteX58" fmla="*/ 264319 w 314325"/>
                <a:gd name="connsiteY58" fmla="*/ 311944 h 314325"/>
                <a:gd name="connsiteX59" fmla="*/ 264319 w 314325"/>
                <a:gd name="connsiteY59" fmla="*/ 283369 h 314325"/>
                <a:gd name="connsiteX60" fmla="*/ 283369 w 314325"/>
                <a:gd name="connsiteY60" fmla="*/ 264319 h 314325"/>
                <a:gd name="connsiteX61" fmla="*/ 311944 w 314325"/>
                <a:gd name="connsiteY61" fmla="*/ 264319 h 314325"/>
                <a:gd name="connsiteX62" fmla="*/ 311944 w 314325"/>
                <a:gd name="connsiteY62" fmla="*/ 245269 h 314325"/>
                <a:gd name="connsiteX63" fmla="*/ 283369 w 314325"/>
                <a:gd name="connsiteY63" fmla="*/ 245269 h 314325"/>
                <a:gd name="connsiteX64" fmla="*/ 283369 w 314325"/>
                <a:gd name="connsiteY64" fmla="*/ 216694 h 314325"/>
                <a:gd name="connsiteX65" fmla="*/ 311944 w 314325"/>
                <a:gd name="connsiteY65" fmla="*/ 216694 h 314325"/>
                <a:gd name="connsiteX66" fmla="*/ 311944 w 314325"/>
                <a:gd name="connsiteY66" fmla="*/ 197644 h 314325"/>
                <a:gd name="connsiteX67" fmla="*/ 283369 w 314325"/>
                <a:gd name="connsiteY67" fmla="*/ 197644 h 314325"/>
                <a:gd name="connsiteX68" fmla="*/ 283369 w 314325"/>
                <a:gd name="connsiteY68" fmla="*/ 169069 h 314325"/>
                <a:gd name="connsiteX69" fmla="*/ 311944 w 314325"/>
                <a:gd name="connsiteY69" fmla="*/ 169069 h 314325"/>
                <a:gd name="connsiteX70" fmla="*/ 311944 w 314325"/>
                <a:gd name="connsiteY70" fmla="*/ 150019 h 314325"/>
                <a:gd name="connsiteX71" fmla="*/ 283369 w 314325"/>
                <a:gd name="connsiteY71" fmla="*/ 150019 h 314325"/>
                <a:gd name="connsiteX72" fmla="*/ 283369 w 314325"/>
                <a:gd name="connsiteY72" fmla="*/ 121444 h 314325"/>
                <a:gd name="connsiteX73" fmla="*/ 311944 w 314325"/>
                <a:gd name="connsiteY73" fmla="*/ 121444 h 314325"/>
                <a:gd name="connsiteX74" fmla="*/ 311944 w 314325"/>
                <a:gd name="connsiteY74" fmla="*/ 102394 h 314325"/>
                <a:gd name="connsiteX75" fmla="*/ 283369 w 314325"/>
                <a:gd name="connsiteY75" fmla="*/ 102394 h 314325"/>
                <a:gd name="connsiteX76" fmla="*/ 283369 w 314325"/>
                <a:gd name="connsiteY76" fmla="*/ 73819 h 314325"/>
                <a:gd name="connsiteX77" fmla="*/ 311944 w 314325"/>
                <a:gd name="connsiteY77" fmla="*/ 73819 h 314325"/>
                <a:gd name="connsiteX78" fmla="*/ 311944 w 314325"/>
                <a:gd name="connsiteY78" fmla="*/ 54769 h 314325"/>
                <a:gd name="connsiteX79" fmla="*/ 283369 w 314325"/>
                <a:gd name="connsiteY79" fmla="*/ 54769 h 314325"/>
                <a:gd name="connsiteX80" fmla="*/ 264319 w 314325"/>
                <a:gd name="connsiteY80" fmla="*/ 35719 h 314325"/>
                <a:gd name="connsiteX81" fmla="*/ 264319 w 314325"/>
                <a:gd name="connsiteY81" fmla="*/ 262414 h 314325"/>
                <a:gd name="connsiteX82" fmla="*/ 262414 w 314325"/>
                <a:gd name="connsiteY82" fmla="*/ 264319 h 314325"/>
                <a:gd name="connsiteX83" fmla="*/ 56674 w 314325"/>
                <a:gd name="connsiteY83" fmla="*/ 264319 h 314325"/>
                <a:gd name="connsiteX84" fmla="*/ 56674 w 314325"/>
                <a:gd name="connsiteY84" fmla="*/ 264319 h 314325"/>
                <a:gd name="connsiteX85" fmla="*/ 54769 w 314325"/>
                <a:gd name="connsiteY85" fmla="*/ 262414 h 314325"/>
                <a:gd name="connsiteX86" fmla="*/ 54769 w 314325"/>
                <a:gd name="connsiteY86" fmla="*/ 56674 h 314325"/>
                <a:gd name="connsiteX87" fmla="*/ 54769 w 314325"/>
                <a:gd name="connsiteY87" fmla="*/ 56674 h 314325"/>
                <a:gd name="connsiteX88" fmla="*/ 56674 w 314325"/>
                <a:gd name="connsiteY88" fmla="*/ 54769 h 314325"/>
                <a:gd name="connsiteX89" fmla="*/ 262414 w 314325"/>
                <a:gd name="connsiteY89" fmla="*/ 54769 h 314325"/>
                <a:gd name="connsiteX90" fmla="*/ 264319 w 314325"/>
                <a:gd name="connsiteY90" fmla="*/ 56674 h 314325"/>
                <a:gd name="connsiteX91" fmla="*/ 264319 w 314325"/>
                <a:gd name="connsiteY91" fmla="*/ 26241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14325" h="314325">
                  <a:moveTo>
                    <a:pt x="264319" y="35719"/>
                  </a:moveTo>
                  <a:lnTo>
                    <a:pt x="264319" y="7144"/>
                  </a:lnTo>
                  <a:lnTo>
                    <a:pt x="245269" y="7144"/>
                  </a:lnTo>
                  <a:lnTo>
                    <a:pt x="245269" y="35719"/>
                  </a:lnTo>
                  <a:lnTo>
                    <a:pt x="216694" y="35719"/>
                  </a:lnTo>
                  <a:lnTo>
                    <a:pt x="216694" y="7144"/>
                  </a:lnTo>
                  <a:lnTo>
                    <a:pt x="197644" y="7144"/>
                  </a:lnTo>
                  <a:lnTo>
                    <a:pt x="197644" y="35719"/>
                  </a:lnTo>
                  <a:lnTo>
                    <a:pt x="169069" y="35719"/>
                  </a:lnTo>
                  <a:lnTo>
                    <a:pt x="169069" y="7144"/>
                  </a:lnTo>
                  <a:lnTo>
                    <a:pt x="150019" y="7144"/>
                  </a:lnTo>
                  <a:lnTo>
                    <a:pt x="150019" y="35719"/>
                  </a:lnTo>
                  <a:lnTo>
                    <a:pt x="121444" y="35719"/>
                  </a:lnTo>
                  <a:lnTo>
                    <a:pt x="121444" y="7144"/>
                  </a:lnTo>
                  <a:lnTo>
                    <a:pt x="102394" y="7144"/>
                  </a:lnTo>
                  <a:lnTo>
                    <a:pt x="102394" y="35719"/>
                  </a:lnTo>
                  <a:lnTo>
                    <a:pt x="73819" y="35719"/>
                  </a:lnTo>
                  <a:lnTo>
                    <a:pt x="73819" y="7144"/>
                  </a:lnTo>
                  <a:lnTo>
                    <a:pt x="54769" y="7144"/>
                  </a:lnTo>
                  <a:lnTo>
                    <a:pt x="54769" y="35719"/>
                  </a:lnTo>
                  <a:cubicBezTo>
                    <a:pt x="44291" y="36671"/>
                    <a:pt x="36671" y="44291"/>
                    <a:pt x="35719" y="54769"/>
                  </a:cubicBezTo>
                  <a:lnTo>
                    <a:pt x="7144" y="54769"/>
                  </a:lnTo>
                  <a:lnTo>
                    <a:pt x="7144" y="73819"/>
                  </a:lnTo>
                  <a:lnTo>
                    <a:pt x="35719" y="73819"/>
                  </a:lnTo>
                  <a:lnTo>
                    <a:pt x="35719" y="102394"/>
                  </a:lnTo>
                  <a:lnTo>
                    <a:pt x="7144" y="102394"/>
                  </a:lnTo>
                  <a:lnTo>
                    <a:pt x="7144" y="121444"/>
                  </a:lnTo>
                  <a:lnTo>
                    <a:pt x="35719" y="121444"/>
                  </a:lnTo>
                  <a:lnTo>
                    <a:pt x="35719" y="150019"/>
                  </a:lnTo>
                  <a:lnTo>
                    <a:pt x="7144" y="150019"/>
                  </a:lnTo>
                  <a:lnTo>
                    <a:pt x="7144" y="169069"/>
                  </a:lnTo>
                  <a:lnTo>
                    <a:pt x="35719" y="169069"/>
                  </a:lnTo>
                  <a:lnTo>
                    <a:pt x="35719" y="197644"/>
                  </a:lnTo>
                  <a:lnTo>
                    <a:pt x="7144" y="197644"/>
                  </a:lnTo>
                  <a:lnTo>
                    <a:pt x="7144" y="216694"/>
                  </a:lnTo>
                  <a:lnTo>
                    <a:pt x="35719" y="216694"/>
                  </a:lnTo>
                  <a:lnTo>
                    <a:pt x="35719" y="245269"/>
                  </a:lnTo>
                  <a:lnTo>
                    <a:pt x="7144" y="245269"/>
                  </a:lnTo>
                  <a:lnTo>
                    <a:pt x="7144" y="264319"/>
                  </a:lnTo>
                  <a:lnTo>
                    <a:pt x="35719" y="264319"/>
                  </a:lnTo>
                  <a:cubicBezTo>
                    <a:pt x="36671" y="274796"/>
                    <a:pt x="44291" y="282416"/>
                    <a:pt x="54769" y="283369"/>
                  </a:cubicBezTo>
                  <a:lnTo>
                    <a:pt x="54769" y="311944"/>
                  </a:lnTo>
                  <a:lnTo>
                    <a:pt x="73819" y="311944"/>
                  </a:lnTo>
                  <a:lnTo>
                    <a:pt x="73819" y="283369"/>
                  </a:lnTo>
                  <a:lnTo>
                    <a:pt x="102394" y="283369"/>
                  </a:lnTo>
                  <a:lnTo>
                    <a:pt x="102394" y="311944"/>
                  </a:lnTo>
                  <a:lnTo>
                    <a:pt x="121444" y="311944"/>
                  </a:lnTo>
                  <a:lnTo>
                    <a:pt x="121444" y="283369"/>
                  </a:lnTo>
                  <a:lnTo>
                    <a:pt x="150019" y="283369"/>
                  </a:lnTo>
                  <a:lnTo>
                    <a:pt x="150019" y="311944"/>
                  </a:lnTo>
                  <a:lnTo>
                    <a:pt x="169069" y="311944"/>
                  </a:lnTo>
                  <a:lnTo>
                    <a:pt x="169069" y="283369"/>
                  </a:lnTo>
                  <a:lnTo>
                    <a:pt x="197644" y="283369"/>
                  </a:lnTo>
                  <a:lnTo>
                    <a:pt x="197644" y="311944"/>
                  </a:lnTo>
                  <a:lnTo>
                    <a:pt x="216694" y="311944"/>
                  </a:lnTo>
                  <a:lnTo>
                    <a:pt x="216694" y="283369"/>
                  </a:lnTo>
                  <a:lnTo>
                    <a:pt x="245269" y="283369"/>
                  </a:lnTo>
                  <a:lnTo>
                    <a:pt x="245269" y="311944"/>
                  </a:lnTo>
                  <a:lnTo>
                    <a:pt x="264319" y="311944"/>
                  </a:lnTo>
                  <a:lnTo>
                    <a:pt x="264319" y="283369"/>
                  </a:lnTo>
                  <a:cubicBezTo>
                    <a:pt x="274796" y="282416"/>
                    <a:pt x="282416" y="274796"/>
                    <a:pt x="283369" y="264319"/>
                  </a:cubicBezTo>
                  <a:lnTo>
                    <a:pt x="311944" y="264319"/>
                  </a:lnTo>
                  <a:lnTo>
                    <a:pt x="311944" y="245269"/>
                  </a:lnTo>
                  <a:lnTo>
                    <a:pt x="283369" y="245269"/>
                  </a:lnTo>
                  <a:lnTo>
                    <a:pt x="283369" y="216694"/>
                  </a:lnTo>
                  <a:lnTo>
                    <a:pt x="311944" y="216694"/>
                  </a:lnTo>
                  <a:lnTo>
                    <a:pt x="311944" y="197644"/>
                  </a:lnTo>
                  <a:lnTo>
                    <a:pt x="283369" y="197644"/>
                  </a:lnTo>
                  <a:lnTo>
                    <a:pt x="283369" y="169069"/>
                  </a:lnTo>
                  <a:lnTo>
                    <a:pt x="311944" y="169069"/>
                  </a:lnTo>
                  <a:lnTo>
                    <a:pt x="311944" y="150019"/>
                  </a:lnTo>
                  <a:lnTo>
                    <a:pt x="283369" y="150019"/>
                  </a:lnTo>
                  <a:lnTo>
                    <a:pt x="283369" y="121444"/>
                  </a:lnTo>
                  <a:lnTo>
                    <a:pt x="311944" y="121444"/>
                  </a:lnTo>
                  <a:lnTo>
                    <a:pt x="311944" y="102394"/>
                  </a:lnTo>
                  <a:lnTo>
                    <a:pt x="283369" y="102394"/>
                  </a:lnTo>
                  <a:lnTo>
                    <a:pt x="283369" y="73819"/>
                  </a:lnTo>
                  <a:lnTo>
                    <a:pt x="311944" y="73819"/>
                  </a:lnTo>
                  <a:lnTo>
                    <a:pt x="311944" y="54769"/>
                  </a:lnTo>
                  <a:lnTo>
                    <a:pt x="283369" y="54769"/>
                  </a:lnTo>
                  <a:cubicBezTo>
                    <a:pt x="282416" y="44291"/>
                    <a:pt x="274796" y="36671"/>
                    <a:pt x="264319" y="35719"/>
                  </a:cubicBezTo>
                  <a:close/>
                  <a:moveTo>
                    <a:pt x="264319" y="262414"/>
                  </a:moveTo>
                  <a:cubicBezTo>
                    <a:pt x="264319" y="263366"/>
                    <a:pt x="263366" y="264319"/>
                    <a:pt x="262414" y="264319"/>
                  </a:cubicBezTo>
                  <a:lnTo>
                    <a:pt x="56674" y="264319"/>
                  </a:lnTo>
                  <a:cubicBezTo>
                    <a:pt x="56674" y="264319"/>
                    <a:pt x="56674" y="264319"/>
                    <a:pt x="56674" y="264319"/>
                  </a:cubicBezTo>
                  <a:cubicBezTo>
                    <a:pt x="55721" y="264319"/>
                    <a:pt x="54769" y="263366"/>
                    <a:pt x="54769" y="262414"/>
                  </a:cubicBezTo>
                  <a:lnTo>
                    <a:pt x="54769" y="56674"/>
                  </a:lnTo>
                  <a:cubicBezTo>
                    <a:pt x="54769" y="56674"/>
                    <a:pt x="54769" y="56674"/>
                    <a:pt x="54769" y="56674"/>
                  </a:cubicBezTo>
                  <a:cubicBezTo>
                    <a:pt x="54769" y="55721"/>
                    <a:pt x="55721" y="54769"/>
                    <a:pt x="56674" y="54769"/>
                  </a:cubicBezTo>
                  <a:lnTo>
                    <a:pt x="262414" y="54769"/>
                  </a:lnTo>
                  <a:cubicBezTo>
                    <a:pt x="263366" y="54769"/>
                    <a:pt x="264319" y="55721"/>
                    <a:pt x="264319" y="56674"/>
                  </a:cubicBezTo>
                  <a:lnTo>
                    <a:pt x="264319" y="262414"/>
                  </a:lnTo>
                  <a:close/>
                </a:path>
              </a:pathLst>
            </a:custGeom>
            <a:solidFill>
              <a:schemeClr val="bg2"/>
            </a:solidFill>
            <a:ln w="19050" cap="flat">
              <a:noFill/>
              <a:prstDash val="solid"/>
              <a:miter/>
            </a:ln>
          </p:spPr>
          <p:txBody>
            <a:bodyPr rtlCol="0" anchor="ctr"/>
            <a:lstStyle/>
            <a:p>
              <a:pPr defTabSz="685758">
                <a:defRPr/>
              </a:pPr>
              <a:endParaRPr lang="en-US" sz="1324" dirty="0">
                <a:solidFill>
                  <a:srgbClr val="FFFFFF"/>
                </a:solidFill>
                <a:latin typeface="Amazon Ember"/>
              </a:endParaRPr>
            </a:p>
          </p:txBody>
        </p:sp>
      </p:grpSp>
    </p:spTree>
    <p:extLst>
      <p:ext uri="{BB962C8B-B14F-4D97-AF65-F5344CB8AC3E}">
        <p14:creationId xmlns:p14="http://schemas.microsoft.com/office/powerpoint/2010/main" val="3900259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2" presetClass="entr" presetSubtype="1"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up)">
                                      <p:cBhvr>
                                        <p:cTn id="11" dur="500"/>
                                        <p:tgtEl>
                                          <p:spTgt spid="3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42" presetClass="path" presetSubtype="0" decel="100000" fill="hold" grpId="1" nodeType="withEffect">
                                  <p:stCondLst>
                                    <p:cond delay="0"/>
                                  </p:stCondLst>
                                  <p:childTnLst>
                                    <p:animMotion origin="layout" path="M 3.50694E-6 1.97531E-6 L 0.03678 1.97531E-6 " pathEditMode="relative" rAng="0" ptsTypes="AA">
                                      <p:cBhvr>
                                        <p:cTn id="16" dur="500" spd="-100000" fill="hold"/>
                                        <p:tgtEl>
                                          <p:spTgt spid="3"/>
                                        </p:tgtEl>
                                        <p:attrNameLst>
                                          <p:attrName>ppt_x</p:attrName>
                                          <p:attrName>ppt_y</p:attrName>
                                        </p:attrNameLst>
                                      </p:cBhvr>
                                      <p:rCtr x="1834" y="0"/>
                                    </p:animMotion>
                                  </p:childTnLst>
                                </p:cTn>
                              </p:par>
                              <p:par>
                                <p:cTn id="17" presetID="10" presetClass="entr" presetSubtype="0" fill="hold" grpId="0" nodeType="withEffect">
                                  <p:stCondLst>
                                    <p:cond delay="2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42" presetClass="path" presetSubtype="0" decel="100000" fill="hold" grpId="1" nodeType="withEffect">
                                  <p:stCondLst>
                                    <p:cond delay="200"/>
                                  </p:stCondLst>
                                  <p:childTnLst>
                                    <p:animMotion origin="layout" path="M 3.50694E-6 -2.03704E-6 L 0.03678 -2.03704E-6 " pathEditMode="relative" rAng="0" ptsTypes="AA">
                                      <p:cBhvr>
                                        <p:cTn id="21" dur="500" spd="-100000" fill="hold"/>
                                        <p:tgtEl>
                                          <p:spTgt spid="26"/>
                                        </p:tgtEl>
                                        <p:attrNameLst>
                                          <p:attrName>ppt_x</p:attrName>
                                          <p:attrName>ppt_y</p:attrName>
                                        </p:attrNameLst>
                                      </p:cBhvr>
                                      <p:rCtr x="1834" y="0"/>
                                    </p:animMotion>
                                  </p:childTnLst>
                                </p:cTn>
                              </p:par>
                              <p:par>
                                <p:cTn id="22" presetID="10" presetClass="entr" presetSubtype="0" fill="hold" grpId="0" nodeType="withEffect">
                                  <p:stCondLst>
                                    <p:cond delay="300"/>
                                  </p:stCondLst>
                                  <p:childTnLst>
                                    <p:set>
                                      <p:cBhvr>
                                        <p:cTn id="23" dur="1" fill="hold">
                                          <p:stCondLst>
                                            <p:cond delay="0"/>
                                          </p:stCondLst>
                                        </p:cTn>
                                        <p:tgtEl>
                                          <p:spTgt spid="52"/>
                                        </p:tgtEl>
                                        <p:attrNameLst>
                                          <p:attrName>style.visibility</p:attrName>
                                        </p:attrNameLst>
                                      </p:cBhvr>
                                      <p:to>
                                        <p:strVal val="visible"/>
                                      </p:to>
                                    </p:set>
                                    <p:animEffect transition="in" filter="fade">
                                      <p:cBhvr>
                                        <p:cTn id="24" dur="500"/>
                                        <p:tgtEl>
                                          <p:spTgt spid="52"/>
                                        </p:tgtEl>
                                      </p:cBhvr>
                                    </p:animEffect>
                                  </p:childTnLst>
                                </p:cTn>
                              </p:par>
                              <p:par>
                                <p:cTn id="25" presetID="42" presetClass="path" presetSubtype="0" decel="100000" fill="hold" grpId="1" nodeType="withEffect">
                                  <p:stCondLst>
                                    <p:cond delay="300"/>
                                  </p:stCondLst>
                                  <p:childTnLst>
                                    <p:animMotion origin="layout" path="M 3.50694E-6 -2.59259E-6 L 0.03678 -2.59259E-6 " pathEditMode="relative" rAng="0" ptsTypes="AA">
                                      <p:cBhvr>
                                        <p:cTn id="26" dur="500" spd="-100000" fill="hold"/>
                                        <p:tgtEl>
                                          <p:spTgt spid="52"/>
                                        </p:tgtEl>
                                        <p:attrNameLst>
                                          <p:attrName>ppt_x</p:attrName>
                                          <p:attrName>ppt_y</p:attrName>
                                        </p:attrNameLst>
                                      </p:cBhvr>
                                      <p:rCtr x="1834" y="0"/>
                                    </p:animMotion>
                                  </p:childTnLst>
                                </p:cTn>
                              </p:par>
                              <p:par>
                                <p:cTn id="27" presetID="10" presetClass="entr" presetSubtype="0" fill="hold" grpId="0" nodeType="withEffect">
                                  <p:stCondLst>
                                    <p:cond delay="40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par>
                                <p:cTn id="30" presetID="42" presetClass="path" presetSubtype="0" decel="100000" fill="hold" grpId="1" nodeType="withEffect">
                                  <p:stCondLst>
                                    <p:cond delay="400"/>
                                  </p:stCondLst>
                                  <p:childTnLst>
                                    <p:animMotion origin="layout" path="M 3.50694E-6 3.95062E-6 L 0.03678 3.95062E-6 " pathEditMode="relative" rAng="0" ptsTypes="AA">
                                      <p:cBhvr>
                                        <p:cTn id="31" dur="500" spd="-100000" fill="hold"/>
                                        <p:tgtEl>
                                          <p:spTgt spid="53"/>
                                        </p:tgtEl>
                                        <p:attrNameLst>
                                          <p:attrName>ppt_x</p:attrName>
                                          <p:attrName>ppt_y</p:attrName>
                                        </p:attrNameLst>
                                      </p:cBhvr>
                                      <p:rCtr x="1834" y="0"/>
                                    </p:animMotion>
                                  </p:childTnLst>
                                </p:cTn>
                              </p:par>
                              <p:par>
                                <p:cTn id="32" presetID="10" presetClass="entr" presetSubtype="0" fill="hold" grpId="0" nodeType="withEffect">
                                  <p:stCondLst>
                                    <p:cond delay="40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42" presetClass="path" presetSubtype="0" decel="100000" fill="hold" grpId="1" nodeType="withEffect">
                                  <p:stCondLst>
                                    <p:cond delay="400"/>
                                  </p:stCondLst>
                                  <p:childTnLst>
                                    <p:animMotion origin="layout" path="M 3.50694E-6 3.39506E-6 L 0.03678 3.39506E-6 " pathEditMode="relative" rAng="0" ptsTypes="AA">
                                      <p:cBhvr>
                                        <p:cTn id="36" dur="500" spd="-100000" fill="hold"/>
                                        <p:tgtEl>
                                          <p:spTgt spid="14"/>
                                        </p:tgtEl>
                                        <p:attrNameLst>
                                          <p:attrName>ppt_x</p:attrName>
                                          <p:attrName>ppt_y</p:attrName>
                                        </p:attrNameLst>
                                      </p:cBhvr>
                                      <p:rCtr x="1834" y="0"/>
                                    </p:animMotion>
                                  </p:childTnLst>
                                </p:cTn>
                              </p:par>
                              <p:par>
                                <p:cTn id="37" presetID="10" presetClass="entr" presetSubtype="0" fill="hold" grpId="0" nodeType="withEffect">
                                  <p:stCondLst>
                                    <p:cond delay="100"/>
                                  </p:stCondLst>
                                  <p:childTnLst>
                                    <p:set>
                                      <p:cBhvr>
                                        <p:cTn id="38" dur="1" fill="hold">
                                          <p:stCondLst>
                                            <p:cond delay="0"/>
                                          </p:stCondLst>
                                        </p:cTn>
                                        <p:tgtEl>
                                          <p:spTgt spid="51"/>
                                        </p:tgtEl>
                                        <p:attrNameLst>
                                          <p:attrName>style.visibility</p:attrName>
                                        </p:attrNameLst>
                                      </p:cBhvr>
                                      <p:to>
                                        <p:strVal val="visible"/>
                                      </p:to>
                                    </p:set>
                                    <p:animEffect transition="in" filter="fade">
                                      <p:cBhvr>
                                        <p:cTn id="39" dur="500"/>
                                        <p:tgtEl>
                                          <p:spTgt spid="51"/>
                                        </p:tgtEl>
                                      </p:cBhvr>
                                    </p:animEffect>
                                  </p:childTnLst>
                                </p:cTn>
                              </p:par>
                              <p:par>
                                <p:cTn id="40" presetID="42" presetClass="path" presetSubtype="0" decel="100000" fill="hold" grpId="1" nodeType="withEffect">
                                  <p:stCondLst>
                                    <p:cond delay="100"/>
                                  </p:stCondLst>
                                  <p:childTnLst>
                                    <p:animMotion origin="layout" path="M 3.50694E-6 1.41975E-6 L 0.03678 1.41975E-6 " pathEditMode="relative" rAng="0" ptsTypes="AA">
                                      <p:cBhvr>
                                        <p:cTn id="41" dur="500" spd="-100000" fill="hold"/>
                                        <p:tgtEl>
                                          <p:spTgt spid="51"/>
                                        </p:tgtEl>
                                        <p:attrNameLst>
                                          <p:attrName>ppt_x</p:attrName>
                                          <p:attrName>ppt_y</p:attrName>
                                        </p:attrNameLst>
                                      </p:cBhvr>
                                      <p:rCtr x="183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1" grpId="0"/>
      <p:bldP spid="51" grpId="1"/>
      <p:bldP spid="52" grpId="0"/>
      <p:bldP spid="52" grpId="1"/>
      <p:bldP spid="53" grpId="0"/>
      <p:bldP spid="53" grpId="1"/>
      <p:bldP spid="26" grpId="0"/>
      <p:bldP spid="26" grpId="1"/>
      <p:bldP spid="14" grpId="0"/>
      <p:bldP spid="14"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EC2 Terminology</a:t>
            </a:r>
          </a:p>
        </p:txBody>
      </p:sp>
      <p:sp>
        <p:nvSpPr>
          <p:cNvPr id="4" name="Right Arrow 3"/>
          <p:cNvSpPr/>
          <p:nvPr/>
        </p:nvSpPr>
        <p:spPr bwMode="auto">
          <a:xfrm>
            <a:off x="1611576" y="1819204"/>
            <a:ext cx="914400" cy="486737"/>
          </a:xfrm>
          <a:prstGeom prst="rightArrow">
            <a:avLst/>
          </a:prstGeom>
          <a:solidFill>
            <a:schemeClr val="accent2"/>
          </a:solidFill>
          <a:ln w="12700" cap="flat" cmpd="sng" algn="ctr">
            <a:noFill/>
            <a:prstDash val="solid"/>
            <a:round/>
            <a:headEnd type="none" w="med" len="med"/>
            <a:tailEnd type="none" w="med" len="med"/>
          </a:ln>
          <a:effectLst>
            <a:outerShdw blurRad="50800" dist="101600" dir="2700000" algn="tl" rotWithShape="0">
              <a:schemeClr val="tx1">
                <a:alpha val="40000"/>
              </a:scheme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bg1"/>
              </a:solidFill>
              <a:effectLst/>
              <a:latin typeface="Times New Roman" pitchFamily="18" charset="0"/>
              <a:cs typeface="Times New Roman" pitchFamily="18" charset="0"/>
              <a:sym typeface="Times New Roman" pitchFamily="18" charset="0"/>
            </a:endParaRPr>
          </a:p>
        </p:txBody>
      </p:sp>
      <p:grpSp>
        <p:nvGrpSpPr>
          <p:cNvPr id="5" name="Group 4"/>
          <p:cNvGrpSpPr/>
          <p:nvPr/>
        </p:nvGrpSpPr>
        <p:grpSpPr>
          <a:xfrm>
            <a:off x="849576" y="1657279"/>
            <a:ext cx="704850" cy="1019873"/>
            <a:chOff x="685800" y="1814231"/>
            <a:chExt cx="704850" cy="1019873"/>
          </a:xfrm>
        </p:grpSpPr>
        <p:grpSp>
          <p:nvGrpSpPr>
            <p:cNvPr id="6" name="Group 5"/>
            <p:cNvGrpSpPr/>
            <p:nvPr/>
          </p:nvGrpSpPr>
          <p:grpSpPr>
            <a:xfrm>
              <a:off x="685800" y="1814231"/>
              <a:ext cx="704850" cy="725488"/>
              <a:chOff x="4167188" y="-1203325"/>
              <a:chExt cx="704850" cy="725488"/>
            </a:xfrm>
          </p:grpSpPr>
          <p:sp>
            <p:nvSpPr>
              <p:cNvPr id="8" name="Rectangle 19"/>
              <p:cNvSpPr>
                <a:spLocks noChangeArrowheads="1"/>
              </p:cNvSpPr>
              <p:nvPr/>
            </p:nvSpPr>
            <p:spPr bwMode="auto">
              <a:xfrm>
                <a:off x="4462463" y="-793750"/>
                <a:ext cx="114300" cy="123825"/>
              </a:xfrm>
              <a:prstGeom prst="rect">
                <a:avLst/>
              </a:prstGeom>
              <a:solidFill>
                <a:srgbClr val="FF99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 name="Rectangle 20"/>
              <p:cNvSpPr>
                <a:spLocks noChangeArrowheads="1"/>
              </p:cNvSpPr>
              <p:nvPr/>
            </p:nvSpPr>
            <p:spPr bwMode="auto">
              <a:xfrm>
                <a:off x="4329113" y="-793750"/>
                <a:ext cx="104775" cy="123825"/>
              </a:xfrm>
              <a:prstGeom prst="rect">
                <a:avLst/>
              </a:prstGeom>
              <a:solidFill>
                <a:srgbClr val="FF99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 name="Rectangle 21"/>
              <p:cNvSpPr>
                <a:spLocks noChangeArrowheads="1"/>
              </p:cNvSpPr>
              <p:nvPr/>
            </p:nvSpPr>
            <p:spPr bwMode="auto">
              <a:xfrm>
                <a:off x="4605338" y="-793750"/>
                <a:ext cx="104775" cy="123825"/>
              </a:xfrm>
              <a:prstGeom prst="rect">
                <a:avLst/>
              </a:prstGeom>
              <a:solidFill>
                <a:srgbClr val="FF99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 name="Rectangle 22"/>
              <p:cNvSpPr>
                <a:spLocks noChangeArrowheads="1"/>
              </p:cNvSpPr>
              <p:nvPr/>
            </p:nvSpPr>
            <p:spPr bwMode="auto">
              <a:xfrm>
                <a:off x="4605338" y="-1022350"/>
                <a:ext cx="104775" cy="114300"/>
              </a:xfrm>
              <a:prstGeom prst="rect">
                <a:avLst/>
              </a:prstGeom>
              <a:solidFill>
                <a:srgbClr val="FF99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2" name="Rectangle 23"/>
              <p:cNvSpPr>
                <a:spLocks noChangeArrowheads="1"/>
              </p:cNvSpPr>
              <p:nvPr/>
            </p:nvSpPr>
            <p:spPr bwMode="auto">
              <a:xfrm>
                <a:off x="4462463" y="-1022350"/>
                <a:ext cx="114300" cy="114300"/>
              </a:xfrm>
              <a:prstGeom prst="rect">
                <a:avLst/>
              </a:prstGeom>
              <a:solidFill>
                <a:srgbClr val="FF99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3" name="Rectangle 24"/>
              <p:cNvSpPr>
                <a:spLocks noChangeArrowheads="1"/>
              </p:cNvSpPr>
              <p:nvPr/>
            </p:nvSpPr>
            <p:spPr bwMode="auto">
              <a:xfrm>
                <a:off x="4329113" y="-1022350"/>
                <a:ext cx="104775" cy="114300"/>
              </a:xfrm>
              <a:prstGeom prst="rect">
                <a:avLst/>
              </a:prstGeom>
              <a:solidFill>
                <a:srgbClr val="FF99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4" name="Freeform 25"/>
              <p:cNvSpPr>
                <a:spLocks noEditPoints="1"/>
              </p:cNvSpPr>
              <p:nvPr/>
            </p:nvSpPr>
            <p:spPr bwMode="auto">
              <a:xfrm>
                <a:off x="4167188" y="-1203325"/>
                <a:ext cx="704850" cy="725488"/>
              </a:xfrm>
              <a:custGeom>
                <a:avLst/>
                <a:gdLst/>
                <a:ahLst/>
                <a:cxnLst>
                  <a:cxn ang="0">
                    <a:pos x="67" y="0"/>
                  </a:cxn>
                  <a:cxn ang="0">
                    <a:pos x="6" y="0"/>
                  </a:cxn>
                  <a:cxn ang="0">
                    <a:pos x="0" y="6"/>
                  </a:cxn>
                  <a:cxn ang="0">
                    <a:pos x="0" y="69"/>
                  </a:cxn>
                  <a:cxn ang="0">
                    <a:pos x="6" y="76"/>
                  </a:cxn>
                  <a:cxn ang="0">
                    <a:pos x="67" y="76"/>
                  </a:cxn>
                  <a:cxn ang="0">
                    <a:pos x="74" y="69"/>
                  </a:cxn>
                  <a:cxn ang="0">
                    <a:pos x="74" y="6"/>
                  </a:cxn>
                  <a:cxn ang="0">
                    <a:pos x="67" y="0"/>
                  </a:cxn>
                  <a:cxn ang="0">
                    <a:pos x="60" y="60"/>
                  </a:cxn>
                  <a:cxn ang="0">
                    <a:pos x="13" y="60"/>
                  </a:cxn>
                  <a:cxn ang="0">
                    <a:pos x="13" y="40"/>
                  </a:cxn>
                  <a:cxn ang="0">
                    <a:pos x="60" y="40"/>
                  </a:cxn>
                  <a:cxn ang="0">
                    <a:pos x="60" y="60"/>
                  </a:cxn>
                  <a:cxn ang="0">
                    <a:pos x="60" y="35"/>
                  </a:cxn>
                  <a:cxn ang="0">
                    <a:pos x="13" y="35"/>
                  </a:cxn>
                  <a:cxn ang="0">
                    <a:pos x="13" y="15"/>
                  </a:cxn>
                  <a:cxn ang="0">
                    <a:pos x="60" y="15"/>
                  </a:cxn>
                  <a:cxn ang="0">
                    <a:pos x="60" y="35"/>
                  </a:cxn>
                </a:cxnLst>
                <a:rect l="0" t="0" r="r" b="b"/>
                <a:pathLst>
                  <a:path w="74" h="76">
                    <a:moveTo>
                      <a:pt x="67" y="0"/>
                    </a:moveTo>
                    <a:cubicBezTo>
                      <a:pt x="6" y="0"/>
                      <a:pt x="6" y="0"/>
                      <a:pt x="6" y="0"/>
                    </a:cubicBezTo>
                    <a:cubicBezTo>
                      <a:pt x="3" y="0"/>
                      <a:pt x="0" y="3"/>
                      <a:pt x="0" y="6"/>
                    </a:cubicBezTo>
                    <a:cubicBezTo>
                      <a:pt x="0" y="69"/>
                      <a:pt x="0" y="69"/>
                      <a:pt x="0" y="69"/>
                    </a:cubicBez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lose/>
                    <a:moveTo>
                      <a:pt x="60" y="60"/>
                    </a:moveTo>
                    <a:cubicBezTo>
                      <a:pt x="13" y="60"/>
                      <a:pt x="13" y="60"/>
                      <a:pt x="13" y="60"/>
                    </a:cubicBezTo>
                    <a:cubicBezTo>
                      <a:pt x="13" y="40"/>
                      <a:pt x="13" y="40"/>
                      <a:pt x="13" y="40"/>
                    </a:cubicBezTo>
                    <a:cubicBezTo>
                      <a:pt x="60" y="40"/>
                      <a:pt x="60" y="40"/>
                      <a:pt x="60" y="40"/>
                    </a:cubicBezTo>
                    <a:lnTo>
                      <a:pt x="60" y="60"/>
                    </a:lnTo>
                    <a:close/>
                    <a:moveTo>
                      <a:pt x="60" y="35"/>
                    </a:moveTo>
                    <a:cubicBezTo>
                      <a:pt x="13" y="35"/>
                      <a:pt x="13" y="35"/>
                      <a:pt x="13" y="35"/>
                    </a:cubicBezTo>
                    <a:cubicBezTo>
                      <a:pt x="13" y="15"/>
                      <a:pt x="13" y="15"/>
                      <a:pt x="13" y="15"/>
                    </a:cubicBezTo>
                    <a:cubicBezTo>
                      <a:pt x="60" y="15"/>
                      <a:pt x="60" y="15"/>
                      <a:pt x="60" y="15"/>
                    </a:cubicBezTo>
                    <a:lnTo>
                      <a:pt x="60" y="35"/>
                    </a:lnTo>
                    <a:close/>
                  </a:path>
                </a:pathLst>
              </a:custGeom>
              <a:solidFill>
                <a:srgbClr val="FF990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
          <p:nvSpPr>
            <p:cNvPr id="7" name="TextBox 6"/>
            <p:cNvSpPr txBox="1"/>
            <p:nvPr/>
          </p:nvSpPr>
          <p:spPr>
            <a:xfrm>
              <a:off x="685800" y="2495550"/>
              <a:ext cx="704849" cy="338554"/>
            </a:xfrm>
            <a:prstGeom prst="rect">
              <a:avLst/>
            </a:prstGeom>
            <a:noFill/>
          </p:spPr>
          <p:txBody>
            <a:bodyPr wrap="square" rtlCol="0">
              <a:spAutoFit/>
            </a:bodyPr>
            <a:lstStyle/>
            <a:p>
              <a:pPr algn="ctr"/>
              <a:r>
                <a:rPr lang="en-US" sz="1600" dirty="0">
                  <a:solidFill>
                    <a:schemeClr val="bg1"/>
                  </a:solidFill>
                </a:rPr>
                <a:t>AMI</a:t>
              </a:r>
            </a:p>
          </p:txBody>
        </p:sp>
      </p:grpSp>
      <p:sp>
        <p:nvSpPr>
          <p:cNvPr id="15" name="TextBox 14"/>
          <p:cNvSpPr txBox="1"/>
          <p:nvPr/>
        </p:nvSpPr>
        <p:spPr>
          <a:xfrm>
            <a:off x="520964" y="3176798"/>
            <a:ext cx="1362074" cy="461665"/>
          </a:xfrm>
          <a:prstGeom prst="rect">
            <a:avLst/>
          </a:prstGeom>
          <a:noFill/>
        </p:spPr>
        <p:txBody>
          <a:bodyPr wrap="square" rtlCol="0">
            <a:spAutoFit/>
          </a:bodyPr>
          <a:lstStyle/>
          <a:p>
            <a:pPr algn="ctr"/>
            <a:r>
              <a:rPr lang="en-US" sz="1200" dirty="0">
                <a:solidFill>
                  <a:schemeClr val="bg1"/>
                </a:solidFill>
              </a:rPr>
              <a:t>Virtual Machine Configuration</a:t>
            </a:r>
          </a:p>
        </p:txBody>
      </p:sp>
      <p:grpSp>
        <p:nvGrpSpPr>
          <p:cNvPr id="16" name="Group 15"/>
          <p:cNvGrpSpPr/>
          <p:nvPr/>
        </p:nvGrpSpPr>
        <p:grpSpPr>
          <a:xfrm>
            <a:off x="2426758" y="1617732"/>
            <a:ext cx="1362074" cy="2028575"/>
            <a:chOff x="2262982" y="1774684"/>
            <a:chExt cx="1362074" cy="2028575"/>
          </a:xfrm>
        </p:grpSpPr>
        <p:grpSp>
          <p:nvGrpSpPr>
            <p:cNvPr id="17" name="Group 16"/>
            <p:cNvGrpSpPr/>
            <p:nvPr/>
          </p:nvGrpSpPr>
          <p:grpSpPr>
            <a:xfrm>
              <a:off x="2438400" y="1774684"/>
              <a:ext cx="935038" cy="946431"/>
              <a:chOff x="4800600" y="1815819"/>
              <a:chExt cx="935038" cy="946431"/>
            </a:xfrm>
          </p:grpSpPr>
          <p:sp>
            <p:nvSpPr>
              <p:cNvPr id="19" name="Freeform 18"/>
              <p:cNvSpPr>
                <a:spLocks/>
              </p:cNvSpPr>
              <p:nvPr/>
            </p:nvSpPr>
            <p:spPr bwMode="auto">
              <a:xfrm>
                <a:off x="4800600" y="1815819"/>
                <a:ext cx="706438" cy="72390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0" name="Freeform 18"/>
              <p:cNvSpPr>
                <a:spLocks/>
              </p:cNvSpPr>
              <p:nvPr/>
            </p:nvSpPr>
            <p:spPr bwMode="auto">
              <a:xfrm>
                <a:off x="4876800" y="1885950"/>
                <a:ext cx="706438" cy="72390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1" name="Freeform 18"/>
              <p:cNvSpPr>
                <a:spLocks/>
              </p:cNvSpPr>
              <p:nvPr/>
            </p:nvSpPr>
            <p:spPr bwMode="auto">
              <a:xfrm>
                <a:off x="4953000" y="1962150"/>
                <a:ext cx="706438" cy="72390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2" name="Freeform 18"/>
              <p:cNvSpPr>
                <a:spLocks/>
              </p:cNvSpPr>
              <p:nvPr/>
            </p:nvSpPr>
            <p:spPr bwMode="auto">
              <a:xfrm>
                <a:off x="5029200" y="2038350"/>
                <a:ext cx="706438" cy="72390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vert="horz" wrap="square" lIns="91440" tIns="45720" rIns="91440" bIns="45720" numCol="1" anchor="ctr" anchorCtr="0" compatLnSpc="1">
                <a:prstTxWarp prst="textNoShape">
                  <a:avLst/>
                </a:prstTxWarp>
              </a:bodyPr>
              <a:lstStyle/>
              <a:p>
                <a:pPr algn="ctr"/>
                <a:r>
                  <a:rPr lang="en-US" sz="1050" dirty="0">
                    <a:solidFill>
                      <a:schemeClr val="bg1"/>
                    </a:solidFill>
                  </a:rPr>
                  <a:t>Instance</a:t>
                </a:r>
              </a:p>
            </p:txBody>
          </p:sp>
        </p:grpSp>
        <p:sp>
          <p:nvSpPr>
            <p:cNvPr id="18" name="TextBox 17"/>
            <p:cNvSpPr txBox="1"/>
            <p:nvPr/>
          </p:nvSpPr>
          <p:spPr>
            <a:xfrm>
              <a:off x="2262982" y="3341594"/>
              <a:ext cx="1362074" cy="461665"/>
            </a:xfrm>
            <a:prstGeom prst="rect">
              <a:avLst/>
            </a:prstGeom>
            <a:noFill/>
          </p:spPr>
          <p:txBody>
            <a:bodyPr wrap="square" rtlCol="0">
              <a:spAutoFit/>
            </a:bodyPr>
            <a:lstStyle/>
            <a:p>
              <a:pPr algn="ctr"/>
              <a:r>
                <a:rPr lang="en-US" sz="1200" dirty="0">
                  <a:solidFill>
                    <a:schemeClr val="bg1"/>
                  </a:solidFill>
                </a:rPr>
                <a:t>Running or Stopped VM</a:t>
              </a:r>
            </a:p>
          </p:txBody>
        </p:sp>
      </p:grpSp>
      <p:sp>
        <p:nvSpPr>
          <p:cNvPr id="23" name="Rounded Rectangle 22"/>
          <p:cNvSpPr/>
          <p:nvPr/>
        </p:nvSpPr>
        <p:spPr>
          <a:xfrm>
            <a:off x="4354776" y="662198"/>
            <a:ext cx="3962400" cy="3786972"/>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b" anchorCtr="0"/>
          <a:lstStyle/>
          <a:p>
            <a:pPr algn="ctr" fontAlgn="auto">
              <a:spcBef>
                <a:spcPts val="0"/>
              </a:spcBef>
              <a:spcAft>
                <a:spcPts val="0"/>
              </a:spcAft>
              <a:defRPr/>
            </a:pPr>
            <a:endParaRPr lang="en-US" dirty="0">
              <a:solidFill>
                <a:schemeClr val="bg1"/>
              </a:solidFill>
            </a:endParaRPr>
          </a:p>
        </p:txBody>
      </p:sp>
      <p:grpSp>
        <p:nvGrpSpPr>
          <p:cNvPr id="24" name="Group 23"/>
          <p:cNvGrpSpPr/>
          <p:nvPr/>
        </p:nvGrpSpPr>
        <p:grpSpPr>
          <a:xfrm>
            <a:off x="3537967" y="1472460"/>
            <a:ext cx="2417009" cy="805144"/>
            <a:chOff x="3374191" y="1833514"/>
            <a:chExt cx="2417009" cy="805144"/>
          </a:xfrm>
          <a:solidFill>
            <a:schemeClr val="accent1"/>
          </a:solidFill>
        </p:grpSpPr>
        <p:cxnSp>
          <p:nvCxnSpPr>
            <p:cNvPr id="45" name="Straight Arrow Connector 44"/>
            <p:cNvCxnSpPr/>
            <p:nvPr/>
          </p:nvCxnSpPr>
          <p:spPr>
            <a:xfrm flipV="1">
              <a:off x="3374191" y="2414118"/>
              <a:ext cx="1109503" cy="112620"/>
            </a:xfrm>
            <a:prstGeom prst="straightConnector1">
              <a:avLst/>
            </a:prstGeom>
            <a:grpFill/>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26" name="Group 25"/>
            <p:cNvGrpSpPr/>
            <p:nvPr/>
          </p:nvGrpSpPr>
          <p:grpSpPr>
            <a:xfrm>
              <a:off x="4495800" y="1833514"/>
              <a:ext cx="1295400" cy="805144"/>
              <a:chOff x="4495800" y="2223806"/>
              <a:chExt cx="1295400" cy="805144"/>
            </a:xfrm>
            <a:grpFill/>
          </p:grpSpPr>
          <p:grpSp>
            <p:nvGrpSpPr>
              <p:cNvPr id="35" name="Group 34"/>
              <p:cNvGrpSpPr/>
              <p:nvPr/>
            </p:nvGrpSpPr>
            <p:grpSpPr>
              <a:xfrm>
                <a:off x="4495800" y="2223806"/>
                <a:ext cx="1295400" cy="761320"/>
                <a:chOff x="6553200" y="1921015"/>
                <a:chExt cx="1295400" cy="761320"/>
              </a:xfrm>
              <a:grpFill/>
            </p:grpSpPr>
            <p:grpSp>
              <p:nvGrpSpPr>
                <p:cNvPr id="37" name="Group 36"/>
                <p:cNvGrpSpPr/>
                <p:nvPr/>
              </p:nvGrpSpPr>
              <p:grpSpPr>
                <a:xfrm>
                  <a:off x="6553200" y="1921015"/>
                  <a:ext cx="1295400" cy="761320"/>
                  <a:chOff x="5235575" y="5754688"/>
                  <a:chExt cx="866775" cy="542925"/>
                </a:xfrm>
                <a:grpFill/>
              </p:grpSpPr>
              <p:sp>
                <p:nvSpPr>
                  <p:cNvPr id="42" name="Freeform 292"/>
                  <p:cNvSpPr>
                    <a:spLocks/>
                  </p:cNvSpPr>
                  <p:nvPr/>
                </p:nvSpPr>
                <p:spPr bwMode="auto">
                  <a:xfrm>
                    <a:off x="5654675" y="5983288"/>
                    <a:ext cx="66675" cy="76200"/>
                  </a:xfrm>
                  <a:custGeom>
                    <a:avLst/>
                    <a:gdLst/>
                    <a:ahLst/>
                    <a:cxnLst>
                      <a:cxn ang="0">
                        <a:pos x="7" y="3"/>
                      </a:cxn>
                      <a:cxn ang="0">
                        <a:pos x="4" y="0"/>
                      </a:cxn>
                      <a:cxn ang="0">
                        <a:pos x="0" y="3"/>
                      </a:cxn>
                      <a:cxn ang="0">
                        <a:pos x="0" y="8"/>
                      </a:cxn>
                      <a:cxn ang="0">
                        <a:pos x="7" y="8"/>
                      </a:cxn>
                      <a:cxn ang="0">
                        <a:pos x="7" y="3"/>
                      </a:cxn>
                    </a:cxnLst>
                    <a:rect l="0" t="0" r="r" b="b"/>
                    <a:pathLst>
                      <a:path w="7" h="8">
                        <a:moveTo>
                          <a:pt x="7" y="3"/>
                        </a:moveTo>
                        <a:cubicBezTo>
                          <a:pt x="7" y="3"/>
                          <a:pt x="7" y="0"/>
                          <a:pt x="4" y="0"/>
                        </a:cubicBezTo>
                        <a:cubicBezTo>
                          <a:pt x="0" y="0"/>
                          <a:pt x="0" y="3"/>
                          <a:pt x="0" y="3"/>
                        </a:cubicBezTo>
                        <a:cubicBezTo>
                          <a:pt x="0" y="8"/>
                          <a:pt x="0" y="8"/>
                          <a:pt x="0" y="8"/>
                        </a:cubicBezTo>
                        <a:cubicBezTo>
                          <a:pt x="7" y="8"/>
                          <a:pt x="7" y="8"/>
                          <a:pt x="7" y="8"/>
                        </a:cubicBezTo>
                        <a:lnTo>
                          <a:pt x="7" y="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43" name="Freeform 293"/>
                  <p:cNvSpPr>
                    <a:spLocks noEditPoints="1"/>
                  </p:cNvSpPr>
                  <p:nvPr/>
                </p:nvSpPr>
                <p:spPr bwMode="auto">
                  <a:xfrm>
                    <a:off x="5235575" y="5754688"/>
                    <a:ext cx="866775" cy="542925"/>
                  </a:xfrm>
                  <a:custGeom>
                    <a:avLst/>
                    <a:gdLst/>
                    <a:ahLst/>
                    <a:cxnLst>
                      <a:cxn ang="0">
                        <a:pos x="79" y="24"/>
                      </a:cxn>
                      <a:cxn ang="0">
                        <a:pos x="79" y="23"/>
                      </a:cxn>
                      <a:cxn ang="0">
                        <a:pos x="56" y="0"/>
                      </a:cxn>
                      <a:cxn ang="0">
                        <a:pos x="35" y="14"/>
                      </a:cxn>
                      <a:cxn ang="0">
                        <a:pos x="28" y="12"/>
                      </a:cxn>
                      <a:cxn ang="0">
                        <a:pos x="17" y="23"/>
                      </a:cxn>
                      <a:cxn ang="0">
                        <a:pos x="0" y="40"/>
                      </a:cxn>
                      <a:cxn ang="0">
                        <a:pos x="0" y="41"/>
                      </a:cxn>
                      <a:cxn ang="0">
                        <a:pos x="19" y="57"/>
                      </a:cxn>
                      <a:cxn ang="0">
                        <a:pos x="73" y="57"/>
                      </a:cxn>
                      <a:cxn ang="0">
                        <a:pos x="91" y="41"/>
                      </a:cxn>
                      <a:cxn ang="0">
                        <a:pos x="91" y="40"/>
                      </a:cxn>
                      <a:cxn ang="0">
                        <a:pos x="79" y="24"/>
                      </a:cxn>
                      <a:cxn ang="0">
                        <a:pos x="58" y="43"/>
                      </a:cxn>
                      <a:cxn ang="0">
                        <a:pos x="37" y="43"/>
                      </a:cxn>
                      <a:cxn ang="0">
                        <a:pos x="37" y="32"/>
                      </a:cxn>
                      <a:cxn ang="0">
                        <a:pos x="41" y="32"/>
                      </a:cxn>
                      <a:cxn ang="0">
                        <a:pos x="41" y="27"/>
                      </a:cxn>
                      <a:cxn ang="0">
                        <a:pos x="41" y="27"/>
                      </a:cxn>
                      <a:cxn ang="0">
                        <a:pos x="48" y="21"/>
                      </a:cxn>
                      <a:cxn ang="0">
                        <a:pos x="54" y="27"/>
                      </a:cxn>
                      <a:cxn ang="0">
                        <a:pos x="54" y="27"/>
                      </a:cxn>
                      <a:cxn ang="0">
                        <a:pos x="54" y="32"/>
                      </a:cxn>
                      <a:cxn ang="0">
                        <a:pos x="58" y="32"/>
                      </a:cxn>
                      <a:cxn ang="0">
                        <a:pos x="58" y="43"/>
                      </a:cxn>
                    </a:cxnLst>
                    <a:rect l="0" t="0" r="r" b="b"/>
                    <a:pathLst>
                      <a:path w="91" h="57">
                        <a:moveTo>
                          <a:pt x="79" y="24"/>
                        </a:moveTo>
                        <a:cubicBezTo>
                          <a:pt x="79" y="24"/>
                          <a:pt x="79" y="24"/>
                          <a:pt x="79" y="23"/>
                        </a:cubicBezTo>
                        <a:cubicBezTo>
                          <a:pt x="79" y="11"/>
                          <a:pt x="69" y="0"/>
                          <a:pt x="56" y="0"/>
                        </a:cubicBezTo>
                        <a:cubicBezTo>
                          <a:pt x="47" y="0"/>
                          <a:pt x="39" y="6"/>
                          <a:pt x="35" y="14"/>
                        </a:cubicBezTo>
                        <a:cubicBezTo>
                          <a:pt x="33" y="13"/>
                          <a:pt x="31" y="12"/>
                          <a:pt x="28" y="12"/>
                        </a:cubicBezTo>
                        <a:cubicBezTo>
                          <a:pt x="22" y="12"/>
                          <a:pt x="17" y="17"/>
                          <a:pt x="17" y="23"/>
                        </a:cubicBezTo>
                        <a:cubicBezTo>
                          <a:pt x="7" y="24"/>
                          <a:pt x="0" y="33"/>
                          <a:pt x="0" y="40"/>
                        </a:cubicBezTo>
                        <a:cubicBezTo>
                          <a:pt x="0" y="41"/>
                          <a:pt x="0" y="41"/>
                          <a:pt x="0" y="41"/>
                        </a:cubicBezTo>
                        <a:cubicBezTo>
                          <a:pt x="0" y="49"/>
                          <a:pt x="8" y="57"/>
                          <a:pt x="19" y="57"/>
                        </a:cubicBezTo>
                        <a:cubicBezTo>
                          <a:pt x="73" y="57"/>
                          <a:pt x="73" y="57"/>
                          <a:pt x="73" y="57"/>
                        </a:cubicBezTo>
                        <a:cubicBezTo>
                          <a:pt x="83" y="57"/>
                          <a:pt x="91" y="49"/>
                          <a:pt x="91" y="41"/>
                        </a:cubicBezTo>
                        <a:cubicBezTo>
                          <a:pt x="91" y="40"/>
                          <a:pt x="91" y="40"/>
                          <a:pt x="91" y="40"/>
                        </a:cubicBezTo>
                        <a:cubicBezTo>
                          <a:pt x="91" y="34"/>
                          <a:pt x="86" y="26"/>
                          <a:pt x="79" y="24"/>
                        </a:cubicBezTo>
                        <a:close/>
                        <a:moveTo>
                          <a:pt x="58" y="43"/>
                        </a:moveTo>
                        <a:cubicBezTo>
                          <a:pt x="37" y="43"/>
                          <a:pt x="37" y="43"/>
                          <a:pt x="37" y="43"/>
                        </a:cubicBezTo>
                        <a:cubicBezTo>
                          <a:pt x="37" y="32"/>
                          <a:pt x="37" y="32"/>
                          <a:pt x="37" y="32"/>
                        </a:cubicBezTo>
                        <a:cubicBezTo>
                          <a:pt x="41" y="32"/>
                          <a:pt x="41" y="32"/>
                          <a:pt x="41" y="32"/>
                        </a:cubicBezTo>
                        <a:cubicBezTo>
                          <a:pt x="41" y="27"/>
                          <a:pt x="41" y="27"/>
                          <a:pt x="41" y="27"/>
                        </a:cubicBezTo>
                        <a:cubicBezTo>
                          <a:pt x="41" y="27"/>
                          <a:pt x="41" y="27"/>
                          <a:pt x="41" y="27"/>
                        </a:cubicBezTo>
                        <a:cubicBezTo>
                          <a:pt x="41" y="23"/>
                          <a:pt x="44" y="21"/>
                          <a:pt x="48" y="21"/>
                        </a:cubicBezTo>
                        <a:cubicBezTo>
                          <a:pt x="51" y="21"/>
                          <a:pt x="54" y="23"/>
                          <a:pt x="54" y="27"/>
                        </a:cubicBezTo>
                        <a:cubicBezTo>
                          <a:pt x="54" y="27"/>
                          <a:pt x="54" y="27"/>
                          <a:pt x="54" y="27"/>
                        </a:cubicBezTo>
                        <a:cubicBezTo>
                          <a:pt x="54" y="32"/>
                          <a:pt x="54" y="32"/>
                          <a:pt x="54" y="32"/>
                        </a:cubicBezTo>
                        <a:cubicBezTo>
                          <a:pt x="58" y="32"/>
                          <a:pt x="58" y="32"/>
                          <a:pt x="58" y="32"/>
                        </a:cubicBezTo>
                        <a:lnTo>
                          <a:pt x="58" y="4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
              <p:nvSpPr>
                <p:cNvPr id="38" name="Freeform 18"/>
                <p:cNvSpPr>
                  <a:spLocks/>
                </p:cNvSpPr>
                <p:nvPr/>
              </p:nvSpPr>
              <p:spPr bwMode="auto">
                <a:xfrm>
                  <a:off x="6855314" y="2250762"/>
                  <a:ext cx="176609" cy="146331"/>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grpFill/>
                <a:ln w="9525">
                  <a:solidFill>
                    <a:schemeClr val="accent6">
                      <a:lumMod val="50000"/>
                    </a:schemeClr>
                  </a:solidFill>
                  <a:round/>
                  <a:headEnd/>
                  <a:tailEnd/>
                </a:ln>
              </p:spPr>
              <p:txBody>
                <a:bodyPr vert="horz" wrap="square" lIns="91440" tIns="45720" rIns="91440" bIns="45720" numCol="1" anchor="ctr" anchorCtr="0" compatLnSpc="1">
                  <a:prstTxWarp prst="textNoShape">
                    <a:avLst/>
                  </a:prstTxWarp>
                </a:bodyPr>
                <a:lstStyle/>
                <a:p>
                  <a:pPr algn="ctr"/>
                  <a:endParaRPr lang="en-US" sz="1050" dirty="0">
                    <a:solidFill>
                      <a:schemeClr val="bg1"/>
                    </a:solidFill>
                  </a:endParaRPr>
                </a:p>
              </p:txBody>
            </p:sp>
            <p:sp>
              <p:nvSpPr>
                <p:cNvPr id="39" name="Freeform 18"/>
                <p:cNvSpPr>
                  <a:spLocks/>
                </p:cNvSpPr>
                <p:nvPr/>
              </p:nvSpPr>
              <p:spPr bwMode="auto">
                <a:xfrm>
                  <a:off x="7443391" y="2221659"/>
                  <a:ext cx="176609" cy="146331"/>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grpFill/>
                <a:ln w="9525">
                  <a:solidFill>
                    <a:schemeClr val="accent6">
                      <a:lumMod val="50000"/>
                    </a:schemeClr>
                  </a:solidFill>
                  <a:round/>
                  <a:headEnd/>
                  <a:tailEnd/>
                </a:ln>
              </p:spPr>
              <p:txBody>
                <a:bodyPr vert="horz" wrap="square" lIns="91440" tIns="45720" rIns="91440" bIns="45720" numCol="1" anchor="ctr" anchorCtr="0" compatLnSpc="1">
                  <a:prstTxWarp prst="textNoShape">
                    <a:avLst/>
                  </a:prstTxWarp>
                </a:bodyPr>
                <a:lstStyle/>
                <a:p>
                  <a:pPr algn="ctr"/>
                  <a:endParaRPr lang="en-US" sz="1050" dirty="0">
                    <a:solidFill>
                      <a:schemeClr val="bg1"/>
                    </a:solidFill>
                  </a:endParaRPr>
                </a:p>
              </p:txBody>
            </p:sp>
            <p:sp>
              <p:nvSpPr>
                <p:cNvPr id="40" name="Freeform 18"/>
                <p:cNvSpPr>
                  <a:spLocks/>
                </p:cNvSpPr>
                <p:nvPr/>
              </p:nvSpPr>
              <p:spPr bwMode="auto">
                <a:xfrm>
                  <a:off x="6855314" y="2425419"/>
                  <a:ext cx="176609" cy="146331"/>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grpFill/>
                <a:ln w="9525">
                  <a:solidFill>
                    <a:schemeClr val="accent6">
                      <a:lumMod val="50000"/>
                    </a:schemeClr>
                  </a:solidFill>
                  <a:round/>
                  <a:headEnd/>
                  <a:tailEnd/>
                </a:ln>
              </p:spPr>
              <p:txBody>
                <a:bodyPr vert="horz" wrap="square" lIns="91440" tIns="45720" rIns="91440" bIns="45720" numCol="1" anchor="ctr" anchorCtr="0" compatLnSpc="1">
                  <a:prstTxWarp prst="textNoShape">
                    <a:avLst/>
                  </a:prstTxWarp>
                </a:bodyPr>
                <a:lstStyle/>
                <a:p>
                  <a:pPr algn="ctr"/>
                  <a:endParaRPr lang="en-US" sz="1050" dirty="0">
                    <a:solidFill>
                      <a:schemeClr val="bg1"/>
                    </a:solidFill>
                  </a:endParaRPr>
                </a:p>
              </p:txBody>
            </p:sp>
            <p:sp>
              <p:nvSpPr>
                <p:cNvPr id="41" name="Freeform 18"/>
                <p:cNvSpPr>
                  <a:spLocks/>
                </p:cNvSpPr>
                <p:nvPr/>
              </p:nvSpPr>
              <p:spPr bwMode="auto">
                <a:xfrm>
                  <a:off x="7443391" y="2425419"/>
                  <a:ext cx="176609" cy="146331"/>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grpFill/>
                <a:ln w="9525">
                  <a:solidFill>
                    <a:schemeClr val="accent6">
                      <a:lumMod val="50000"/>
                    </a:schemeClr>
                  </a:solidFill>
                  <a:round/>
                  <a:headEnd/>
                  <a:tailEnd/>
                </a:ln>
              </p:spPr>
              <p:txBody>
                <a:bodyPr vert="horz" wrap="square" lIns="91440" tIns="45720" rIns="91440" bIns="45720" numCol="1" anchor="ctr" anchorCtr="0" compatLnSpc="1">
                  <a:prstTxWarp prst="textNoShape">
                    <a:avLst/>
                  </a:prstTxWarp>
                </a:bodyPr>
                <a:lstStyle/>
                <a:p>
                  <a:pPr algn="ctr"/>
                  <a:endParaRPr lang="en-US" sz="1050" dirty="0">
                    <a:solidFill>
                      <a:schemeClr val="bg1"/>
                    </a:solidFill>
                  </a:endParaRPr>
                </a:p>
              </p:txBody>
            </p:sp>
          </p:grpSp>
          <p:sp>
            <p:nvSpPr>
              <p:cNvPr id="36" name="TextBox 35"/>
              <p:cNvSpPr txBox="1"/>
              <p:nvPr/>
            </p:nvSpPr>
            <p:spPr>
              <a:xfrm>
                <a:off x="4939552" y="2751951"/>
                <a:ext cx="546848" cy="276999"/>
              </a:xfrm>
              <a:prstGeom prst="rect">
                <a:avLst/>
              </a:prstGeom>
              <a:noFill/>
            </p:spPr>
            <p:txBody>
              <a:bodyPr wrap="square" rtlCol="0">
                <a:spAutoFit/>
              </a:bodyPr>
              <a:lstStyle/>
              <a:p>
                <a:r>
                  <a:rPr lang="en-US" sz="1200" dirty="0">
                    <a:solidFill>
                      <a:schemeClr val="bg1"/>
                    </a:solidFill>
                  </a:rPr>
                  <a:t>VPC</a:t>
                </a:r>
              </a:p>
            </p:txBody>
          </p:sp>
        </p:grpSp>
      </p:grpSp>
      <p:sp>
        <p:nvSpPr>
          <p:cNvPr id="46" name="Rounded Rectangle 45"/>
          <p:cNvSpPr/>
          <p:nvPr/>
        </p:nvSpPr>
        <p:spPr>
          <a:xfrm>
            <a:off x="4491196" y="814598"/>
            <a:ext cx="1768580" cy="251683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b" anchorCtr="0"/>
          <a:lstStyle/>
          <a:p>
            <a:pPr algn="ctr" fontAlgn="auto">
              <a:spcBef>
                <a:spcPts val="0"/>
              </a:spcBef>
              <a:spcAft>
                <a:spcPts val="0"/>
              </a:spcAft>
              <a:defRPr/>
            </a:pPr>
            <a:r>
              <a:rPr lang="en-US" sz="1200" b="1" dirty="0">
                <a:solidFill>
                  <a:schemeClr val="bg1"/>
                </a:solidFill>
              </a:rPr>
              <a:t>AZ</a:t>
            </a:r>
          </a:p>
        </p:txBody>
      </p:sp>
      <p:sp>
        <p:nvSpPr>
          <p:cNvPr id="47" name="Rounded Rectangle 46"/>
          <p:cNvSpPr/>
          <p:nvPr/>
        </p:nvSpPr>
        <p:spPr>
          <a:xfrm>
            <a:off x="6412176" y="814598"/>
            <a:ext cx="1768580" cy="2516832"/>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b" anchorCtr="0"/>
          <a:lstStyle/>
          <a:p>
            <a:pPr algn="ctr" fontAlgn="auto">
              <a:spcBef>
                <a:spcPts val="0"/>
              </a:spcBef>
              <a:spcAft>
                <a:spcPts val="0"/>
              </a:spcAft>
              <a:defRPr/>
            </a:pPr>
            <a:r>
              <a:rPr lang="en-US" sz="1200" b="1" dirty="0">
                <a:solidFill>
                  <a:schemeClr val="bg1"/>
                </a:solidFill>
              </a:rPr>
              <a:t>Availability Zone</a:t>
            </a:r>
          </a:p>
        </p:txBody>
      </p:sp>
      <p:sp>
        <p:nvSpPr>
          <p:cNvPr id="48" name="Rounded Rectangle 47"/>
          <p:cNvSpPr/>
          <p:nvPr/>
        </p:nvSpPr>
        <p:spPr>
          <a:xfrm>
            <a:off x="4477014" y="3399870"/>
            <a:ext cx="3703742" cy="767528"/>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b" anchorCtr="0"/>
          <a:lstStyle/>
          <a:p>
            <a:pPr algn="ctr" fontAlgn="auto">
              <a:spcBef>
                <a:spcPts val="0"/>
              </a:spcBef>
              <a:spcAft>
                <a:spcPts val="0"/>
              </a:spcAft>
              <a:defRPr/>
            </a:pPr>
            <a:r>
              <a:rPr lang="en-US" sz="1200" b="1" dirty="0">
                <a:solidFill>
                  <a:schemeClr val="bg1"/>
                </a:solidFill>
              </a:rPr>
              <a:t>Amazon S3</a:t>
            </a:r>
          </a:p>
        </p:txBody>
      </p:sp>
      <p:grpSp>
        <p:nvGrpSpPr>
          <p:cNvPr id="49" name="Group 48"/>
          <p:cNvGrpSpPr/>
          <p:nvPr/>
        </p:nvGrpSpPr>
        <p:grpSpPr>
          <a:xfrm>
            <a:off x="6914485" y="3506262"/>
            <a:ext cx="481806" cy="443706"/>
            <a:chOff x="723900" y="3371850"/>
            <a:chExt cx="735013" cy="754063"/>
          </a:xfrm>
        </p:grpSpPr>
        <p:sp>
          <p:nvSpPr>
            <p:cNvPr id="50" name="Freeform 84"/>
            <p:cNvSpPr>
              <a:spLocks/>
            </p:cNvSpPr>
            <p:nvPr/>
          </p:nvSpPr>
          <p:spPr bwMode="auto">
            <a:xfrm>
              <a:off x="723900" y="3505200"/>
              <a:ext cx="735013" cy="620713"/>
            </a:xfrm>
            <a:custGeom>
              <a:avLst/>
              <a:gdLst/>
              <a:ahLst/>
              <a:cxnLst>
                <a:cxn ang="0">
                  <a:pos x="77" y="0"/>
                </a:cxn>
                <a:cxn ang="0">
                  <a:pos x="39" y="10"/>
                </a:cxn>
                <a:cxn ang="0">
                  <a:pos x="0" y="0"/>
                </a:cxn>
                <a:cxn ang="0">
                  <a:pos x="13" y="59"/>
                </a:cxn>
                <a:cxn ang="0">
                  <a:pos x="39" y="65"/>
                </a:cxn>
                <a:cxn ang="0">
                  <a:pos x="64" y="59"/>
                </a:cxn>
                <a:cxn ang="0">
                  <a:pos x="64" y="59"/>
                </a:cxn>
                <a:cxn ang="0">
                  <a:pos x="77" y="0"/>
                </a:cxn>
              </a:cxnLst>
              <a:rect l="0" t="0" r="r" b="b"/>
              <a:pathLst>
                <a:path w="77" h="65">
                  <a:moveTo>
                    <a:pt x="77" y="0"/>
                  </a:moveTo>
                  <a:cubicBezTo>
                    <a:pt x="77" y="5"/>
                    <a:pt x="60" y="10"/>
                    <a:pt x="39" y="10"/>
                  </a:cubicBezTo>
                  <a:cubicBezTo>
                    <a:pt x="17" y="10"/>
                    <a:pt x="0" y="5"/>
                    <a:pt x="0" y="0"/>
                  </a:cubicBezTo>
                  <a:cubicBezTo>
                    <a:pt x="13" y="59"/>
                    <a:pt x="13" y="59"/>
                    <a:pt x="13" y="59"/>
                  </a:cubicBezTo>
                  <a:cubicBezTo>
                    <a:pt x="13" y="62"/>
                    <a:pt x="24" y="65"/>
                    <a:pt x="39" y="65"/>
                  </a:cubicBezTo>
                  <a:cubicBezTo>
                    <a:pt x="53" y="65"/>
                    <a:pt x="64" y="62"/>
                    <a:pt x="64" y="59"/>
                  </a:cubicBezTo>
                  <a:cubicBezTo>
                    <a:pt x="64" y="59"/>
                    <a:pt x="64" y="59"/>
                    <a:pt x="64" y="59"/>
                  </a:cubicBezTo>
                  <a:lnTo>
                    <a:pt x="77" y="0"/>
                  </a:lnTo>
                  <a:close/>
                </a:path>
              </a:pathLst>
            </a:custGeom>
            <a:solidFill>
              <a:srgbClr val="146EB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51" name="Oval 85"/>
            <p:cNvSpPr>
              <a:spLocks noChangeArrowheads="1"/>
            </p:cNvSpPr>
            <p:nvPr/>
          </p:nvSpPr>
          <p:spPr bwMode="auto">
            <a:xfrm>
              <a:off x="723900" y="3371850"/>
              <a:ext cx="735013" cy="190500"/>
            </a:xfrm>
            <a:prstGeom prst="ellipse">
              <a:avLst/>
            </a:prstGeom>
            <a:solidFill>
              <a:srgbClr val="146EB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52" name="Oval 86"/>
            <p:cNvSpPr>
              <a:spLocks noChangeArrowheads="1"/>
            </p:cNvSpPr>
            <p:nvPr/>
          </p:nvSpPr>
          <p:spPr bwMode="auto">
            <a:xfrm>
              <a:off x="885825" y="3886200"/>
              <a:ext cx="152400" cy="152400"/>
            </a:xfrm>
            <a:prstGeom prst="ellipse">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53" name="Rectangle 87"/>
            <p:cNvSpPr>
              <a:spLocks noChangeArrowheads="1"/>
            </p:cNvSpPr>
            <p:nvPr/>
          </p:nvSpPr>
          <p:spPr bwMode="auto">
            <a:xfrm>
              <a:off x="1009650" y="3667125"/>
              <a:ext cx="152400" cy="15240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54" name="Freeform 88"/>
            <p:cNvSpPr>
              <a:spLocks/>
            </p:cNvSpPr>
            <p:nvPr/>
          </p:nvSpPr>
          <p:spPr bwMode="auto">
            <a:xfrm>
              <a:off x="1133475" y="3895725"/>
              <a:ext cx="144463" cy="133350"/>
            </a:xfrm>
            <a:custGeom>
              <a:avLst/>
              <a:gdLst/>
              <a:ahLst/>
              <a:cxnLst>
                <a:cxn ang="0">
                  <a:pos x="91" y="84"/>
                </a:cxn>
                <a:cxn ang="0">
                  <a:pos x="0" y="84"/>
                </a:cxn>
                <a:cxn ang="0">
                  <a:pos x="42" y="0"/>
                </a:cxn>
                <a:cxn ang="0">
                  <a:pos x="91" y="84"/>
                </a:cxn>
              </a:cxnLst>
              <a:rect l="0" t="0" r="r" b="b"/>
              <a:pathLst>
                <a:path w="91" h="84">
                  <a:moveTo>
                    <a:pt x="91" y="84"/>
                  </a:moveTo>
                  <a:lnTo>
                    <a:pt x="0" y="84"/>
                  </a:lnTo>
                  <a:lnTo>
                    <a:pt x="42" y="0"/>
                  </a:lnTo>
                  <a:lnTo>
                    <a:pt x="91" y="8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p:nvGrpSpPr>
          <p:cNvPr id="55" name="Group 54"/>
          <p:cNvGrpSpPr/>
          <p:nvPr/>
        </p:nvGrpSpPr>
        <p:grpSpPr>
          <a:xfrm>
            <a:off x="4651685" y="2643398"/>
            <a:ext cx="1455691" cy="381000"/>
            <a:chOff x="4487909" y="2876550"/>
            <a:chExt cx="1455691" cy="381000"/>
          </a:xfrm>
        </p:grpSpPr>
        <p:grpSp>
          <p:nvGrpSpPr>
            <p:cNvPr id="56" name="Group 55"/>
            <p:cNvGrpSpPr/>
            <p:nvPr/>
          </p:nvGrpSpPr>
          <p:grpSpPr>
            <a:xfrm>
              <a:off x="4487909" y="2888798"/>
              <a:ext cx="465091" cy="368752"/>
              <a:chOff x="656101" y="1984348"/>
              <a:chExt cx="600075" cy="771525"/>
            </a:xfrm>
          </p:grpSpPr>
          <p:sp>
            <p:nvSpPr>
              <p:cNvPr id="63" name="Rectangle 287"/>
              <p:cNvSpPr>
                <a:spLocks noChangeArrowheads="1"/>
              </p:cNvSpPr>
              <p:nvPr/>
            </p:nvSpPr>
            <p:spPr bwMode="auto">
              <a:xfrm>
                <a:off x="656101" y="2098648"/>
                <a:ext cx="600075" cy="657225"/>
              </a:xfrm>
              <a:prstGeom prst="rect">
                <a:avLst/>
              </a:prstGeom>
              <a:solidFill>
                <a:srgbClr val="146EB4"/>
              </a:solidFill>
              <a:ln w="9525">
                <a:noFill/>
                <a:miter lim="800000"/>
                <a:headEnd/>
                <a:tailEnd/>
              </a:ln>
            </p:spPr>
            <p:txBody>
              <a:bodyPr vert="horz" wrap="square" lIns="91440" tIns="45720" rIns="91440" bIns="45720" numCol="1" anchor="t" anchorCtr="0" compatLnSpc="1">
                <a:prstTxWarp prst="textNoShape">
                  <a:avLst/>
                </a:prstTxWarp>
              </a:bodyPr>
              <a:lstStyle/>
              <a:p>
                <a:pPr algn="ctr"/>
                <a:r>
                  <a:rPr lang="en-US" sz="1000" dirty="0">
                    <a:solidFill>
                      <a:schemeClr val="bg1"/>
                    </a:solidFill>
                  </a:rPr>
                  <a:t>EBS</a:t>
                </a:r>
              </a:p>
            </p:txBody>
          </p:sp>
          <p:sp>
            <p:nvSpPr>
              <p:cNvPr id="64" name="Freeform 288"/>
              <p:cNvSpPr>
                <a:spLocks/>
              </p:cNvSpPr>
              <p:nvPr/>
            </p:nvSpPr>
            <p:spPr bwMode="auto">
              <a:xfrm>
                <a:off x="686647" y="1984348"/>
                <a:ext cx="542925" cy="85725"/>
              </a:xfrm>
              <a:custGeom>
                <a:avLst/>
                <a:gdLst/>
                <a:ahLst/>
                <a:cxnLst>
                  <a:cxn ang="0">
                    <a:pos x="294" y="0"/>
                  </a:cxn>
                  <a:cxn ang="0">
                    <a:pos x="54" y="0"/>
                  </a:cxn>
                  <a:cxn ang="0">
                    <a:pos x="0" y="54"/>
                  </a:cxn>
                  <a:cxn ang="0">
                    <a:pos x="6" y="54"/>
                  </a:cxn>
                  <a:cxn ang="0">
                    <a:pos x="342" y="54"/>
                  </a:cxn>
                  <a:cxn ang="0">
                    <a:pos x="294" y="0"/>
                  </a:cxn>
                </a:cxnLst>
                <a:rect l="0" t="0" r="r" b="b"/>
                <a:pathLst>
                  <a:path w="342" h="54">
                    <a:moveTo>
                      <a:pt x="294" y="0"/>
                    </a:moveTo>
                    <a:lnTo>
                      <a:pt x="54" y="0"/>
                    </a:lnTo>
                    <a:lnTo>
                      <a:pt x="0" y="54"/>
                    </a:lnTo>
                    <a:lnTo>
                      <a:pt x="6" y="54"/>
                    </a:lnTo>
                    <a:lnTo>
                      <a:pt x="342" y="54"/>
                    </a:lnTo>
                    <a:lnTo>
                      <a:pt x="294" y="0"/>
                    </a:lnTo>
                    <a:close/>
                  </a:path>
                </a:pathLst>
              </a:custGeom>
              <a:solidFill>
                <a:srgbClr val="146EB4"/>
              </a:solidFill>
              <a:ln w="9525">
                <a:noFill/>
                <a:round/>
                <a:headEnd/>
                <a:tailEnd/>
              </a:ln>
            </p:spPr>
            <p:txBody>
              <a:bodyPr vert="horz" wrap="square" lIns="91440" tIns="45720" rIns="91440" bIns="45720" numCol="1" anchor="t" anchorCtr="0" compatLnSpc="1">
                <a:prstTxWarp prst="textNoShape">
                  <a:avLst/>
                </a:prstTxWarp>
              </a:bodyPr>
              <a:lstStyle/>
              <a:p>
                <a:pPr algn="ctr"/>
                <a:endParaRPr lang="en-US" sz="1000">
                  <a:solidFill>
                    <a:schemeClr val="bg1"/>
                  </a:solidFill>
                </a:endParaRPr>
              </a:p>
            </p:txBody>
          </p:sp>
        </p:grpSp>
        <p:grpSp>
          <p:nvGrpSpPr>
            <p:cNvPr id="57" name="Group 56"/>
            <p:cNvGrpSpPr/>
            <p:nvPr/>
          </p:nvGrpSpPr>
          <p:grpSpPr>
            <a:xfrm>
              <a:off x="4989209" y="2876550"/>
              <a:ext cx="465091" cy="368752"/>
              <a:chOff x="658072" y="1984348"/>
              <a:chExt cx="600075" cy="771525"/>
            </a:xfrm>
          </p:grpSpPr>
          <p:sp>
            <p:nvSpPr>
              <p:cNvPr id="61" name="Rectangle 287"/>
              <p:cNvSpPr>
                <a:spLocks noChangeArrowheads="1"/>
              </p:cNvSpPr>
              <p:nvPr/>
            </p:nvSpPr>
            <p:spPr bwMode="auto">
              <a:xfrm>
                <a:off x="658072" y="2098648"/>
                <a:ext cx="600075" cy="657225"/>
              </a:xfrm>
              <a:prstGeom prst="rect">
                <a:avLst/>
              </a:prstGeom>
              <a:solidFill>
                <a:srgbClr val="146EB4"/>
              </a:solidFill>
              <a:ln w="9525">
                <a:noFill/>
                <a:miter lim="800000"/>
                <a:headEnd/>
                <a:tailEnd/>
              </a:ln>
            </p:spPr>
            <p:txBody>
              <a:bodyPr vert="horz" wrap="square" lIns="91440" tIns="45720" rIns="91440" bIns="45720" numCol="1" anchor="t" anchorCtr="0" compatLnSpc="1">
                <a:prstTxWarp prst="textNoShape">
                  <a:avLst/>
                </a:prstTxWarp>
              </a:bodyPr>
              <a:lstStyle/>
              <a:p>
                <a:pPr algn="ctr"/>
                <a:r>
                  <a:rPr lang="en-US" sz="1000" dirty="0">
                    <a:solidFill>
                      <a:schemeClr val="bg1"/>
                    </a:solidFill>
                  </a:rPr>
                  <a:t>EBS</a:t>
                </a:r>
              </a:p>
            </p:txBody>
          </p:sp>
          <p:sp>
            <p:nvSpPr>
              <p:cNvPr id="62" name="Freeform 288"/>
              <p:cNvSpPr>
                <a:spLocks/>
              </p:cNvSpPr>
              <p:nvPr/>
            </p:nvSpPr>
            <p:spPr bwMode="auto">
              <a:xfrm>
                <a:off x="686647" y="1984348"/>
                <a:ext cx="542925" cy="85725"/>
              </a:xfrm>
              <a:custGeom>
                <a:avLst/>
                <a:gdLst/>
                <a:ahLst/>
                <a:cxnLst>
                  <a:cxn ang="0">
                    <a:pos x="294" y="0"/>
                  </a:cxn>
                  <a:cxn ang="0">
                    <a:pos x="54" y="0"/>
                  </a:cxn>
                  <a:cxn ang="0">
                    <a:pos x="0" y="54"/>
                  </a:cxn>
                  <a:cxn ang="0">
                    <a:pos x="6" y="54"/>
                  </a:cxn>
                  <a:cxn ang="0">
                    <a:pos x="342" y="54"/>
                  </a:cxn>
                  <a:cxn ang="0">
                    <a:pos x="294" y="0"/>
                  </a:cxn>
                </a:cxnLst>
                <a:rect l="0" t="0" r="r" b="b"/>
                <a:pathLst>
                  <a:path w="342" h="54">
                    <a:moveTo>
                      <a:pt x="294" y="0"/>
                    </a:moveTo>
                    <a:lnTo>
                      <a:pt x="54" y="0"/>
                    </a:lnTo>
                    <a:lnTo>
                      <a:pt x="0" y="54"/>
                    </a:lnTo>
                    <a:lnTo>
                      <a:pt x="6" y="54"/>
                    </a:lnTo>
                    <a:lnTo>
                      <a:pt x="342" y="54"/>
                    </a:lnTo>
                    <a:lnTo>
                      <a:pt x="294" y="0"/>
                    </a:lnTo>
                    <a:close/>
                  </a:path>
                </a:pathLst>
              </a:custGeom>
              <a:solidFill>
                <a:srgbClr val="146EB4"/>
              </a:solidFill>
              <a:ln w="9525">
                <a:noFill/>
                <a:round/>
                <a:headEnd/>
                <a:tailEnd/>
              </a:ln>
            </p:spPr>
            <p:txBody>
              <a:bodyPr vert="horz" wrap="square" lIns="91440" tIns="45720" rIns="91440" bIns="45720" numCol="1" anchor="t" anchorCtr="0" compatLnSpc="1">
                <a:prstTxWarp prst="textNoShape">
                  <a:avLst/>
                </a:prstTxWarp>
              </a:bodyPr>
              <a:lstStyle/>
              <a:p>
                <a:pPr algn="ctr"/>
                <a:endParaRPr lang="en-US" sz="1000">
                  <a:solidFill>
                    <a:schemeClr val="bg1"/>
                  </a:solidFill>
                </a:endParaRPr>
              </a:p>
            </p:txBody>
          </p:sp>
        </p:grpSp>
        <p:grpSp>
          <p:nvGrpSpPr>
            <p:cNvPr id="58" name="Group 57"/>
            <p:cNvGrpSpPr/>
            <p:nvPr/>
          </p:nvGrpSpPr>
          <p:grpSpPr>
            <a:xfrm>
              <a:off x="5478509" y="2888798"/>
              <a:ext cx="465091" cy="368752"/>
              <a:chOff x="658072" y="1984348"/>
              <a:chExt cx="600075" cy="771525"/>
            </a:xfrm>
          </p:grpSpPr>
          <p:sp>
            <p:nvSpPr>
              <p:cNvPr id="59" name="Rectangle 287"/>
              <p:cNvSpPr>
                <a:spLocks noChangeArrowheads="1"/>
              </p:cNvSpPr>
              <p:nvPr/>
            </p:nvSpPr>
            <p:spPr bwMode="auto">
              <a:xfrm>
                <a:off x="658072" y="2098648"/>
                <a:ext cx="600075" cy="657225"/>
              </a:xfrm>
              <a:prstGeom prst="rect">
                <a:avLst/>
              </a:prstGeom>
              <a:solidFill>
                <a:srgbClr val="146EB4"/>
              </a:solidFill>
              <a:ln w="9525">
                <a:noFill/>
                <a:miter lim="800000"/>
                <a:headEnd/>
                <a:tailEnd/>
              </a:ln>
            </p:spPr>
            <p:txBody>
              <a:bodyPr vert="horz" wrap="square" lIns="91440" tIns="45720" rIns="91440" bIns="45720" numCol="1" anchor="t" anchorCtr="0" compatLnSpc="1">
                <a:prstTxWarp prst="textNoShape">
                  <a:avLst/>
                </a:prstTxWarp>
              </a:bodyPr>
              <a:lstStyle/>
              <a:p>
                <a:pPr algn="ctr"/>
                <a:r>
                  <a:rPr lang="en-US" sz="1000" dirty="0">
                    <a:solidFill>
                      <a:schemeClr val="bg1"/>
                    </a:solidFill>
                  </a:rPr>
                  <a:t>EBS</a:t>
                </a:r>
              </a:p>
            </p:txBody>
          </p:sp>
          <p:sp>
            <p:nvSpPr>
              <p:cNvPr id="60" name="Freeform 288"/>
              <p:cNvSpPr>
                <a:spLocks/>
              </p:cNvSpPr>
              <p:nvPr/>
            </p:nvSpPr>
            <p:spPr bwMode="auto">
              <a:xfrm>
                <a:off x="686647" y="1984348"/>
                <a:ext cx="542925" cy="85725"/>
              </a:xfrm>
              <a:custGeom>
                <a:avLst/>
                <a:gdLst/>
                <a:ahLst/>
                <a:cxnLst>
                  <a:cxn ang="0">
                    <a:pos x="294" y="0"/>
                  </a:cxn>
                  <a:cxn ang="0">
                    <a:pos x="54" y="0"/>
                  </a:cxn>
                  <a:cxn ang="0">
                    <a:pos x="0" y="54"/>
                  </a:cxn>
                  <a:cxn ang="0">
                    <a:pos x="6" y="54"/>
                  </a:cxn>
                  <a:cxn ang="0">
                    <a:pos x="342" y="54"/>
                  </a:cxn>
                  <a:cxn ang="0">
                    <a:pos x="294" y="0"/>
                  </a:cxn>
                </a:cxnLst>
                <a:rect l="0" t="0" r="r" b="b"/>
                <a:pathLst>
                  <a:path w="342" h="54">
                    <a:moveTo>
                      <a:pt x="294" y="0"/>
                    </a:moveTo>
                    <a:lnTo>
                      <a:pt x="54" y="0"/>
                    </a:lnTo>
                    <a:lnTo>
                      <a:pt x="0" y="54"/>
                    </a:lnTo>
                    <a:lnTo>
                      <a:pt x="6" y="54"/>
                    </a:lnTo>
                    <a:lnTo>
                      <a:pt x="342" y="54"/>
                    </a:lnTo>
                    <a:lnTo>
                      <a:pt x="294" y="0"/>
                    </a:lnTo>
                    <a:close/>
                  </a:path>
                </a:pathLst>
              </a:custGeom>
              <a:solidFill>
                <a:srgbClr val="146EB4"/>
              </a:solidFill>
              <a:ln w="9525">
                <a:noFill/>
                <a:round/>
                <a:headEnd/>
                <a:tailEnd/>
              </a:ln>
            </p:spPr>
            <p:txBody>
              <a:bodyPr vert="horz" wrap="square" lIns="91440" tIns="45720" rIns="91440" bIns="45720" numCol="1" anchor="t" anchorCtr="0" compatLnSpc="1">
                <a:prstTxWarp prst="textNoShape">
                  <a:avLst/>
                </a:prstTxWarp>
              </a:bodyPr>
              <a:lstStyle/>
              <a:p>
                <a:pPr algn="ctr"/>
                <a:endParaRPr lang="en-US" sz="1000">
                  <a:solidFill>
                    <a:schemeClr val="bg1"/>
                  </a:solidFill>
                </a:endParaRPr>
              </a:p>
            </p:txBody>
          </p:sp>
        </p:grpSp>
      </p:grpSp>
      <p:grpSp>
        <p:nvGrpSpPr>
          <p:cNvPr id="65" name="Group 64"/>
          <p:cNvGrpSpPr/>
          <p:nvPr/>
        </p:nvGrpSpPr>
        <p:grpSpPr>
          <a:xfrm>
            <a:off x="4583376" y="3495053"/>
            <a:ext cx="923945" cy="477823"/>
            <a:chOff x="512040" y="737282"/>
            <a:chExt cx="923945" cy="477823"/>
          </a:xfrm>
        </p:grpSpPr>
        <p:grpSp>
          <p:nvGrpSpPr>
            <p:cNvPr id="66" name="Group 65"/>
            <p:cNvGrpSpPr/>
            <p:nvPr/>
          </p:nvGrpSpPr>
          <p:grpSpPr>
            <a:xfrm>
              <a:off x="512040" y="744760"/>
              <a:ext cx="445385" cy="470345"/>
              <a:chOff x="1762972" y="1962917"/>
              <a:chExt cx="679451" cy="799335"/>
            </a:xfrm>
          </p:grpSpPr>
          <p:sp>
            <p:nvSpPr>
              <p:cNvPr id="74" name="Freeform 119"/>
              <p:cNvSpPr>
                <a:spLocks/>
              </p:cNvSpPr>
              <p:nvPr/>
            </p:nvSpPr>
            <p:spPr bwMode="auto">
              <a:xfrm>
                <a:off x="1762972" y="2184373"/>
                <a:ext cx="1588" cy="9525"/>
              </a:xfrm>
              <a:custGeom>
                <a:avLst/>
                <a:gdLst/>
                <a:ahLst/>
                <a:cxnLst>
                  <a:cxn ang="0">
                    <a:pos x="0" y="0"/>
                  </a:cxn>
                  <a:cxn ang="0">
                    <a:pos x="0" y="1"/>
                  </a:cxn>
                  <a:cxn ang="0">
                    <a:pos x="0" y="0"/>
                  </a:cxn>
                  <a:cxn ang="0">
                    <a:pos x="0" y="0"/>
                  </a:cxn>
                </a:cxnLst>
                <a:rect l="0" t="0" r="r" b="b"/>
                <a:pathLst>
                  <a:path h="1">
                    <a:moveTo>
                      <a:pt x="0" y="0"/>
                    </a:moveTo>
                    <a:cubicBezTo>
                      <a:pt x="0" y="0"/>
                      <a:pt x="0" y="1"/>
                      <a:pt x="0" y="1"/>
                    </a:cubicBezTo>
                    <a:cubicBezTo>
                      <a:pt x="0" y="0"/>
                      <a:pt x="0" y="0"/>
                      <a:pt x="0" y="0"/>
                    </a:cubicBezTo>
                    <a:cubicBezTo>
                      <a:pt x="0" y="0"/>
                      <a:pt x="0" y="0"/>
                      <a:pt x="0" y="0"/>
                    </a:cubicBezTo>
                    <a:close/>
                  </a:path>
                </a:pathLst>
              </a:custGeom>
              <a:solidFill>
                <a:srgbClr val="146EB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5" name="Freeform 121"/>
              <p:cNvSpPr>
                <a:spLocks/>
              </p:cNvSpPr>
              <p:nvPr/>
            </p:nvSpPr>
            <p:spPr bwMode="auto">
              <a:xfrm>
                <a:off x="1762972" y="2184373"/>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146EB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6" name="Freeform 122"/>
              <p:cNvSpPr>
                <a:spLocks/>
              </p:cNvSpPr>
              <p:nvPr/>
            </p:nvSpPr>
            <p:spPr bwMode="auto">
              <a:xfrm>
                <a:off x="2440835" y="2184373"/>
                <a:ext cx="1588" cy="1588"/>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146EB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7" name="Freeform 123"/>
              <p:cNvSpPr>
                <a:spLocks/>
              </p:cNvSpPr>
              <p:nvPr/>
            </p:nvSpPr>
            <p:spPr bwMode="auto">
              <a:xfrm>
                <a:off x="1774085" y="2022448"/>
                <a:ext cx="657225" cy="209550"/>
              </a:xfrm>
              <a:custGeom>
                <a:avLst/>
                <a:gdLst>
                  <a:gd name="connsiteX0" fmla="*/ 10000 w 10000"/>
                  <a:gd name="connsiteY0" fmla="*/ 6364 h 10000"/>
                  <a:gd name="connsiteX1" fmla="*/ 7826 w 10000"/>
                  <a:gd name="connsiteY1" fmla="*/ 3182 h 10000"/>
                  <a:gd name="connsiteX2" fmla="*/ 7826 w 10000"/>
                  <a:gd name="connsiteY2" fmla="*/ 0 h 10000"/>
                  <a:gd name="connsiteX3" fmla="*/ 7681 w 10000"/>
                  <a:gd name="connsiteY3" fmla="*/ 0 h 10000"/>
                  <a:gd name="connsiteX4" fmla="*/ 7681 w 10000"/>
                  <a:gd name="connsiteY4" fmla="*/ 455 h 10000"/>
                  <a:gd name="connsiteX5" fmla="*/ 2319 w 10000"/>
                  <a:gd name="connsiteY5" fmla="*/ 455 h 10000"/>
                  <a:gd name="connsiteX6" fmla="*/ 2319 w 10000"/>
                  <a:gd name="connsiteY6" fmla="*/ 0 h 10000"/>
                  <a:gd name="connsiteX7" fmla="*/ 2174 w 10000"/>
                  <a:gd name="connsiteY7" fmla="*/ 0 h 10000"/>
                  <a:gd name="connsiteX8" fmla="*/ 2174 w 10000"/>
                  <a:gd name="connsiteY8" fmla="*/ 3182 h 10000"/>
                  <a:gd name="connsiteX9" fmla="*/ 0 w 10000"/>
                  <a:gd name="connsiteY9" fmla="*/ 6364 h 10000"/>
                  <a:gd name="connsiteX10" fmla="*/ 0 w 10000"/>
                  <a:gd name="connsiteY10" fmla="*/ 6364 h 10000"/>
                  <a:gd name="connsiteX11" fmla="*/ 0 w 10000"/>
                  <a:gd name="connsiteY11" fmla="*/ 6364 h 10000"/>
                  <a:gd name="connsiteX12" fmla="*/ 1739 w 10000"/>
                  <a:gd name="connsiteY12" fmla="*/ 9091 h 10000"/>
                  <a:gd name="connsiteX13" fmla="*/ 5072 w 10000"/>
                  <a:gd name="connsiteY13" fmla="*/ 10000 h 10000"/>
                  <a:gd name="connsiteX14" fmla="*/ 6750 w 10000"/>
                  <a:gd name="connsiteY14" fmla="*/ 10000 h 10000"/>
                  <a:gd name="connsiteX15" fmla="*/ 8551 w 10000"/>
                  <a:gd name="connsiteY15" fmla="*/ 8636 h 10000"/>
                  <a:gd name="connsiteX16" fmla="*/ 10000 w 10000"/>
                  <a:gd name="connsiteY16" fmla="*/ 6364 h 10000"/>
                  <a:gd name="connsiteX17" fmla="*/ 10000 w 10000"/>
                  <a:gd name="connsiteY17" fmla="*/ 6364 h 10000"/>
                  <a:gd name="connsiteX18" fmla="*/ 10000 w 10000"/>
                  <a:gd name="connsiteY18" fmla="*/ 6364 h 10000"/>
                  <a:gd name="connsiteX0" fmla="*/ 10000 w 10000"/>
                  <a:gd name="connsiteY0" fmla="*/ 6364 h 10000"/>
                  <a:gd name="connsiteX1" fmla="*/ 7826 w 10000"/>
                  <a:gd name="connsiteY1" fmla="*/ 3182 h 10000"/>
                  <a:gd name="connsiteX2" fmla="*/ 7826 w 10000"/>
                  <a:gd name="connsiteY2" fmla="*/ 0 h 10000"/>
                  <a:gd name="connsiteX3" fmla="*/ 7681 w 10000"/>
                  <a:gd name="connsiteY3" fmla="*/ 0 h 10000"/>
                  <a:gd name="connsiteX4" fmla="*/ 7681 w 10000"/>
                  <a:gd name="connsiteY4" fmla="*/ 455 h 10000"/>
                  <a:gd name="connsiteX5" fmla="*/ 2319 w 10000"/>
                  <a:gd name="connsiteY5" fmla="*/ 455 h 10000"/>
                  <a:gd name="connsiteX6" fmla="*/ 2319 w 10000"/>
                  <a:gd name="connsiteY6" fmla="*/ 0 h 10000"/>
                  <a:gd name="connsiteX7" fmla="*/ 2174 w 10000"/>
                  <a:gd name="connsiteY7" fmla="*/ 0 h 10000"/>
                  <a:gd name="connsiteX8" fmla="*/ 2174 w 10000"/>
                  <a:gd name="connsiteY8" fmla="*/ 3182 h 10000"/>
                  <a:gd name="connsiteX9" fmla="*/ 0 w 10000"/>
                  <a:gd name="connsiteY9" fmla="*/ 6364 h 10000"/>
                  <a:gd name="connsiteX10" fmla="*/ 0 w 10000"/>
                  <a:gd name="connsiteY10" fmla="*/ 6364 h 10000"/>
                  <a:gd name="connsiteX11" fmla="*/ 0 w 10000"/>
                  <a:gd name="connsiteY11" fmla="*/ 6364 h 10000"/>
                  <a:gd name="connsiteX12" fmla="*/ 1739 w 10000"/>
                  <a:gd name="connsiteY12" fmla="*/ 9091 h 10000"/>
                  <a:gd name="connsiteX13" fmla="*/ 5072 w 10000"/>
                  <a:gd name="connsiteY13" fmla="*/ 10000 h 10000"/>
                  <a:gd name="connsiteX14" fmla="*/ 6750 w 10000"/>
                  <a:gd name="connsiteY14" fmla="*/ 10000 h 10000"/>
                  <a:gd name="connsiteX15" fmla="*/ 8551 w 10000"/>
                  <a:gd name="connsiteY15" fmla="*/ 8636 h 10000"/>
                  <a:gd name="connsiteX16" fmla="*/ 10000 w 10000"/>
                  <a:gd name="connsiteY16" fmla="*/ 6364 h 10000"/>
                  <a:gd name="connsiteX17" fmla="*/ 10000 w 10000"/>
                  <a:gd name="connsiteY17" fmla="*/ 6364 h 10000"/>
                  <a:gd name="connsiteX18" fmla="*/ 10000 w 10000"/>
                  <a:gd name="connsiteY18" fmla="*/ 6364 h 10000"/>
                  <a:gd name="connsiteX0" fmla="*/ 10000 w 10000"/>
                  <a:gd name="connsiteY0" fmla="*/ 6364 h 10000"/>
                  <a:gd name="connsiteX1" fmla="*/ 7826 w 10000"/>
                  <a:gd name="connsiteY1" fmla="*/ 3182 h 10000"/>
                  <a:gd name="connsiteX2" fmla="*/ 7826 w 10000"/>
                  <a:gd name="connsiteY2" fmla="*/ 0 h 10000"/>
                  <a:gd name="connsiteX3" fmla="*/ 7681 w 10000"/>
                  <a:gd name="connsiteY3" fmla="*/ 0 h 10000"/>
                  <a:gd name="connsiteX4" fmla="*/ 7681 w 10000"/>
                  <a:gd name="connsiteY4" fmla="*/ 455 h 10000"/>
                  <a:gd name="connsiteX5" fmla="*/ 2319 w 10000"/>
                  <a:gd name="connsiteY5" fmla="*/ 455 h 10000"/>
                  <a:gd name="connsiteX6" fmla="*/ 2319 w 10000"/>
                  <a:gd name="connsiteY6" fmla="*/ 0 h 10000"/>
                  <a:gd name="connsiteX7" fmla="*/ 2174 w 10000"/>
                  <a:gd name="connsiteY7" fmla="*/ 0 h 10000"/>
                  <a:gd name="connsiteX8" fmla="*/ 2174 w 10000"/>
                  <a:gd name="connsiteY8" fmla="*/ 3182 h 10000"/>
                  <a:gd name="connsiteX9" fmla="*/ 0 w 10000"/>
                  <a:gd name="connsiteY9" fmla="*/ 6364 h 10000"/>
                  <a:gd name="connsiteX10" fmla="*/ 0 w 10000"/>
                  <a:gd name="connsiteY10" fmla="*/ 6364 h 10000"/>
                  <a:gd name="connsiteX11" fmla="*/ 0 w 10000"/>
                  <a:gd name="connsiteY11" fmla="*/ 6364 h 10000"/>
                  <a:gd name="connsiteX12" fmla="*/ 1739 w 10000"/>
                  <a:gd name="connsiteY12" fmla="*/ 9091 h 10000"/>
                  <a:gd name="connsiteX13" fmla="*/ 5072 w 10000"/>
                  <a:gd name="connsiteY13" fmla="*/ 10000 h 10000"/>
                  <a:gd name="connsiteX14" fmla="*/ 8551 w 10000"/>
                  <a:gd name="connsiteY14" fmla="*/ 8636 h 10000"/>
                  <a:gd name="connsiteX15" fmla="*/ 10000 w 10000"/>
                  <a:gd name="connsiteY15" fmla="*/ 6364 h 10000"/>
                  <a:gd name="connsiteX16" fmla="*/ 10000 w 10000"/>
                  <a:gd name="connsiteY16" fmla="*/ 6364 h 10000"/>
                  <a:gd name="connsiteX17" fmla="*/ 10000 w 10000"/>
                  <a:gd name="connsiteY17" fmla="*/ 6364 h 10000"/>
                  <a:gd name="connsiteX0" fmla="*/ 10000 w 10000"/>
                  <a:gd name="connsiteY0" fmla="*/ 6364 h 10191"/>
                  <a:gd name="connsiteX1" fmla="*/ 7826 w 10000"/>
                  <a:gd name="connsiteY1" fmla="*/ 3182 h 10191"/>
                  <a:gd name="connsiteX2" fmla="*/ 7826 w 10000"/>
                  <a:gd name="connsiteY2" fmla="*/ 0 h 10191"/>
                  <a:gd name="connsiteX3" fmla="*/ 7681 w 10000"/>
                  <a:gd name="connsiteY3" fmla="*/ 0 h 10191"/>
                  <a:gd name="connsiteX4" fmla="*/ 7681 w 10000"/>
                  <a:gd name="connsiteY4" fmla="*/ 455 h 10191"/>
                  <a:gd name="connsiteX5" fmla="*/ 2319 w 10000"/>
                  <a:gd name="connsiteY5" fmla="*/ 455 h 10191"/>
                  <a:gd name="connsiteX6" fmla="*/ 2319 w 10000"/>
                  <a:gd name="connsiteY6" fmla="*/ 0 h 10191"/>
                  <a:gd name="connsiteX7" fmla="*/ 2174 w 10000"/>
                  <a:gd name="connsiteY7" fmla="*/ 0 h 10191"/>
                  <a:gd name="connsiteX8" fmla="*/ 2174 w 10000"/>
                  <a:gd name="connsiteY8" fmla="*/ 3182 h 10191"/>
                  <a:gd name="connsiteX9" fmla="*/ 0 w 10000"/>
                  <a:gd name="connsiteY9" fmla="*/ 6364 h 10191"/>
                  <a:gd name="connsiteX10" fmla="*/ 0 w 10000"/>
                  <a:gd name="connsiteY10" fmla="*/ 6364 h 10191"/>
                  <a:gd name="connsiteX11" fmla="*/ 0 w 10000"/>
                  <a:gd name="connsiteY11" fmla="*/ 6364 h 10191"/>
                  <a:gd name="connsiteX12" fmla="*/ 1739 w 10000"/>
                  <a:gd name="connsiteY12" fmla="*/ 9091 h 10191"/>
                  <a:gd name="connsiteX13" fmla="*/ 5072 w 10000"/>
                  <a:gd name="connsiteY13" fmla="*/ 10000 h 10191"/>
                  <a:gd name="connsiteX14" fmla="*/ 8551 w 10000"/>
                  <a:gd name="connsiteY14" fmla="*/ 8636 h 10191"/>
                  <a:gd name="connsiteX15" fmla="*/ 10000 w 10000"/>
                  <a:gd name="connsiteY15" fmla="*/ 6364 h 10191"/>
                  <a:gd name="connsiteX16" fmla="*/ 10000 w 10000"/>
                  <a:gd name="connsiteY16" fmla="*/ 6364 h 10191"/>
                  <a:gd name="connsiteX17" fmla="*/ 10000 w 10000"/>
                  <a:gd name="connsiteY17" fmla="*/ 6364 h 10191"/>
                  <a:gd name="connsiteX0" fmla="*/ 10000 w 10000"/>
                  <a:gd name="connsiteY0" fmla="*/ 6364 h 10191"/>
                  <a:gd name="connsiteX1" fmla="*/ 7826 w 10000"/>
                  <a:gd name="connsiteY1" fmla="*/ 3182 h 10191"/>
                  <a:gd name="connsiteX2" fmla="*/ 7826 w 10000"/>
                  <a:gd name="connsiteY2" fmla="*/ 0 h 10191"/>
                  <a:gd name="connsiteX3" fmla="*/ 7681 w 10000"/>
                  <a:gd name="connsiteY3" fmla="*/ 0 h 10191"/>
                  <a:gd name="connsiteX4" fmla="*/ 7681 w 10000"/>
                  <a:gd name="connsiteY4" fmla="*/ 455 h 10191"/>
                  <a:gd name="connsiteX5" fmla="*/ 2319 w 10000"/>
                  <a:gd name="connsiteY5" fmla="*/ 455 h 10191"/>
                  <a:gd name="connsiteX6" fmla="*/ 2319 w 10000"/>
                  <a:gd name="connsiteY6" fmla="*/ 0 h 10191"/>
                  <a:gd name="connsiteX7" fmla="*/ 2174 w 10000"/>
                  <a:gd name="connsiteY7" fmla="*/ 0 h 10191"/>
                  <a:gd name="connsiteX8" fmla="*/ 2174 w 10000"/>
                  <a:gd name="connsiteY8" fmla="*/ 3182 h 10191"/>
                  <a:gd name="connsiteX9" fmla="*/ 0 w 10000"/>
                  <a:gd name="connsiteY9" fmla="*/ 6364 h 10191"/>
                  <a:gd name="connsiteX10" fmla="*/ 0 w 10000"/>
                  <a:gd name="connsiteY10" fmla="*/ 6364 h 10191"/>
                  <a:gd name="connsiteX11" fmla="*/ 0 w 10000"/>
                  <a:gd name="connsiteY11" fmla="*/ 6364 h 10191"/>
                  <a:gd name="connsiteX12" fmla="*/ 1739 w 10000"/>
                  <a:gd name="connsiteY12" fmla="*/ 9091 h 10191"/>
                  <a:gd name="connsiteX13" fmla="*/ 5072 w 10000"/>
                  <a:gd name="connsiteY13" fmla="*/ 10000 h 10191"/>
                  <a:gd name="connsiteX14" fmla="*/ 8551 w 10000"/>
                  <a:gd name="connsiteY14" fmla="*/ 8636 h 10191"/>
                  <a:gd name="connsiteX15" fmla="*/ 10000 w 10000"/>
                  <a:gd name="connsiteY15" fmla="*/ 6364 h 10191"/>
                  <a:gd name="connsiteX16" fmla="*/ 10000 w 10000"/>
                  <a:gd name="connsiteY16" fmla="*/ 6364 h 10191"/>
                  <a:gd name="connsiteX17" fmla="*/ 10000 w 10000"/>
                  <a:gd name="connsiteY17" fmla="*/ 6364 h 10191"/>
                  <a:gd name="connsiteX0" fmla="*/ 10000 w 10000"/>
                  <a:gd name="connsiteY0" fmla="*/ 6364 h 10000"/>
                  <a:gd name="connsiteX1" fmla="*/ 7826 w 10000"/>
                  <a:gd name="connsiteY1" fmla="*/ 3182 h 10000"/>
                  <a:gd name="connsiteX2" fmla="*/ 7826 w 10000"/>
                  <a:gd name="connsiteY2" fmla="*/ 0 h 10000"/>
                  <a:gd name="connsiteX3" fmla="*/ 7681 w 10000"/>
                  <a:gd name="connsiteY3" fmla="*/ 0 h 10000"/>
                  <a:gd name="connsiteX4" fmla="*/ 7681 w 10000"/>
                  <a:gd name="connsiteY4" fmla="*/ 455 h 10000"/>
                  <a:gd name="connsiteX5" fmla="*/ 2319 w 10000"/>
                  <a:gd name="connsiteY5" fmla="*/ 455 h 10000"/>
                  <a:gd name="connsiteX6" fmla="*/ 2319 w 10000"/>
                  <a:gd name="connsiteY6" fmla="*/ 0 h 10000"/>
                  <a:gd name="connsiteX7" fmla="*/ 2174 w 10000"/>
                  <a:gd name="connsiteY7" fmla="*/ 0 h 10000"/>
                  <a:gd name="connsiteX8" fmla="*/ 2174 w 10000"/>
                  <a:gd name="connsiteY8" fmla="*/ 3182 h 10000"/>
                  <a:gd name="connsiteX9" fmla="*/ 0 w 10000"/>
                  <a:gd name="connsiteY9" fmla="*/ 6364 h 10000"/>
                  <a:gd name="connsiteX10" fmla="*/ 0 w 10000"/>
                  <a:gd name="connsiteY10" fmla="*/ 6364 h 10000"/>
                  <a:gd name="connsiteX11" fmla="*/ 0 w 10000"/>
                  <a:gd name="connsiteY11" fmla="*/ 6364 h 10000"/>
                  <a:gd name="connsiteX12" fmla="*/ 1739 w 10000"/>
                  <a:gd name="connsiteY12" fmla="*/ 9091 h 10000"/>
                  <a:gd name="connsiteX13" fmla="*/ 5072 w 10000"/>
                  <a:gd name="connsiteY13" fmla="*/ 10000 h 10000"/>
                  <a:gd name="connsiteX14" fmla="*/ 8551 w 10000"/>
                  <a:gd name="connsiteY14" fmla="*/ 8636 h 10000"/>
                  <a:gd name="connsiteX15" fmla="*/ 10000 w 10000"/>
                  <a:gd name="connsiteY15" fmla="*/ 6364 h 10000"/>
                  <a:gd name="connsiteX16" fmla="*/ 10000 w 10000"/>
                  <a:gd name="connsiteY16" fmla="*/ 6364 h 10000"/>
                  <a:gd name="connsiteX17" fmla="*/ 10000 w 10000"/>
                  <a:gd name="connsiteY17" fmla="*/ 6364 h 10000"/>
                  <a:gd name="connsiteX0" fmla="*/ 10000 w 10000"/>
                  <a:gd name="connsiteY0" fmla="*/ 6364 h 10000"/>
                  <a:gd name="connsiteX1" fmla="*/ 7826 w 10000"/>
                  <a:gd name="connsiteY1" fmla="*/ 3182 h 10000"/>
                  <a:gd name="connsiteX2" fmla="*/ 7826 w 10000"/>
                  <a:gd name="connsiteY2" fmla="*/ 0 h 10000"/>
                  <a:gd name="connsiteX3" fmla="*/ 7681 w 10000"/>
                  <a:gd name="connsiteY3" fmla="*/ 0 h 10000"/>
                  <a:gd name="connsiteX4" fmla="*/ 7681 w 10000"/>
                  <a:gd name="connsiteY4" fmla="*/ 455 h 10000"/>
                  <a:gd name="connsiteX5" fmla="*/ 2319 w 10000"/>
                  <a:gd name="connsiteY5" fmla="*/ 455 h 10000"/>
                  <a:gd name="connsiteX6" fmla="*/ 2319 w 10000"/>
                  <a:gd name="connsiteY6" fmla="*/ 0 h 10000"/>
                  <a:gd name="connsiteX7" fmla="*/ 2174 w 10000"/>
                  <a:gd name="connsiteY7" fmla="*/ 0 h 10000"/>
                  <a:gd name="connsiteX8" fmla="*/ 2174 w 10000"/>
                  <a:gd name="connsiteY8" fmla="*/ 3182 h 10000"/>
                  <a:gd name="connsiteX9" fmla="*/ 0 w 10000"/>
                  <a:gd name="connsiteY9" fmla="*/ 6364 h 10000"/>
                  <a:gd name="connsiteX10" fmla="*/ 0 w 10000"/>
                  <a:gd name="connsiteY10" fmla="*/ 6364 h 10000"/>
                  <a:gd name="connsiteX11" fmla="*/ 0 w 10000"/>
                  <a:gd name="connsiteY11" fmla="*/ 6364 h 10000"/>
                  <a:gd name="connsiteX12" fmla="*/ 1739 w 10000"/>
                  <a:gd name="connsiteY12" fmla="*/ 9091 h 10000"/>
                  <a:gd name="connsiteX13" fmla="*/ 5072 w 10000"/>
                  <a:gd name="connsiteY13" fmla="*/ 10000 h 10000"/>
                  <a:gd name="connsiteX14" fmla="*/ 8551 w 10000"/>
                  <a:gd name="connsiteY14" fmla="*/ 8636 h 10000"/>
                  <a:gd name="connsiteX15" fmla="*/ 10000 w 10000"/>
                  <a:gd name="connsiteY15" fmla="*/ 6364 h 10000"/>
                  <a:gd name="connsiteX16" fmla="*/ 10000 w 10000"/>
                  <a:gd name="connsiteY16" fmla="*/ 6364 h 10000"/>
                  <a:gd name="connsiteX17" fmla="*/ 10000 w 10000"/>
                  <a:gd name="connsiteY17" fmla="*/ 6364 h 10000"/>
                  <a:gd name="connsiteX0" fmla="*/ 10000 w 10000"/>
                  <a:gd name="connsiteY0" fmla="*/ 6364 h 10000"/>
                  <a:gd name="connsiteX1" fmla="*/ 7826 w 10000"/>
                  <a:gd name="connsiteY1" fmla="*/ 3182 h 10000"/>
                  <a:gd name="connsiteX2" fmla="*/ 7826 w 10000"/>
                  <a:gd name="connsiteY2" fmla="*/ 0 h 10000"/>
                  <a:gd name="connsiteX3" fmla="*/ 7681 w 10000"/>
                  <a:gd name="connsiteY3" fmla="*/ 0 h 10000"/>
                  <a:gd name="connsiteX4" fmla="*/ 7681 w 10000"/>
                  <a:gd name="connsiteY4" fmla="*/ 455 h 10000"/>
                  <a:gd name="connsiteX5" fmla="*/ 2319 w 10000"/>
                  <a:gd name="connsiteY5" fmla="*/ 455 h 10000"/>
                  <a:gd name="connsiteX6" fmla="*/ 2319 w 10000"/>
                  <a:gd name="connsiteY6" fmla="*/ 0 h 10000"/>
                  <a:gd name="connsiteX7" fmla="*/ 2174 w 10000"/>
                  <a:gd name="connsiteY7" fmla="*/ 0 h 10000"/>
                  <a:gd name="connsiteX8" fmla="*/ 2174 w 10000"/>
                  <a:gd name="connsiteY8" fmla="*/ 3182 h 10000"/>
                  <a:gd name="connsiteX9" fmla="*/ 0 w 10000"/>
                  <a:gd name="connsiteY9" fmla="*/ 6364 h 10000"/>
                  <a:gd name="connsiteX10" fmla="*/ 0 w 10000"/>
                  <a:gd name="connsiteY10" fmla="*/ 6364 h 10000"/>
                  <a:gd name="connsiteX11" fmla="*/ 0 w 10000"/>
                  <a:gd name="connsiteY11" fmla="*/ 6364 h 10000"/>
                  <a:gd name="connsiteX12" fmla="*/ 1739 w 10000"/>
                  <a:gd name="connsiteY12" fmla="*/ 9091 h 10000"/>
                  <a:gd name="connsiteX13" fmla="*/ 5072 w 10000"/>
                  <a:gd name="connsiteY13" fmla="*/ 10000 h 10000"/>
                  <a:gd name="connsiteX14" fmla="*/ 8551 w 10000"/>
                  <a:gd name="connsiteY14" fmla="*/ 8636 h 10000"/>
                  <a:gd name="connsiteX15" fmla="*/ 10000 w 10000"/>
                  <a:gd name="connsiteY15" fmla="*/ 6364 h 10000"/>
                  <a:gd name="connsiteX16" fmla="*/ 10000 w 10000"/>
                  <a:gd name="connsiteY16" fmla="*/ 6364 h 10000"/>
                  <a:gd name="connsiteX17" fmla="*/ 10000 w 10000"/>
                  <a:gd name="connsiteY17" fmla="*/ 6364 h 10000"/>
                  <a:gd name="connsiteX0" fmla="*/ 10000 w 10000"/>
                  <a:gd name="connsiteY0" fmla="*/ 6364 h 10000"/>
                  <a:gd name="connsiteX1" fmla="*/ 7826 w 10000"/>
                  <a:gd name="connsiteY1" fmla="*/ 3182 h 10000"/>
                  <a:gd name="connsiteX2" fmla="*/ 7826 w 10000"/>
                  <a:gd name="connsiteY2" fmla="*/ 0 h 10000"/>
                  <a:gd name="connsiteX3" fmla="*/ 7681 w 10000"/>
                  <a:gd name="connsiteY3" fmla="*/ 0 h 10000"/>
                  <a:gd name="connsiteX4" fmla="*/ 7681 w 10000"/>
                  <a:gd name="connsiteY4" fmla="*/ 455 h 10000"/>
                  <a:gd name="connsiteX5" fmla="*/ 2319 w 10000"/>
                  <a:gd name="connsiteY5" fmla="*/ 455 h 10000"/>
                  <a:gd name="connsiteX6" fmla="*/ 2174 w 10000"/>
                  <a:gd name="connsiteY6" fmla="*/ 0 h 10000"/>
                  <a:gd name="connsiteX7" fmla="*/ 2174 w 10000"/>
                  <a:gd name="connsiteY7" fmla="*/ 3182 h 10000"/>
                  <a:gd name="connsiteX8" fmla="*/ 0 w 10000"/>
                  <a:gd name="connsiteY8" fmla="*/ 6364 h 10000"/>
                  <a:gd name="connsiteX9" fmla="*/ 0 w 10000"/>
                  <a:gd name="connsiteY9" fmla="*/ 6364 h 10000"/>
                  <a:gd name="connsiteX10" fmla="*/ 0 w 10000"/>
                  <a:gd name="connsiteY10" fmla="*/ 6364 h 10000"/>
                  <a:gd name="connsiteX11" fmla="*/ 1739 w 10000"/>
                  <a:gd name="connsiteY11" fmla="*/ 9091 h 10000"/>
                  <a:gd name="connsiteX12" fmla="*/ 5072 w 10000"/>
                  <a:gd name="connsiteY12" fmla="*/ 10000 h 10000"/>
                  <a:gd name="connsiteX13" fmla="*/ 8551 w 10000"/>
                  <a:gd name="connsiteY13" fmla="*/ 8636 h 10000"/>
                  <a:gd name="connsiteX14" fmla="*/ 10000 w 10000"/>
                  <a:gd name="connsiteY14" fmla="*/ 6364 h 10000"/>
                  <a:gd name="connsiteX15" fmla="*/ 10000 w 10000"/>
                  <a:gd name="connsiteY15" fmla="*/ 6364 h 10000"/>
                  <a:gd name="connsiteX16" fmla="*/ 10000 w 10000"/>
                  <a:gd name="connsiteY16" fmla="*/ 6364 h 10000"/>
                  <a:gd name="connsiteX0" fmla="*/ 10000 w 10000"/>
                  <a:gd name="connsiteY0" fmla="*/ 6364 h 10000"/>
                  <a:gd name="connsiteX1" fmla="*/ 7826 w 10000"/>
                  <a:gd name="connsiteY1" fmla="*/ 3182 h 10000"/>
                  <a:gd name="connsiteX2" fmla="*/ 7826 w 10000"/>
                  <a:gd name="connsiteY2" fmla="*/ 0 h 10000"/>
                  <a:gd name="connsiteX3" fmla="*/ 7681 w 10000"/>
                  <a:gd name="connsiteY3" fmla="*/ 0 h 10000"/>
                  <a:gd name="connsiteX4" fmla="*/ 7681 w 10000"/>
                  <a:gd name="connsiteY4" fmla="*/ 455 h 10000"/>
                  <a:gd name="connsiteX5" fmla="*/ 2174 w 10000"/>
                  <a:gd name="connsiteY5" fmla="*/ 0 h 10000"/>
                  <a:gd name="connsiteX6" fmla="*/ 2174 w 10000"/>
                  <a:gd name="connsiteY6" fmla="*/ 3182 h 10000"/>
                  <a:gd name="connsiteX7" fmla="*/ 0 w 10000"/>
                  <a:gd name="connsiteY7" fmla="*/ 6364 h 10000"/>
                  <a:gd name="connsiteX8" fmla="*/ 0 w 10000"/>
                  <a:gd name="connsiteY8" fmla="*/ 6364 h 10000"/>
                  <a:gd name="connsiteX9" fmla="*/ 0 w 10000"/>
                  <a:gd name="connsiteY9" fmla="*/ 6364 h 10000"/>
                  <a:gd name="connsiteX10" fmla="*/ 1739 w 10000"/>
                  <a:gd name="connsiteY10" fmla="*/ 9091 h 10000"/>
                  <a:gd name="connsiteX11" fmla="*/ 5072 w 10000"/>
                  <a:gd name="connsiteY11" fmla="*/ 10000 h 10000"/>
                  <a:gd name="connsiteX12" fmla="*/ 8551 w 10000"/>
                  <a:gd name="connsiteY12" fmla="*/ 8636 h 10000"/>
                  <a:gd name="connsiteX13" fmla="*/ 10000 w 10000"/>
                  <a:gd name="connsiteY13" fmla="*/ 6364 h 10000"/>
                  <a:gd name="connsiteX14" fmla="*/ 10000 w 10000"/>
                  <a:gd name="connsiteY14" fmla="*/ 6364 h 10000"/>
                  <a:gd name="connsiteX15" fmla="*/ 10000 w 10000"/>
                  <a:gd name="connsiteY15" fmla="*/ 6364 h 10000"/>
                  <a:gd name="connsiteX0" fmla="*/ 10000 w 10000"/>
                  <a:gd name="connsiteY0" fmla="*/ 6364 h 10000"/>
                  <a:gd name="connsiteX1" fmla="*/ 7826 w 10000"/>
                  <a:gd name="connsiteY1" fmla="*/ 3182 h 10000"/>
                  <a:gd name="connsiteX2" fmla="*/ 7826 w 10000"/>
                  <a:gd name="connsiteY2" fmla="*/ 0 h 10000"/>
                  <a:gd name="connsiteX3" fmla="*/ 7681 w 10000"/>
                  <a:gd name="connsiteY3" fmla="*/ 0 h 10000"/>
                  <a:gd name="connsiteX4" fmla="*/ 2174 w 10000"/>
                  <a:gd name="connsiteY4" fmla="*/ 0 h 10000"/>
                  <a:gd name="connsiteX5" fmla="*/ 2174 w 10000"/>
                  <a:gd name="connsiteY5" fmla="*/ 3182 h 10000"/>
                  <a:gd name="connsiteX6" fmla="*/ 0 w 10000"/>
                  <a:gd name="connsiteY6" fmla="*/ 6364 h 10000"/>
                  <a:gd name="connsiteX7" fmla="*/ 0 w 10000"/>
                  <a:gd name="connsiteY7" fmla="*/ 6364 h 10000"/>
                  <a:gd name="connsiteX8" fmla="*/ 0 w 10000"/>
                  <a:gd name="connsiteY8" fmla="*/ 6364 h 10000"/>
                  <a:gd name="connsiteX9" fmla="*/ 1739 w 10000"/>
                  <a:gd name="connsiteY9" fmla="*/ 9091 h 10000"/>
                  <a:gd name="connsiteX10" fmla="*/ 5072 w 10000"/>
                  <a:gd name="connsiteY10" fmla="*/ 10000 h 10000"/>
                  <a:gd name="connsiteX11" fmla="*/ 8551 w 10000"/>
                  <a:gd name="connsiteY11" fmla="*/ 8636 h 10000"/>
                  <a:gd name="connsiteX12" fmla="*/ 10000 w 10000"/>
                  <a:gd name="connsiteY12" fmla="*/ 6364 h 10000"/>
                  <a:gd name="connsiteX13" fmla="*/ 10000 w 10000"/>
                  <a:gd name="connsiteY13" fmla="*/ 6364 h 10000"/>
                  <a:gd name="connsiteX14" fmla="*/ 10000 w 10000"/>
                  <a:gd name="connsiteY14" fmla="*/ 636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00">
                    <a:moveTo>
                      <a:pt x="10000" y="6364"/>
                    </a:moveTo>
                    <a:cubicBezTo>
                      <a:pt x="10000" y="5000"/>
                      <a:pt x="9130" y="3636"/>
                      <a:pt x="7826" y="3182"/>
                    </a:cubicBezTo>
                    <a:lnTo>
                      <a:pt x="7826" y="0"/>
                    </a:lnTo>
                    <a:lnTo>
                      <a:pt x="7681" y="0"/>
                    </a:lnTo>
                    <a:lnTo>
                      <a:pt x="2174" y="0"/>
                    </a:lnTo>
                    <a:lnTo>
                      <a:pt x="2174" y="3182"/>
                    </a:lnTo>
                    <a:cubicBezTo>
                      <a:pt x="870" y="3636"/>
                      <a:pt x="0" y="5000"/>
                      <a:pt x="0" y="6364"/>
                    </a:cubicBezTo>
                    <a:lnTo>
                      <a:pt x="0" y="6364"/>
                    </a:lnTo>
                    <a:lnTo>
                      <a:pt x="0" y="6364"/>
                    </a:lnTo>
                    <a:cubicBezTo>
                      <a:pt x="0" y="7273"/>
                      <a:pt x="725" y="8182"/>
                      <a:pt x="1739" y="9091"/>
                    </a:cubicBezTo>
                    <a:cubicBezTo>
                      <a:pt x="2609" y="9545"/>
                      <a:pt x="3768" y="10000"/>
                      <a:pt x="5072" y="10000"/>
                    </a:cubicBezTo>
                    <a:cubicBezTo>
                      <a:pt x="6486" y="9886"/>
                      <a:pt x="7485" y="9435"/>
                      <a:pt x="8551" y="8636"/>
                    </a:cubicBezTo>
                    <a:cubicBezTo>
                      <a:pt x="9855" y="7727"/>
                      <a:pt x="10000" y="6364"/>
                      <a:pt x="10000" y="6364"/>
                    </a:cubicBezTo>
                    <a:lnTo>
                      <a:pt x="10000" y="6364"/>
                    </a:lnTo>
                    <a:lnTo>
                      <a:pt x="10000" y="6364"/>
                    </a:lnTo>
                    <a:close/>
                  </a:path>
                </a:pathLst>
              </a:custGeom>
              <a:solidFill>
                <a:srgbClr val="146EB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8" name="Freeform 124"/>
              <p:cNvSpPr>
                <a:spLocks/>
              </p:cNvSpPr>
              <p:nvPr/>
            </p:nvSpPr>
            <p:spPr bwMode="auto">
              <a:xfrm>
                <a:off x="1926485" y="1962917"/>
                <a:ext cx="352425" cy="38100"/>
              </a:xfrm>
              <a:custGeom>
                <a:avLst/>
                <a:gdLst/>
                <a:ahLst/>
                <a:cxnLst>
                  <a:cxn ang="0">
                    <a:pos x="198" y="0"/>
                  </a:cxn>
                  <a:cxn ang="0">
                    <a:pos x="24" y="0"/>
                  </a:cxn>
                  <a:cxn ang="0">
                    <a:pos x="0" y="24"/>
                  </a:cxn>
                  <a:cxn ang="0">
                    <a:pos x="222" y="24"/>
                  </a:cxn>
                  <a:cxn ang="0">
                    <a:pos x="198" y="0"/>
                  </a:cxn>
                </a:cxnLst>
                <a:rect l="0" t="0" r="r" b="b"/>
                <a:pathLst>
                  <a:path w="222" h="24">
                    <a:moveTo>
                      <a:pt x="198" y="0"/>
                    </a:moveTo>
                    <a:lnTo>
                      <a:pt x="24" y="0"/>
                    </a:lnTo>
                    <a:lnTo>
                      <a:pt x="0" y="24"/>
                    </a:lnTo>
                    <a:lnTo>
                      <a:pt x="222" y="24"/>
                    </a:lnTo>
                    <a:lnTo>
                      <a:pt x="198" y="0"/>
                    </a:lnTo>
                    <a:close/>
                  </a:path>
                </a:pathLst>
              </a:custGeom>
              <a:solidFill>
                <a:srgbClr val="146EB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9" name="Freeform 278"/>
              <p:cNvSpPr>
                <a:spLocks/>
              </p:cNvSpPr>
              <p:nvPr/>
            </p:nvSpPr>
            <p:spPr bwMode="auto">
              <a:xfrm>
                <a:off x="1770059" y="2174850"/>
                <a:ext cx="668338" cy="587402"/>
              </a:xfrm>
              <a:custGeom>
                <a:avLst/>
                <a:gdLst/>
                <a:ahLst/>
                <a:cxnLst>
                  <a:cxn ang="0">
                    <a:pos x="77" y="0"/>
                  </a:cxn>
                  <a:cxn ang="0">
                    <a:pos x="39" y="10"/>
                  </a:cxn>
                  <a:cxn ang="0">
                    <a:pos x="0" y="0"/>
                  </a:cxn>
                  <a:cxn ang="0">
                    <a:pos x="13" y="59"/>
                  </a:cxn>
                  <a:cxn ang="0">
                    <a:pos x="39" y="65"/>
                  </a:cxn>
                  <a:cxn ang="0">
                    <a:pos x="64" y="59"/>
                  </a:cxn>
                  <a:cxn ang="0">
                    <a:pos x="64" y="59"/>
                  </a:cxn>
                  <a:cxn ang="0">
                    <a:pos x="77" y="0"/>
                  </a:cxn>
                </a:cxnLst>
                <a:rect l="0" t="0" r="r" b="b"/>
                <a:pathLst>
                  <a:path w="77" h="65">
                    <a:moveTo>
                      <a:pt x="77" y="0"/>
                    </a:moveTo>
                    <a:cubicBezTo>
                      <a:pt x="77" y="5"/>
                      <a:pt x="60" y="10"/>
                      <a:pt x="39" y="10"/>
                    </a:cubicBezTo>
                    <a:cubicBezTo>
                      <a:pt x="17" y="10"/>
                      <a:pt x="0" y="5"/>
                      <a:pt x="0" y="0"/>
                    </a:cubicBezTo>
                    <a:cubicBezTo>
                      <a:pt x="13" y="59"/>
                      <a:pt x="13" y="59"/>
                      <a:pt x="13" y="59"/>
                    </a:cubicBezTo>
                    <a:cubicBezTo>
                      <a:pt x="13" y="62"/>
                      <a:pt x="24" y="65"/>
                      <a:pt x="39" y="65"/>
                    </a:cubicBezTo>
                    <a:cubicBezTo>
                      <a:pt x="53" y="65"/>
                      <a:pt x="64" y="62"/>
                      <a:pt x="64" y="59"/>
                    </a:cubicBezTo>
                    <a:cubicBezTo>
                      <a:pt x="64" y="59"/>
                      <a:pt x="64" y="59"/>
                      <a:pt x="64" y="59"/>
                    </a:cubicBezTo>
                    <a:lnTo>
                      <a:pt x="77" y="0"/>
                    </a:lnTo>
                    <a:close/>
                  </a:path>
                </a:pathLst>
              </a:custGeom>
              <a:solidFill>
                <a:srgbClr val="146EB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p:nvGrpSpPr>
            <p:cNvPr id="67" name="Group 66"/>
            <p:cNvGrpSpPr/>
            <p:nvPr/>
          </p:nvGrpSpPr>
          <p:grpSpPr>
            <a:xfrm>
              <a:off x="990600" y="737282"/>
              <a:ext cx="445385" cy="470345"/>
              <a:chOff x="1762972" y="1962917"/>
              <a:chExt cx="679451" cy="799335"/>
            </a:xfrm>
          </p:grpSpPr>
          <p:sp>
            <p:nvSpPr>
              <p:cNvPr id="68" name="Freeform 119"/>
              <p:cNvSpPr>
                <a:spLocks/>
              </p:cNvSpPr>
              <p:nvPr/>
            </p:nvSpPr>
            <p:spPr bwMode="auto">
              <a:xfrm>
                <a:off x="1762972" y="2184373"/>
                <a:ext cx="1588" cy="9525"/>
              </a:xfrm>
              <a:custGeom>
                <a:avLst/>
                <a:gdLst/>
                <a:ahLst/>
                <a:cxnLst>
                  <a:cxn ang="0">
                    <a:pos x="0" y="0"/>
                  </a:cxn>
                  <a:cxn ang="0">
                    <a:pos x="0" y="1"/>
                  </a:cxn>
                  <a:cxn ang="0">
                    <a:pos x="0" y="0"/>
                  </a:cxn>
                  <a:cxn ang="0">
                    <a:pos x="0" y="0"/>
                  </a:cxn>
                </a:cxnLst>
                <a:rect l="0" t="0" r="r" b="b"/>
                <a:pathLst>
                  <a:path h="1">
                    <a:moveTo>
                      <a:pt x="0" y="0"/>
                    </a:moveTo>
                    <a:cubicBezTo>
                      <a:pt x="0" y="0"/>
                      <a:pt x="0" y="1"/>
                      <a:pt x="0" y="1"/>
                    </a:cubicBezTo>
                    <a:cubicBezTo>
                      <a:pt x="0" y="0"/>
                      <a:pt x="0" y="0"/>
                      <a:pt x="0" y="0"/>
                    </a:cubicBezTo>
                    <a:cubicBezTo>
                      <a:pt x="0" y="0"/>
                      <a:pt x="0" y="0"/>
                      <a:pt x="0" y="0"/>
                    </a:cubicBezTo>
                    <a:close/>
                  </a:path>
                </a:pathLst>
              </a:custGeom>
              <a:solidFill>
                <a:srgbClr val="146EB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9" name="Freeform 121"/>
              <p:cNvSpPr>
                <a:spLocks/>
              </p:cNvSpPr>
              <p:nvPr/>
            </p:nvSpPr>
            <p:spPr bwMode="auto">
              <a:xfrm>
                <a:off x="1762972" y="2184373"/>
                <a:ext cx="1588" cy="1588"/>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146EB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0" name="Freeform 122"/>
              <p:cNvSpPr>
                <a:spLocks/>
              </p:cNvSpPr>
              <p:nvPr/>
            </p:nvSpPr>
            <p:spPr bwMode="auto">
              <a:xfrm>
                <a:off x="2440835" y="2184373"/>
                <a:ext cx="1588" cy="1588"/>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146EB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1" name="Freeform 123"/>
              <p:cNvSpPr>
                <a:spLocks/>
              </p:cNvSpPr>
              <p:nvPr/>
            </p:nvSpPr>
            <p:spPr bwMode="auto">
              <a:xfrm>
                <a:off x="1774085" y="2022448"/>
                <a:ext cx="657225" cy="209550"/>
              </a:xfrm>
              <a:custGeom>
                <a:avLst/>
                <a:gdLst>
                  <a:gd name="connsiteX0" fmla="*/ 10000 w 10000"/>
                  <a:gd name="connsiteY0" fmla="*/ 6364 h 10000"/>
                  <a:gd name="connsiteX1" fmla="*/ 7826 w 10000"/>
                  <a:gd name="connsiteY1" fmla="*/ 3182 h 10000"/>
                  <a:gd name="connsiteX2" fmla="*/ 7826 w 10000"/>
                  <a:gd name="connsiteY2" fmla="*/ 0 h 10000"/>
                  <a:gd name="connsiteX3" fmla="*/ 7681 w 10000"/>
                  <a:gd name="connsiteY3" fmla="*/ 0 h 10000"/>
                  <a:gd name="connsiteX4" fmla="*/ 7681 w 10000"/>
                  <a:gd name="connsiteY4" fmla="*/ 455 h 10000"/>
                  <a:gd name="connsiteX5" fmla="*/ 2319 w 10000"/>
                  <a:gd name="connsiteY5" fmla="*/ 455 h 10000"/>
                  <a:gd name="connsiteX6" fmla="*/ 2319 w 10000"/>
                  <a:gd name="connsiteY6" fmla="*/ 0 h 10000"/>
                  <a:gd name="connsiteX7" fmla="*/ 2174 w 10000"/>
                  <a:gd name="connsiteY7" fmla="*/ 0 h 10000"/>
                  <a:gd name="connsiteX8" fmla="*/ 2174 w 10000"/>
                  <a:gd name="connsiteY8" fmla="*/ 3182 h 10000"/>
                  <a:gd name="connsiteX9" fmla="*/ 0 w 10000"/>
                  <a:gd name="connsiteY9" fmla="*/ 6364 h 10000"/>
                  <a:gd name="connsiteX10" fmla="*/ 0 w 10000"/>
                  <a:gd name="connsiteY10" fmla="*/ 6364 h 10000"/>
                  <a:gd name="connsiteX11" fmla="*/ 0 w 10000"/>
                  <a:gd name="connsiteY11" fmla="*/ 6364 h 10000"/>
                  <a:gd name="connsiteX12" fmla="*/ 1739 w 10000"/>
                  <a:gd name="connsiteY12" fmla="*/ 9091 h 10000"/>
                  <a:gd name="connsiteX13" fmla="*/ 5072 w 10000"/>
                  <a:gd name="connsiteY13" fmla="*/ 10000 h 10000"/>
                  <a:gd name="connsiteX14" fmla="*/ 6750 w 10000"/>
                  <a:gd name="connsiteY14" fmla="*/ 10000 h 10000"/>
                  <a:gd name="connsiteX15" fmla="*/ 8551 w 10000"/>
                  <a:gd name="connsiteY15" fmla="*/ 8636 h 10000"/>
                  <a:gd name="connsiteX16" fmla="*/ 10000 w 10000"/>
                  <a:gd name="connsiteY16" fmla="*/ 6364 h 10000"/>
                  <a:gd name="connsiteX17" fmla="*/ 10000 w 10000"/>
                  <a:gd name="connsiteY17" fmla="*/ 6364 h 10000"/>
                  <a:gd name="connsiteX18" fmla="*/ 10000 w 10000"/>
                  <a:gd name="connsiteY18" fmla="*/ 6364 h 10000"/>
                  <a:gd name="connsiteX0" fmla="*/ 10000 w 10000"/>
                  <a:gd name="connsiteY0" fmla="*/ 6364 h 10000"/>
                  <a:gd name="connsiteX1" fmla="*/ 7826 w 10000"/>
                  <a:gd name="connsiteY1" fmla="*/ 3182 h 10000"/>
                  <a:gd name="connsiteX2" fmla="*/ 7826 w 10000"/>
                  <a:gd name="connsiteY2" fmla="*/ 0 h 10000"/>
                  <a:gd name="connsiteX3" fmla="*/ 7681 w 10000"/>
                  <a:gd name="connsiteY3" fmla="*/ 0 h 10000"/>
                  <a:gd name="connsiteX4" fmla="*/ 7681 w 10000"/>
                  <a:gd name="connsiteY4" fmla="*/ 455 h 10000"/>
                  <a:gd name="connsiteX5" fmla="*/ 2319 w 10000"/>
                  <a:gd name="connsiteY5" fmla="*/ 455 h 10000"/>
                  <a:gd name="connsiteX6" fmla="*/ 2319 w 10000"/>
                  <a:gd name="connsiteY6" fmla="*/ 0 h 10000"/>
                  <a:gd name="connsiteX7" fmla="*/ 2174 w 10000"/>
                  <a:gd name="connsiteY7" fmla="*/ 0 h 10000"/>
                  <a:gd name="connsiteX8" fmla="*/ 2174 w 10000"/>
                  <a:gd name="connsiteY8" fmla="*/ 3182 h 10000"/>
                  <a:gd name="connsiteX9" fmla="*/ 0 w 10000"/>
                  <a:gd name="connsiteY9" fmla="*/ 6364 h 10000"/>
                  <a:gd name="connsiteX10" fmla="*/ 0 w 10000"/>
                  <a:gd name="connsiteY10" fmla="*/ 6364 h 10000"/>
                  <a:gd name="connsiteX11" fmla="*/ 0 w 10000"/>
                  <a:gd name="connsiteY11" fmla="*/ 6364 h 10000"/>
                  <a:gd name="connsiteX12" fmla="*/ 1739 w 10000"/>
                  <a:gd name="connsiteY12" fmla="*/ 9091 h 10000"/>
                  <a:gd name="connsiteX13" fmla="*/ 5072 w 10000"/>
                  <a:gd name="connsiteY13" fmla="*/ 10000 h 10000"/>
                  <a:gd name="connsiteX14" fmla="*/ 6750 w 10000"/>
                  <a:gd name="connsiteY14" fmla="*/ 10000 h 10000"/>
                  <a:gd name="connsiteX15" fmla="*/ 8551 w 10000"/>
                  <a:gd name="connsiteY15" fmla="*/ 8636 h 10000"/>
                  <a:gd name="connsiteX16" fmla="*/ 10000 w 10000"/>
                  <a:gd name="connsiteY16" fmla="*/ 6364 h 10000"/>
                  <a:gd name="connsiteX17" fmla="*/ 10000 w 10000"/>
                  <a:gd name="connsiteY17" fmla="*/ 6364 h 10000"/>
                  <a:gd name="connsiteX18" fmla="*/ 10000 w 10000"/>
                  <a:gd name="connsiteY18" fmla="*/ 6364 h 10000"/>
                  <a:gd name="connsiteX0" fmla="*/ 10000 w 10000"/>
                  <a:gd name="connsiteY0" fmla="*/ 6364 h 10000"/>
                  <a:gd name="connsiteX1" fmla="*/ 7826 w 10000"/>
                  <a:gd name="connsiteY1" fmla="*/ 3182 h 10000"/>
                  <a:gd name="connsiteX2" fmla="*/ 7826 w 10000"/>
                  <a:gd name="connsiteY2" fmla="*/ 0 h 10000"/>
                  <a:gd name="connsiteX3" fmla="*/ 7681 w 10000"/>
                  <a:gd name="connsiteY3" fmla="*/ 0 h 10000"/>
                  <a:gd name="connsiteX4" fmla="*/ 7681 w 10000"/>
                  <a:gd name="connsiteY4" fmla="*/ 455 h 10000"/>
                  <a:gd name="connsiteX5" fmla="*/ 2319 w 10000"/>
                  <a:gd name="connsiteY5" fmla="*/ 455 h 10000"/>
                  <a:gd name="connsiteX6" fmla="*/ 2319 w 10000"/>
                  <a:gd name="connsiteY6" fmla="*/ 0 h 10000"/>
                  <a:gd name="connsiteX7" fmla="*/ 2174 w 10000"/>
                  <a:gd name="connsiteY7" fmla="*/ 0 h 10000"/>
                  <a:gd name="connsiteX8" fmla="*/ 2174 w 10000"/>
                  <a:gd name="connsiteY8" fmla="*/ 3182 h 10000"/>
                  <a:gd name="connsiteX9" fmla="*/ 0 w 10000"/>
                  <a:gd name="connsiteY9" fmla="*/ 6364 h 10000"/>
                  <a:gd name="connsiteX10" fmla="*/ 0 w 10000"/>
                  <a:gd name="connsiteY10" fmla="*/ 6364 h 10000"/>
                  <a:gd name="connsiteX11" fmla="*/ 0 w 10000"/>
                  <a:gd name="connsiteY11" fmla="*/ 6364 h 10000"/>
                  <a:gd name="connsiteX12" fmla="*/ 1739 w 10000"/>
                  <a:gd name="connsiteY12" fmla="*/ 9091 h 10000"/>
                  <a:gd name="connsiteX13" fmla="*/ 5072 w 10000"/>
                  <a:gd name="connsiteY13" fmla="*/ 10000 h 10000"/>
                  <a:gd name="connsiteX14" fmla="*/ 8551 w 10000"/>
                  <a:gd name="connsiteY14" fmla="*/ 8636 h 10000"/>
                  <a:gd name="connsiteX15" fmla="*/ 10000 w 10000"/>
                  <a:gd name="connsiteY15" fmla="*/ 6364 h 10000"/>
                  <a:gd name="connsiteX16" fmla="*/ 10000 w 10000"/>
                  <a:gd name="connsiteY16" fmla="*/ 6364 h 10000"/>
                  <a:gd name="connsiteX17" fmla="*/ 10000 w 10000"/>
                  <a:gd name="connsiteY17" fmla="*/ 6364 h 10000"/>
                  <a:gd name="connsiteX0" fmla="*/ 10000 w 10000"/>
                  <a:gd name="connsiteY0" fmla="*/ 6364 h 10191"/>
                  <a:gd name="connsiteX1" fmla="*/ 7826 w 10000"/>
                  <a:gd name="connsiteY1" fmla="*/ 3182 h 10191"/>
                  <a:gd name="connsiteX2" fmla="*/ 7826 w 10000"/>
                  <a:gd name="connsiteY2" fmla="*/ 0 h 10191"/>
                  <a:gd name="connsiteX3" fmla="*/ 7681 w 10000"/>
                  <a:gd name="connsiteY3" fmla="*/ 0 h 10191"/>
                  <a:gd name="connsiteX4" fmla="*/ 7681 w 10000"/>
                  <a:gd name="connsiteY4" fmla="*/ 455 h 10191"/>
                  <a:gd name="connsiteX5" fmla="*/ 2319 w 10000"/>
                  <a:gd name="connsiteY5" fmla="*/ 455 h 10191"/>
                  <a:gd name="connsiteX6" fmla="*/ 2319 w 10000"/>
                  <a:gd name="connsiteY6" fmla="*/ 0 h 10191"/>
                  <a:gd name="connsiteX7" fmla="*/ 2174 w 10000"/>
                  <a:gd name="connsiteY7" fmla="*/ 0 h 10191"/>
                  <a:gd name="connsiteX8" fmla="*/ 2174 w 10000"/>
                  <a:gd name="connsiteY8" fmla="*/ 3182 h 10191"/>
                  <a:gd name="connsiteX9" fmla="*/ 0 w 10000"/>
                  <a:gd name="connsiteY9" fmla="*/ 6364 h 10191"/>
                  <a:gd name="connsiteX10" fmla="*/ 0 w 10000"/>
                  <a:gd name="connsiteY10" fmla="*/ 6364 h 10191"/>
                  <a:gd name="connsiteX11" fmla="*/ 0 w 10000"/>
                  <a:gd name="connsiteY11" fmla="*/ 6364 h 10191"/>
                  <a:gd name="connsiteX12" fmla="*/ 1739 w 10000"/>
                  <a:gd name="connsiteY12" fmla="*/ 9091 h 10191"/>
                  <a:gd name="connsiteX13" fmla="*/ 5072 w 10000"/>
                  <a:gd name="connsiteY13" fmla="*/ 10000 h 10191"/>
                  <a:gd name="connsiteX14" fmla="*/ 8551 w 10000"/>
                  <a:gd name="connsiteY14" fmla="*/ 8636 h 10191"/>
                  <a:gd name="connsiteX15" fmla="*/ 10000 w 10000"/>
                  <a:gd name="connsiteY15" fmla="*/ 6364 h 10191"/>
                  <a:gd name="connsiteX16" fmla="*/ 10000 w 10000"/>
                  <a:gd name="connsiteY16" fmla="*/ 6364 h 10191"/>
                  <a:gd name="connsiteX17" fmla="*/ 10000 w 10000"/>
                  <a:gd name="connsiteY17" fmla="*/ 6364 h 10191"/>
                  <a:gd name="connsiteX0" fmla="*/ 10000 w 10000"/>
                  <a:gd name="connsiteY0" fmla="*/ 6364 h 10191"/>
                  <a:gd name="connsiteX1" fmla="*/ 7826 w 10000"/>
                  <a:gd name="connsiteY1" fmla="*/ 3182 h 10191"/>
                  <a:gd name="connsiteX2" fmla="*/ 7826 w 10000"/>
                  <a:gd name="connsiteY2" fmla="*/ 0 h 10191"/>
                  <a:gd name="connsiteX3" fmla="*/ 7681 w 10000"/>
                  <a:gd name="connsiteY3" fmla="*/ 0 h 10191"/>
                  <a:gd name="connsiteX4" fmla="*/ 7681 w 10000"/>
                  <a:gd name="connsiteY4" fmla="*/ 455 h 10191"/>
                  <a:gd name="connsiteX5" fmla="*/ 2319 w 10000"/>
                  <a:gd name="connsiteY5" fmla="*/ 455 h 10191"/>
                  <a:gd name="connsiteX6" fmla="*/ 2319 w 10000"/>
                  <a:gd name="connsiteY6" fmla="*/ 0 h 10191"/>
                  <a:gd name="connsiteX7" fmla="*/ 2174 w 10000"/>
                  <a:gd name="connsiteY7" fmla="*/ 0 h 10191"/>
                  <a:gd name="connsiteX8" fmla="*/ 2174 w 10000"/>
                  <a:gd name="connsiteY8" fmla="*/ 3182 h 10191"/>
                  <a:gd name="connsiteX9" fmla="*/ 0 w 10000"/>
                  <a:gd name="connsiteY9" fmla="*/ 6364 h 10191"/>
                  <a:gd name="connsiteX10" fmla="*/ 0 w 10000"/>
                  <a:gd name="connsiteY10" fmla="*/ 6364 h 10191"/>
                  <a:gd name="connsiteX11" fmla="*/ 0 w 10000"/>
                  <a:gd name="connsiteY11" fmla="*/ 6364 h 10191"/>
                  <a:gd name="connsiteX12" fmla="*/ 1739 w 10000"/>
                  <a:gd name="connsiteY12" fmla="*/ 9091 h 10191"/>
                  <a:gd name="connsiteX13" fmla="*/ 5072 w 10000"/>
                  <a:gd name="connsiteY13" fmla="*/ 10000 h 10191"/>
                  <a:gd name="connsiteX14" fmla="*/ 8551 w 10000"/>
                  <a:gd name="connsiteY14" fmla="*/ 8636 h 10191"/>
                  <a:gd name="connsiteX15" fmla="*/ 10000 w 10000"/>
                  <a:gd name="connsiteY15" fmla="*/ 6364 h 10191"/>
                  <a:gd name="connsiteX16" fmla="*/ 10000 w 10000"/>
                  <a:gd name="connsiteY16" fmla="*/ 6364 h 10191"/>
                  <a:gd name="connsiteX17" fmla="*/ 10000 w 10000"/>
                  <a:gd name="connsiteY17" fmla="*/ 6364 h 10191"/>
                  <a:gd name="connsiteX0" fmla="*/ 10000 w 10000"/>
                  <a:gd name="connsiteY0" fmla="*/ 6364 h 10000"/>
                  <a:gd name="connsiteX1" fmla="*/ 7826 w 10000"/>
                  <a:gd name="connsiteY1" fmla="*/ 3182 h 10000"/>
                  <a:gd name="connsiteX2" fmla="*/ 7826 w 10000"/>
                  <a:gd name="connsiteY2" fmla="*/ 0 h 10000"/>
                  <a:gd name="connsiteX3" fmla="*/ 7681 w 10000"/>
                  <a:gd name="connsiteY3" fmla="*/ 0 h 10000"/>
                  <a:gd name="connsiteX4" fmla="*/ 7681 w 10000"/>
                  <a:gd name="connsiteY4" fmla="*/ 455 h 10000"/>
                  <a:gd name="connsiteX5" fmla="*/ 2319 w 10000"/>
                  <a:gd name="connsiteY5" fmla="*/ 455 h 10000"/>
                  <a:gd name="connsiteX6" fmla="*/ 2319 w 10000"/>
                  <a:gd name="connsiteY6" fmla="*/ 0 h 10000"/>
                  <a:gd name="connsiteX7" fmla="*/ 2174 w 10000"/>
                  <a:gd name="connsiteY7" fmla="*/ 0 h 10000"/>
                  <a:gd name="connsiteX8" fmla="*/ 2174 w 10000"/>
                  <a:gd name="connsiteY8" fmla="*/ 3182 h 10000"/>
                  <a:gd name="connsiteX9" fmla="*/ 0 w 10000"/>
                  <a:gd name="connsiteY9" fmla="*/ 6364 h 10000"/>
                  <a:gd name="connsiteX10" fmla="*/ 0 w 10000"/>
                  <a:gd name="connsiteY10" fmla="*/ 6364 h 10000"/>
                  <a:gd name="connsiteX11" fmla="*/ 0 w 10000"/>
                  <a:gd name="connsiteY11" fmla="*/ 6364 h 10000"/>
                  <a:gd name="connsiteX12" fmla="*/ 1739 w 10000"/>
                  <a:gd name="connsiteY12" fmla="*/ 9091 h 10000"/>
                  <a:gd name="connsiteX13" fmla="*/ 5072 w 10000"/>
                  <a:gd name="connsiteY13" fmla="*/ 10000 h 10000"/>
                  <a:gd name="connsiteX14" fmla="*/ 8551 w 10000"/>
                  <a:gd name="connsiteY14" fmla="*/ 8636 h 10000"/>
                  <a:gd name="connsiteX15" fmla="*/ 10000 w 10000"/>
                  <a:gd name="connsiteY15" fmla="*/ 6364 h 10000"/>
                  <a:gd name="connsiteX16" fmla="*/ 10000 w 10000"/>
                  <a:gd name="connsiteY16" fmla="*/ 6364 h 10000"/>
                  <a:gd name="connsiteX17" fmla="*/ 10000 w 10000"/>
                  <a:gd name="connsiteY17" fmla="*/ 6364 h 10000"/>
                  <a:gd name="connsiteX0" fmla="*/ 10000 w 10000"/>
                  <a:gd name="connsiteY0" fmla="*/ 6364 h 10000"/>
                  <a:gd name="connsiteX1" fmla="*/ 7826 w 10000"/>
                  <a:gd name="connsiteY1" fmla="*/ 3182 h 10000"/>
                  <a:gd name="connsiteX2" fmla="*/ 7826 w 10000"/>
                  <a:gd name="connsiteY2" fmla="*/ 0 h 10000"/>
                  <a:gd name="connsiteX3" fmla="*/ 7681 w 10000"/>
                  <a:gd name="connsiteY3" fmla="*/ 0 h 10000"/>
                  <a:gd name="connsiteX4" fmla="*/ 7681 w 10000"/>
                  <a:gd name="connsiteY4" fmla="*/ 455 h 10000"/>
                  <a:gd name="connsiteX5" fmla="*/ 2319 w 10000"/>
                  <a:gd name="connsiteY5" fmla="*/ 455 h 10000"/>
                  <a:gd name="connsiteX6" fmla="*/ 2319 w 10000"/>
                  <a:gd name="connsiteY6" fmla="*/ 0 h 10000"/>
                  <a:gd name="connsiteX7" fmla="*/ 2174 w 10000"/>
                  <a:gd name="connsiteY7" fmla="*/ 0 h 10000"/>
                  <a:gd name="connsiteX8" fmla="*/ 2174 w 10000"/>
                  <a:gd name="connsiteY8" fmla="*/ 3182 h 10000"/>
                  <a:gd name="connsiteX9" fmla="*/ 0 w 10000"/>
                  <a:gd name="connsiteY9" fmla="*/ 6364 h 10000"/>
                  <a:gd name="connsiteX10" fmla="*/ 0 w 10000"/>
                  <a:gd name="connsiteY10" fmla="*/ 6364 h 10000"/>
                  <a:gd name="connsiteX11" fmla="*/ 0 w 10000"/>
                  <a:gd name="connsiteY11" fmla="*/ 6364 h 10000"/>
                  <a:gd name="connsiteX12" fmla="*/ 1739 w 10000"/>
                  <a:gd name="connsiteY12" fmla="*/ 9091 h 10000"/>
                  <a:gd name="connsiteX13" fmla="*/ 5072 w 10000"/>
                  <a:gd name="connsiteY13" fmla="*/ 10000 h 10000"/>
                  <a:gd name="connsiteX14" fmla="*/ 8551 w 10000"/>
                  <a:gd name="connsiteY14" fmla="*/ 8636 h 10000"/>
                  <a:gd name="connsiteX15" fmla="*/ 10000 w 10000"/>
                  <a:gd name="connsiteY15" fmla="*/ 6364 h 10000"/>
                  <a:gd name="connsiteX16" fmla="*/ 10000 w 10000"/>
                  <a:gd name="connsiteY16" fmla="*/ 6364 h 10000"/>
                  <a:gd name="connsiteX17" fmla="*/ 10000 w 10000"/>
                  <a:gd name="connsiteY17" fmla="*/ 6364 h 10000"/>
                  <a:gd name="connsiteX0" fmla="*/ 10000 w 10000"/>
                  <a:gd name="connsiteY0" fmla="*/ 6364 h 10000"/>
                  <a:gd name="connsiteX1" fmla="*/ 7826 w 10000"/>
                  <a:gd name="connsiteY1" fmla="*/ 3182 h 10000"/>
                  <a:gd name="connsiteX2" fmla="*/ 7826 w 10000"/>
                  <a:gd name="connsiteY2" fmla="*/ 0 h 10000"/>
                  <a:gd name="connsiteX3" fmla="*/ 7681 w 10000"/>
                  <a:gd name="connsiteY3" fmla="*/ 0 h 10000"/>
                  <a:gd name="connsiteX4" fmla="*/ 7681 w 10000"/>
                  <a:gd name="connsiteY4" fmla="*/ 455 h 10000"/>
                  <a:gd name="connsiteX5" fmla="*/ 2319 w 10000"/>
                  <a:gd name="connsiteY5" fmla="*/ 455 h 10000"/>
                  <a:gd name="connsiteX6" fmla="*/ 2319 w 10000"/>
                  <a:gd name="connsiteY6" fmla="*/ 0 h 10000"/>
                  <a:gd name="connsiteX7" fmla="*/ 2174 w 10000"/>
                  <a:gd name="connsiteY7" fmla="*/ 0 h 10000"/>
                  <a:gd name="connsiteX8" fmla="*/ 2174 w 10000"/>
                  <a:gd name="connsiteY8" fmla="*/ 3182 h 10000"/>
                  <a:gd name="connsiteX9" fmla="*/ 0 w 10000"/>
                  <a:gd name="connsiteY9" fmla="*/ 6364 h 10000"/>
                  <a:gd name="connsiteX10" fmla="*/ 0 w 10000"/>
                  <a:gd name="connsiteY10" fmla="*/ 6364 h 10000"/>
                  <a:gd name="connsiteX11" fmla="*/ 0 w 10000"/>
                  <a:gd name="connsiteY11" fmla="*/ 6364 h 10000"/>
                  <a:gd name="connsiteX12" fmla="*/ 1739 w 10000"/>
                  <a:gd name="connsiteY12" fmla="*/ 9091 h 10000"/>
                  <a:gd name="connsiteX13" fmla="*/ 5072 w 10000"/>
                  <a:gd name="connsiteY13" fmla="*/ 10000 h 10000"/>
                  <a:gd name="connsiteX14" fmla="*/ 8551 w 10000"/>
                  <a:gd name="connsiteY14" fmla="*/ 8636 h 10000"/>
                  <a:gd name="connsiteX15" fmla="*/ 10000 w 10000"/>
                  <a:gd name="connsiteY15" fmla="*/ 6364 h 10000"/>
                  <a:gd name="connsiteX16" fmla="*/ 10000 w 10000"/>
                  <a:gd name="connsiteY16" fmla="*/ 6364 h 10000"/>
                  <a:gd name="connsiteX17" fmla="*/ 10000 w 10000"/>
                  <a:gd name="connsiteY17" fmla="*/ 6364 h 10000"/>
                  <a:gd name="connsiteX0" fmla="*/ 10000 w 10000"/>
                  <a:gd name="connsiteY0" fmla="*/ 6364 h 10000"/>
                  <a:gd name="connsiteX1" fmla="*/ 7826 w 10000"/>
                  <a:gd name="connsiteY1" fmla="*/ 3182 h 10000"/>
                  <a:gd name="connsiteX2" fmla="*/ 7826 w 10000"/>
                  <a:gd name="connsiteY2" fmla="*/ 0 h 10000"/>
                  <a:gd name="connsiteX3" fmla="*/ 7681 w 10000"/>
                  <a:gd name="connsiteY3" fmla="*/ 0 h 10000"/>
                  <a:gd name="connsiteX4" fmla="*/ 7681 w 10000"/>
                  <a:gd name="connsiteY4" fmla="*/ 455 h 10000"/>
                  <a:gd name="connsiteX5" fmla="*/ 2319 w 10000"/>
                  <a:gd name="connsiteY5" fmla="*/ 455 h 10000"/>
                  <a:gd name="connsiteX6" fmla="*/ 2174 w 10000"/>
                  <a:gd name="connsiteY6" fmla="*/ 0 h 10000"/>
                  <a:gd name="connsiteX7" fmla="*/ 2174 w 10000"/>
                  <a:gd name="connsiteY7" fmla="*/ 3182 h 10000"/>
                  <a:gd name="connsiteX8" fmla="*/ 0 w 10000"/>
                  <a:gd name="connsiteY8" fmla="*/ 6364 h 10000"/>
                  <a:gd name="connsiteX9" fmla="*/ 0 w 10000"/>
                  <a:gd name="connsiteY9" fmla="*/ 6364 h 10000"/>
                  <a:gd name="connsiteX10" fmla="*/ 0 w 10000"/>
                  <a:gd name="connsiteY10" fmla="*/ 6364 h 10000"/>
                  <a:gd name="connsiteX11" fmla="*/ 1739 w 10000"/>
                  <a:gd name="connsiteY11" fmla="*/ 9091 h 10000"/>
                  <a:gd name="connsiteX12" fmla="*/ 5072 w 10000"/>
                  <a:gd name="connsiteY12" fmla="*/ 10000 h 10000"/>
                  <a:gd name="connsiteX13" fmla="*/ 8551 w 10000"/>
                  <a:gd name="connsiteY13" fmla="*/ 8636 h 10000"/>
                  <a:gd name="connsiteX14" fmla="*/ 10000 w 10000"/>
                  <a:gd name="connsiteY14" fmla="*/ 6364 h 10000"/>
                  <a:gd name="connsiteX15" fmla="*/ 10000 w 10000"/>
                  <a:gd name="connsiteY15" fmla="*/ 6364 h 10000"/>
                  <a:gd name="connsiteX16" fmla="*/ 10000 w 10000"/>
                  <a:gd name="connsiteY16" fmla="*/ 6364 h 10000"/>
                  <a:gd name="connsiteX0" fmla="*/ 10000 w 10000"/>
                  <a:gd name="connsiteY0" fmla="*/ 6364 h 10000"/>
                  <a:gd name="connsiteX1" fmla="*/ 7826 w 10000"/>
                  <a:gd name="connsiteY1" fmla="*/ 3182 h 10000"/>
                  <a:gd name="connsiteX2" fmla="*/ 7826 w 10000"/>
                  <a:gd name="connsiteY2" fmla="*/ 0 h 10000"/>
                  <a:gd name="connsiteX3" fmla="*/ 7681 w 10000"/>
                  <a:gd name="connsiteY3" fmla="*/ 0 h 10000"/>
                  <a:gd name="connsiteX4" fmla="*/ 7681 w 10000"/>
                  <a:gd name="connsiteY4" fmla="*/ 455 h 10000"/>
                  <a:gd name="connsiteX5" fmla="*/ 2174 w 10000"/>
                  <a:gd name="connsiteY5" fmla="*/ 0 h 10000"/>
                  <a:gd name="connsiteX6" fmla="*/ 2174 w 10000"/>
                  <a:gd name="connsiteY6" fmla="*/ 3182 h 10000"/>
                  <a:gd name="connsiteX7" fmla="*/ 0 w 10000"/>
                  <a:gd name="connsiteY7" fmla="*/ 6364 h 10000"/>
                  <a:gd name="connsiteX8" fmla="*/ 0 w 10000"/>
                  <a:gd name="connsiteY8" fmla="*/ 6364 h 10000"/>
                  <a:gd name="connsiteX9" fmla="*/ 0 w 10000"/>
                  <a:gd name="connsiteY9" fmla="*/ 6364 h 10000"/>
                  <a:gd name="connsiteX10" fmla="*/ 1739 w 10000"/>
                  <a:gd name="connsiteY10" fmla="*/ 9091 h 10000"/>
                  <a:gd name="connsiteX11" fmla="*/ 5072 w 10000"/>
                  <a:gd name="connsiteY11" fmla="*/ 10000 h 10000"/>
                  <a:gd name="connsiteX12" fmla="*/ 8551 w 10000"/>
                  <a:gd name="connsiteY12" fmla="*/ 8636 h 10000"/>
                  <a:gd name="connsiteX13" fmla="*/ 10000 w 10000"/>
                  <a:gd name="connsiteY13" fmla="*/ 6364 h 10000"/>
                  <a:gd name="connsiteX14" fmla="*/ 10000 w 10000"/>
                  <a:gd name="connsiteY14" fmla="*/ 6364 h 10000"/>
                  <a:gd name="connsiteX15" fmla="*/ 10000 w 10000"/>
                  <a:gd name="connsiteY15" fmla="*/ 6364 h 10000"/>
                  <a:gd name="connsiteX0" fmla="*/ 10000 w 10000"/>
                  <a:gd name="connsiteY0" fmla="*/ 6364 h 10000"/>
                  <a:gd name="connsiteX1" fmla="*/ 7826 w 10000"/>
                  <a:gd name="connsiteY1" fmla="*/ 3182 h 10000"/>
                  <a:gd name="connsiteX2" fmla="*/ 7826 w 10000"/>
                  <a:gd name="connsiteY2" fmla="*/ 0 h 10000"/>
                  <a:gd name="connsiteX3" fmla="*/ 7681 w 10000"/>
                  <a:gd name="connsiteY3" fmla="*/ 0 h 10000"/>
                  <a:gd name="connsiteX4" fmla="*/ 2174 w 10000"/>
                  <a:gd name="connsiteY4" fmla="*/ 0 h 10000"/>
                  <a:gd name="connsiteX5" fmla="*/ 2174 w 10000"/>
                  <a:gd name="connsiteY5" fmla="*/ 3182 h 10000"/>
                  <a:gd name="connsiteX6" fmla="*/ 0 w 10000"/>
                  <a:gd name="connsiteY6" fmla="*/ 6364 h 10000"/>
                  <a:gd name="connsiteX7" fmla="*/ 0 w 10000"/>
                  <a:gd name="connsiteY7" fmla="*/ 6364 h 10000"/>
                  <a:gd name="connsiteX8" fmla="*/ 0 w 10000"/>
                  <a:gd name="connsiteY8" fmla="*/ 6364 h 10000"/>
                  <a:gd name="connsiteX9" fmla="*/ 1739 w 10000"/>
                  <a:gd name="connsiteY9" fmla="*/ 9091 h 10000"/>
                  <a:gd name="connsiteX10" fmla="*/ 5072 w 10000"/>
                  <a:gd name="connsiteY10" fmla="*/ 10000 h 10000"/>
                  <a:gd name="connsiteX11" fmla="*/ 8551 w 10000"/>
                  <a:gd name="connsiteY11" fmla="*/ 8636 h 10000"/>
                  <a:gd name="connsiteX12" fmla="*/ 10000 w 10000"/>
                  <a:gd name="connsiteY12" fmla="*/ 6364 h 10000"/>
                  <a:gd name="connsiteX13" fmla="*/ 10000 w 10000"/>
                  <a:gd name="connsiteY13" fmla="*/ 6364 h 10000"/>
                  <a:gd name="connsiteX14" fmla="*/ 10000 w 10000"/>
                  <a:gd name="connsiteY14" fmla="*/ 636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00" h="10000">
                    <a:moveTo>
                      <a:pt x="10000" y="6364"/>
                    </a:moveTo>
                    <a:cubicBezTo>
                      <a:pt x="10000" y="5000"/>
                      <a:pt x="9130" y="3636"/>
                      <a:pt x="7826" y="3182"/>
                    </a:cubicBezTo>
                    <a:lnTo>
                      <a:pt x="7826" y="0"/>
                    </a:lnTo>
                    <a:lnTo>
                      <a:pt x="7681" y="0"/>
                    </a:lnTo>
                    <a:lnTo>
                      <a:pt x="2174" y="0"/>
                    </a:lnTo>
                    <a:lnTo>
                      <a:pt x="2174" y="3182"/>
                    </a:lnTo>
                    <a:cubicBezTo>
                      <a:pt x="870" y="3636"/>
                      <a:pt x="0" y="5000"/>
                      <a:pt x="0" y="6364"/>
                    </a:cubicBezTo>
                    <a:lnTo>
                      <a:pt x="0" y="6364"/>
                    </a:lnTo>
                    <a:lnTo>
                      <a:pt x="0" y="6364"/>
                    </a:lnTo>
                    <a:cubicBezTo>
                      <a:pt x="0" y="7273"/>
                      <a:pt x="725" y="8182"/>
                      <a:pt x="1739" y="9091"/>
                    </a:cubicBezTo>
                    <a:cubicBezTo>
                      <a:pt x="2609" y="9545"/>
                      <a:pt x="3768" y="10000"/>
                      <a:pt x="5072" y="10000"/>
                    </a:cubicBezTo>
                    <a:cubicBezTo>
                      <a:pt x="6486" y="9886"/>
                      <a:pt x="7485" y="9435"/>
                      <a:pt x="8551" y="8636"/>
                    </a:cubicBezTo>
                    <a:cubicBezTo>
                      <a:pt x="9855" y="7727"/>
                      <a:pt x="10000" y="6364"/>
                      <a:pt x="10000" y="6364"/>
                    </a:cubicBezTo>
                    <a:lnTo>
                      <a:pt x="10000" y="6364"/>
                    </a:lnTo>
                    <a:lnTo>
                      <a:pt x="10000" y="6364"/>
                    </a:lnTo>
                    <a:close/>
                  </a:path>
                </a:pathLst>
              </a:custGeom>
              <a:solidFill>
                <a:srgbClr val="146EB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2" name="Freeform 124"/>
              <p:cNvSpPr>
                <a:spLocks/>
              </p:cNvSpPr>
              <p:nvPr/>
            </p:nvSpPr>
            <p:spPr bwMode="auto">
              <a:xfrm>
                <a:off x="1926485" y="1962917"/>
                <a:ext cx="352425" cy="38100"/>
              </a:xfrm>
              <a:custGeom>
                <a:avLst/>
                <a:gdLst/>
                <a:ahLst/>
                <a:cxnLst>
                  <a:cxn ang="0">
                    <a:pos x="198" y="0"/>
                  </a:cxn>
                  <a:cxn ang="0">
                    <a:pos x="24" y="0"/>
                  </a:cxn>
                  <a:cxn ang="0">
                    <a:pos x="0" y="24"/>
                  </a:cxn>
                  <a:cxn ang="0">
                    <a:pos x="222" y="24"/>
                  </a:cxn>
                  <a:cxn ang="0">
                    <a:pos x="198" y="0"/>
                  </a:cxn>
                </a:cxnLst>
                <a:rect l="0" t="0" r="r" b="b"/>
                <a:pathLst>
                  <a:path w="222" h="24">
                    <a:moveTo>
                      <a:pt x="198" y="0"/>
                    </a:moveTo>
                    <a:lnTo>
                      <a:pt x="24" y="0"/>
                    </a:lnTo>
                    <a:lnTo>
                      <a:pt x="0" y="24"/>
                    </a:lnTo>
                    <a:lnTo>
                      <a:pt x="222" y="24"/>
                    </a:lnTo>
                    <a:lnTo>
                      <a:pt x="198" y="0"/>
                    </a:lnTo>
                    <a:close/>
                  </a:path>
                </a:pathLst>
              </a:custGeom>
              <a:solidFill>
                <a:srgbClr val="146EB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3" name="Freeform 278"/>
              <p:cNvSpPr>
                <a:spLocks/>
              </p:cNvSpPr>
              <p:nvPr/>
            </p:nvSpPr>
            <p:spPr bwMode="auto">
              <a:xfrm>
                <a:off x="1770059" y="2174850"/>
                <a:ext cx="668338" cy="587402"/>
              </a:xfrm>
              <a:custGeom>
                <a:avLst/>
                <a:gdLst/>
                <a:ahLst/>
                <a:cxnLst>
                  <a:cxn ang="0">
                    <a:pos x="77" y="0"/>
                  </a:cxn>
                  <a:cxn ang="0">
                    <a:pos x="39" y="10"/>
                  </a:cxn>
                  <a:cxn ang="0">
                    <a:pos x="0" y="0"/>
                  </a:cxn>
                  <a:cxn ang="0">
                    <a:pos x="13" y="59"/>
                  </a:cxn>
                  <a:cxn ang="0">
                    <a:pos x="39" y="65"/>
                  </a:cxn>
                  <a:cxn ang="0">
                    <a:pos x="64" y="59"/>
                  </a:cxn>
                  <a:cxn ang="0">
                    <a:pos x="64" y="59"/>
                  </a:cxn>
                  <a:cxn ang="0">
                    <a:pos x="77" y="0"/>
                  </a:cxn>
                </a:cxnLst>
                <a:rect l="0" t="0" r="r" b="b"/>
                <a:pathLst>
                  <a:path w="77" h="65">
                    <a:moveTo>
                      <a:pt x="77" y="0"/>
                    </a:moveTo>
                    <a:cubicBezTo>
                      <a:pt x="77" y="5"/>
                      <a:pt x="60" y="10"/>
                      <a:pt x="39" y="10"/>
                    </a:cubicBezTo>
                    <a:cubicBezTo>
                      <a:pt x="17" y="10"/>
                      <a:pt x="0" y="5"/>
                      <a:pt x="0" y="0"/>
                    </a:cubicBezTo>
                    <a:cubicBezTo>
                      <a:pt x="13" y="59"/>
                      <a:pt x="13" y="59"/>
                      <a:pt x="13" y="59"/>
                    </a:cubicBezTo>
                    <a:cubicBezTo>
                      <a:pt x="13" y="62"/>
                      <a:pt x="24" y="65"/>
                      <a:pt x="39" y="65"/>
                    </a:cubicBezTo>
                    <a:cubicBezTo>
                      <a:pt x="53" y="65"/>
                      <a:pt x="64" y="62"/>
                      <a:pt x="64" y="59"/>
                    </a:cubicBezTo>
                    <a:cubicBezTo>
                      <a:pt x="64" y="59"/>
                      <a:pt x="64" y="59"/>
                      <a:pt x="64" y="59"/>
                    </a:cubicBezTo>
                    <a:lnTo>
                      <a:pt x="77" y="0"/>
                    </a:lnTo>
                    <a:close/>
                  </a:path>
                </a:pathLst>
              </a:custGeom>
              <a:solidFill>
                <a:srgbClr val="146EB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p:grpSp>
        <p:nvGrpSpPr>
          <p:cNvPr id="80" name="Group 79"/>
          <p:cNvGrpSpPr/>
          <p:nvPr/>
        </p:nvGrpSpPr>
        <p:grpSpPr>
          <a:xfrm>
            <a:off x="6608098" y="1463682"/>
            <a:ext cx="1295400" cy="805144"/>
            <a:chOff x="4495800" y="2223806"/>
            <a:chExt cx="1295400" cy="805144"/>
          </a:xfrm>
          <a:solidFill>
            <a:schemeClr val="accent1"/>
          </a:solidFill>
        </p:grpSpPr>
        <p:grpSp>
          <p:nvGrpSpPr>
            <p:cNvPr id="81" name="Group 80"/>
            <p:cNvGrpSpPr/>
            <p:nvPr/>
          </p:nvGrpSpPr>
          <p:grpSpPr>
            <a:xfrm>
              <a:off x="4495800" y="2223806"/>
              <a:ext cx="1295400" cy="761320"/>
              <a:chOff x="6553200" y="1921015"/>
              <a:chExt cx="1295400" cy="761320"/>
            </a:xfrm>
            <a:grpFill/>
          </p:grpSpPr>
          <p:grpSp>
            <p:nvGrpSpPr>
              <p:cNvPr id="83" name="Group 82"/>
              <p:cNvGrpSpPr/>
              <p:nvPr/>
            </p:nvGrpSpPr>
            <p:grpSpPr>
              <a:xfrm>
                <a:off x="6553200" y="1921015"/>
                <a:ext cx="1295400" cy="761320"/>
                <a:chOff x="5235575" y="5754688"/>
                <a:chExt cx="866775" cy="542925"/>
              </a:xfrm>
              <a:grpFill/>
            </p:grpSpPr>
            <p:sp>
              <p:nvSpPr>
                <p:cNvPr id="88" name="Freeform 292"/>
                <p:cNvSpPr>
                  <a:spLocks/>
                </p:cNvSpPr>
                <p:nvPr/>
              </p:nvSpPr>
              <p:spPr bwMode="auto">
                <a:xfrm>
                  <a:off x="5654675" y="5983288"/>
                  <a:ext cx="66675" cy="76200"/>
                </a:xfrm>
                <a:custGeom>
                  <a:avLst/>
                  <a:gdLst/>
                  <a:ahLst/>
                  <a:cxnLst>
                    <a:cxn ang="0">
                      <a:pos x="7" y="3"/>
                    </a:cxn>
                    <a:cxn ang="0">
                      <a:pos x="4" y="0"/>
                    </a:cxn>
                    <a:cxn ang="0">
                      <a:pos x="0" y="3"/>
                    </a:cxn>
                    <a:cxn ang="0">
                      <a:pos x="0" y="8"/>
                    </a:cxn>
                    <a:cxn ang="0">
                      <a:pos x="7" y="8"/>
                    </a:cxn>
                    <a:cxn ang="0">
                      <a:pos x="7" y="3"/>
                    </a:cxn>
                  </a:cxnLst>
                  <a:rect l="0" t="0" r="r" b="b"/>
                  <a:pathLst>
                    <a:path w="7" h="8">
                      <a:moveTo>
                        <a:pt x="7" y="3"/>
                      </a:moveTo>
                      <a:cubicBezTo>
                        <a:pt x="7" y="3"/>
                        <a:pt x="7" y="0"/>
                        <a:pt x="4" y="0"/>
                      </a:cubicBezTo>
                      <a:cubicBezTo>
                        <a:pt x="0" y="0"/>
                        <a:pt x="0" y="3"/>
                        <a:pt x="0" y="3"/>
                      </a:cubicBezTo>
                      <a:cubicBezTo>
                        <a:pt x="0" y="8"/>
                        <a:pt x="0" y="8"/>
                        <a:pt x="0" y="8"/>
                      </a:cubicBezTo>
                      <a:cubicBezTo>
                        <a:pt x="7" y="8"/>
                        <a:pt x="7" y="8"/>
                        <a:pt x="7" y="8"/>
                      </a:cubicBezTo>
                      <a:lnTo>
                        <a:pt x="7" y="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9" name="Freeform 293"/>
                <p:cNvSpPr>
                  <a:spLocks noEditPoints="1"/>
                </p:cNvSpPr>
                <p:nvPr/>
              </p:nvSpPr>
              <p:spPr bwMode="auto">
                <a:xfrm>
                  <a:off x="5235575" y="5754688"/>
                  <a:ext cx="866775" cy="542925"/>
                </a:xfrm>
                <a:custGeom>
                  <a:avLst/>
                  <a:gdLst/>
                  <a:ahLst/>
                  <a:cxnLst>
                    <a:cxn ang="0">
                      <a:pos x="79" y="24"/>
                    </a:cxn>
                    <a:cxn ang="0">
                      <a:pos x="79" y="23"/>
                    </a:cxn>
                    <a:cxn ang="0">
                      <a:pos x="56" y="0"/>
                    </a:cxn>
                    <a:cxn ang="0">
                      <a:pos x="35" y="14"/>
                    </a:cxn>
                    <a:cxn ang="0">
                      <a:pos x="28" y="12"/>
                    </a:cxn>
                    <a:cxn ang="0">
                      <a:pos x="17" y="23"/>
                    </a:cxn>
                    <a:cxn ang="0">
                      <a:pos x="0" y="40"/>
                    </a:cxn>
                    <a:cxn ang="0">
                      <a:pos x="0" y="41"/>
                    </a:cxn>
                    <a:cxn ang="0">
                      <a:pos x="19" y="57"/>
                    </a:cxn>
                    <a:cxn ang="0">
                      <a:pos x="73" y="57"/>
                    </a:cxn>
                    <a:cxn ang="0">
                      <a:pos x="91" y="41"/>
                    </a:cxn>
                    <a:cxn ang="0">
                      <a:pos x="91" y="40"/>
                    </a:cxn>
                    <a:cxn ang="0">
                      <a:pos x="79" y="24"/>
                    </a:cxn>
                    <a:cxn ang="0">
                      <a:pos x="58" y="43"/>
                    </a:cxn>
                    <a:cxn ang="0">
                      <a:pos x="37" y="43"/>
                    </a:cxn>
                    <a:cxn ang="0">
                      <a:pos x="37" y="32"/>
                    </a:cxn>
                    <a:cxn ang="0">
                      <a:pos x="41" y="32"/>
                    </a:cxn>
                    <a:cxn ang="0">
                      <a:pos x="41" y="27"/>
                    </a:cxn>
                    <a:cxn ang="0">
                      <a:pos x="41" y="27"/>
                    </a:cxn>
                    <a:cxn ang="0">
                      <a:pos x="48" y="21"/>
                    </a:cxn>
                    <a:cxn ang="0">
                      <a:pos x="54" y="27"/>
                    </a:cxn>
                    <a:cxn ang="0">
                      <a:pos x="54" y="27"/>
                    </a:cxn>
                    <a:cxn ang="0">
                      <a:pos x="54" y="32"/>
                    </a:cxn>
                    <a:cxn ang="0">
                      <a:pos x="58" y="32"/>
                    </a:cxn>
                    <a:cxn ang="0">
                      <a:pos x="58" y="43"/>
                    </a:cxn>
                  </a:cxnLst>
                  <a:rect l="0" t="0" r="r" b="b"/>
                  <a:pathLst>
                    <a:path w="91" h="57">
                      <a:moveTo>
                        <a:pt x="79" y="24"/>
                      </a:moveTo>
                      <a:cubicBezTo>
                        <a:pt x="79" y="24"/>
                        <a:pt x="79" y="24"/>
                        <a:pt x="79" y="23"/>
                      </a:cubicBezTo>
                      <a:cubicBezTo>
                        <a:pt x="79" y="11"/>
                        <a:pt x="69" y="0"/>
                        <a:pt x="56" y="0"/>
                      </a:cubicBezTo>
                      <a:cubicBezTo>
                        <a:pt x="47" y="0"/>
                        <a:pt x="39" y="6"/>
                        <a:pt x="35" y="14"/>
                      </a:cubicBezTo>
                      <a:cubicBezTo>
                        <a:pt x="33" y="13"/>
                        <a:pt x="31" y="12"/>
                        <a:pt x="28" y="12"/>
                      </a:cubicBezTo>
                      <a:cubicBezTo>
                        <a:pt x="22" y="12"/>
                        <a:pt x="17" y="17"/>
                        <a:pt x="17" y="23"/>
                      </a:cubicBezTo>
                      <a:cubicBezTo>
                        <a:pt x="7" y="24"/>
                        <a:pt x="0" y="33"/>
                        <a:pt x="0" y="40"/>
                      </a:cubicBezTo>
                      <a:cubicBezTo>
                        <a:pt x="0" y="41"/>
                        <a:pt x="0" y="41"/>
                        <a:pt x="0" y="41"/>
                      </a:cubicBezTo>
                      <a:cubicBezTo>
                        <a:pt x="0" y="49"/>
                        <a:pt x="8" y="57"/>
                        <a:pt x="19" y="57"/>
                      </a:cubicBezTo>
                      <a:cubicBezTo>
                        <a:pt x="73" y="57"/>
                        <a:pt x="73" y="57"/>
                        <a:pt x="73" y="57"/>
                      </a:cubicBezTo>
                      <a:cubicBezTo>
                        <a:pt x="83" y="57"/>
                        <a:pt x="91" y="49"/>
                        <a:pt x="91" y="41"/>
                      </a:cubicBezTo>
                      <a:cubicBezTo>
                        <a:pt x="91" y="40"/>
                        <a:pt x="91" y="40"/>
                        <a:pt x="91" y="40"/>
                      </a:cubicBezTo>
                      <a:cubicBezTo>
                        <a:pt x="91" y="34"/>
                        <a:pt x="86" y="26"/>
                        <a:pt x="79" y="24"/>
                      </a:cubicBezTo>
                      <a:close/>
                      <a:moveTo>
                        <a:pt x="58" y="43"/>
                      </a:moveTo>
                      <a:cubicBezTo>
                        <a:pt x="37" y="43"/>
                        <a:pt x="37" y="43"/>
                        <a:pt x="37" y="43"/>
                      </a:cubicBezTo>
                      <a:cubicBezTo>
                        <a:pt x="37" y="32"/>
                        <a:pt x="37" y="32"/>
                        <a:pt x="37" y="32"/>
                      </a:cubicBezTo>
                      <a:cubicBezTo>
                        <a:pt x="41" y="32"/>
                        <a:pt x="41" y="32"/>
                        <a:pt x="41" y="32"/>
                      </a:cubicBezTo>
                      <a:cubicBezTo>
                        <a:pt x="41" y="27"/>
                        <a:pt x="41" y="27"/>
                        <a:pt x="41" y="27"/>
                      </a:cubicBezTo>
                      <a:cubicBezTo>
                        <a:pt x="41" y="27"/>
                        <a:pt x="41" y="27"/>
                        <a:pt x="41" y="27"/>
                      </a:cubicBezTo>
                      <a:cubicBezTo>
                        <a:pt x="41" y="23"/>
                        <a:pt x="44" y="21"/>
                        <a:pt x="48" y="21"/>
                      </a:cubicBezTo>
                      <a:cubicBezTo>
                        <a:pt x="51" y="21"/>
                        <a:pt x="54" y="23"/>
                        <a:pt x="54" y="27"/>
                      </a:cubicBezTo>
                      <a:cubicBezTo>
                        <a:pt x="54" y="27"/>
                        <a:pt x="54" y="27"/>
                        <a:pt x="54" y="27"/>
                      </a:cubicBezTo>
                      <a:cubicBezTo>
                        <a:pt x="54" y="32"/>
                        <a:pt x="54" y="32"/>
                        <a:pt x="54" y="32"/>
                      </a:cubicBezTo>
                      <a:cubicBezTo>
                        <a:pt x="58" y="32"/>
                        <a:pt x="58" y="32"/>
                        <a:pt x="58" y="32"/>
                      </a:cubicBezTo>
                      <a:lnTo>
                        <a:pt x="58" y="4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
            <p:nvSpPr>
              <p:cNvPr id="84" name="Freeform 18"/>
              <p:cNvSpPr>
                <a:spLocks/>
              </p:cNvSpPr>
              <p:nvPr/>
            </p:nvSpPr>
            <p:spPr bwMode="auto">
              <a:xfrm>
                <a:off x="6855314" y="2250762"/>
                <a:ext cx="176609" cy="146331"/>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grpFill/>
              <a:ln w="9525">
                <a:solidFill>
                  <a:schemeClr val="accent6">
                    <a:lumMod val="50000"/>
                  </a:schemeClr>
                </a:solidFill>
                <a:round/>
                <a:headEnd/>
                <a:tailEnd/>
              </a:ln>
            </p:spPr>
            <p:txBody>
              <a:bodyPr vert="horz" wrap="square" lIns="91440" tIns="45720" rIns="91440" bIns="45720" numCol="1" anchor="ctr" anchorCtr="0" compatLnSpc="1">
                <a:prstTxWarp prst="textNoShape">
                  <a:avLst/>
                </a:prstTxWarp>
              </a:bodyPr>
              <a:lstStyle/>
              <a:p>
                <a:pPr algn="ctr"/>
                <a:endParaRPr lang="en-US" sz="1050" dirty="0">
                  <a:solidFill>
                    <a:schemeClr val="bg1"/>
                  </a:solidFill>
                </a:endParaRPr>
              </a:p>
            </p:txBody>
          </p:sp>
          <p:sp>
            <p:nvSpPr>
              <p:cNvPr id="85" name="Freeform 18"/>
              <p:cNvSpPr>
                <a:spLocks/>
              </p:cNvSpPr>
              <p:nvPr/>
            </p:nvSpPr>
            <p:spPr bwMode="auto">
              <a:xfrm>
                <a:off x="7443391" y="2221659"/>
                <a:ext cx="176609" cy="146331"/>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grpFill/>
              <a:ln w="9525">
                <a:solidFill>
                  <a:schemeClr val="accent6">
                    <a:lumMod val="50000"/>
                  </a:schemeClr>
                </a:solidFill>
                <a:round/>
                <a:headEnd/>
                <a:tailEnd/>
              </a:ln>
            </p:spPr>
            <p:txBody>
              <a:bodyPr vert="horz" wrap="square" lIns="91440" tIns="45720" rIns="91440" bIns="45720" numCol="1" anchor="ctr" anchorCtr="0" compatLnSpc="1">
                <a:prstTxWarp prst="textNoShape">
                  <a:avLst/>
                </a:prstTxWarp>
              </a:bodyPr>
              <a:lstStyle/>
              <a:p>
                <a:pPr algn="ctr"/>
                <a:endParaRPr lang="en-US" sz="1050" dirty="0">
                  <a:solidFill>
                    <a:schemeClr val="bg1"/>
                  </a:solidFill>
                </a:endParaRPr>
              </a:p>
            </p:txBody>
          </p:sp>
          <p:sp>
            <p:nvSpPr>
              <p:cNvPr id="86" name="Freeform 18"/>
              <p:cNvSpPr>
                <a:spLocks/>
              </p:cNvSpPr>
              <p:nvPr/>
            </p:nvSpPr>
            <p:spPr bwMode="auto">
              <a:xfrm>
                <a:off x="6855314" y="2425419"/>
                <a:ext cx="176609" cy="146331"/>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grpFill/>
              <a:ln w="9525">
                <a:solidFill>
                  <a:schemeClr val="accent6">
                    <a:lumMod val="50000"/>
                  </a:schemeClr>
                </a:solidFill>
                <a:round/>
                <a:headEnd/>
                <a:tailEnd/>
              </a:ln>
            </p:spPr>
            <p:txBody>
              <a:bodyPr vert="horz" wrap="square" lIns="91440" tIns="45720" rIns="91440" bIns="45720" numCol="1" anchor="ctr" anchorCtr="0" compatLnSpc="1">
                <a:prstTxWarp prst="textNoShape">
                  <a:avLst/>
                </a:prstTxWarp>
              </a:bodyPr>
              <a:lstStyle/>
              <a:p>
                <a:pPr algn="ctr"/>
                <a:endParaRPr lang="en-US" sz="1050" dirty="0">
                  <a:solidFill>
                    <a:schemeClr val="bg1"/>
                  </a:solidFill>
                </a:endParaRPr>
              </a:p>
            </p:txBody>
          </p:sp>
          <p:sp>
            <p:nvSpPr>
              <p:cNvPr id="87" name="Freeform 18"/>
              <p:cNvSpPr>
                <a:spLocks/>
              </p:cNvSpPr>
              <p:nvPr/>
            </p:nvSpPr>
            <p:spPr bwMode="auto">
              <a:xfrm>
                <a:off x="7443391" y="2425419"/>
                <a:ext cx="176609" cy="146331"/>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grpFill/>
              <a:ln w="9525">
                <a:solidFill>
                  <a:schemeClr val="accent6">
                    <a:lumMod val="50000"/>
                  </a:schemeClr>
                </a:solidFill>
                <a:round/>
                <a:headEnd/>
                <a:tailEnd/>
              </a:ln>
            </p:spPr>
            <p:txBody>
              <a:bodyPr vert="horz" wrap="square" lIns="91440" tIns="45720" rIns="91440" bIns="45720" numCol="1" anchor="ctr" anchorCtr="0" compatLnSpc="1">
                <a:prstTxWarp prst="textNoShape">
                  <a:avLst/>
                </a:prstTxWarp>
              </a:bodyPr>
              <a:lstStyle/>
              <a:p>
                <a:pPr algn="ctr"/>
                <a:endParaRPr lang="en-US" sz="1050" dirty="0">
                  <a:solidFill>
                    <a:schemeClr val="bg1"/>
                  </a:solidFill>
                </a:endParaRPr>
              </a:p>
            </p:txBody>
          </p:sp>
        </p:grpSp>
        <p:sp>
          <p:nvSpPr>
            <p:cNvPr id="82" name="TextBox 81"/>
            <p:cNvSpPr txBox="1"/>
            <p:nvPr/>
          </p:nvSpPr>
          <p:spPr>
            <a:xfrm>
              <a:off x="4939552" y="2751951"/>
              <a:ext cx="546848" cy="276999"/>
            </a:xfrm>
            <a:prstGeom prst="rect">
              <a:avLst/>
            </a:prstGeom>
            <a:noFill/>
          </p:spPr>
          <p:txBody>
            <a:bodyPr wrap="square" rtlCol="0">
              <a:spAutoFit/>
            </a:bodyPr>
            <a:lstStyle/>
            <a:p>
              <a:r>
                <a:rPr lang="en-US" sz="1200" dirty="0">
                  <a:solidFill>
                    <a:schemeClr val="bg1"/>
                  </a:solidFill>
                </a:rPr>
                <a:t>VPC</a:t>
              </a:r>
            </a:p>
          </p:txBody>
        </p:sp>
      </p:grpSp>
      <p:grpSp>
        <p:nvGrpSpPr>
          <p:cNvPr id="98" name="Group 97"/>
          <p:cNvGrpSpPr/>
          <p:nvPr/>
        </p:nvGrpSpPr>
        <p:grpSpPr>
          <a:xfrm>
            <a:off x="6600207" y="2657298"/>
            <a:ext cx="1455691" cy="381000"/>
            <a:chOff x="4487909" y="2876550"/>
            <a:chExt cx="1455691" cy="381000"/>
          </a:xfrm>
        </p:grpSpPr>
        <p:grpSp>
          <p:nvGrpSpPr>
            <p:cNvPr id="99" name="Group 98"/>
            <p:cNvGrpSpPr/>
            <p:nvPr/>
          </p:nvGrpSpPr>
          <p:grpSpPr>
            <a:xfrm>
              <a:off x="4487909" y="2888798"/>
              <a:ext cx="465091" cy="368752"/>
              <a:chOff x="656101" y="1984348"/>
              <a:chExt cx="600075" cy="771525"/>
            </a:xfrm>
          </p:grpSpPr>
          <p:sp>
            <p:nvSpPr>
              <p:cNvPr id="106" name="Rectangle 287"/>
              <p:cNvSpPr>
                <a:spLocks noChangeArrowheads="1"/>
              </p:cNvSpPr>
              <p:nvPr/>
            </p:nvSpPr>
            <p:spPr bwMode="auto">
              <a:xfrm>
                <a:off x="656101" y="2098648"/>
                <a:ext cx="600075" cy="657225"/>
              </a:xfrm>
              <a:prstGeom prst="rect">
                <a:avLst/>
              </a:prstGeom>
              <a:solidFill>
                <a:srgbClr val="146EB4"/>
              </a:solidFill>
              <a:ln w="9525">
                <a:noFill/>
                <a:miter lim="800000"/>
                <a:headEnd/>
                <a:tailEnd/>
              </a:ln>
            </p:spPr>
            <p:txBody>
              <a:bodyPr vert="horz" wrap="square" lIns="91440" tIns="45720" rIns="91440" bIns="45720" numCol="1" anchor="t" anchorCtr="0" compatLnSpc="1">
                <a:prstTxWarp prst="textNoShape">
                  <a:avLst/>
                </a:prstTxWarp>
              </a:bodyPr>
              <a:lstStyle/>
              <a:p>
                <a:pPr algn="ctr"/>
                <a:r>
                  <a:rPr lang="en-US" sz="1000" dirty="0">
                    <a:solidFill>
                      <a:schemeClr val="bg1"/>
                    </a:solidFill>
                  </a:rPr>
                  <a:t>EBS</a:t>
                </a:r>
              </a:p>
            </p:txBody>
          </p:sp>
          <p:sp>
            <p:nvSpPr>
              <p:cNvPr id="107" name="Freeform 288"/>
              <p:cNvSpPr>
                <a:spLocks/>
              </p:cNvSpPr>
              <p:nvPr/>
            </p:nvSpPr>
            <p:spPr bwMode="auto">
              <a:xfrm>
                <a:off x="686647" y="1984348"/>
                <a:ext cx="542925" cy="85725"/>
              </a:xfrm>
              <a:custGeom>
                <a:avLst/>
                <a:gdLst/>
                <a:ahLst/>
                <a:cxnLst>
                  <a:cxn ang="0">
                    <a:pos x="294" y="0"/>
                  </a:cxn>
                  <a:cxn ang="0">
                    <a:pos x="54" y="0"/>
                  </a:cxn>
                  <a:cxn ang="0">
                    <a:pos x="0" y="54"/>
                  </a:cxn>
                  <a:cxn ang="0">
                    <a:pos x="6" y="54"/>
                  </a:cxn>
                  <a:cxn ang="0">
                    <a:pos x="342" y="54"/>
                  </a:cxn>
                  <a:cxn ang="0">
                    <a:pos x="294" y="0"/>
                  </a:cxn>
                </a:cxnLst>
                <a:rect l="0" t="0" r="r" b="b"/>
                <a:pathLst>
                  <a:path w="342" h="54">
                    <a:moveTo>
                      <a:pt x="294" y="0"/>
                    </a:moveTo>
                    <a:lnTo>
                      <a:pt x="54" y="0"/>
                    </a:lnTo>
                    <a:lnTo>
                      <a:pt x="0" y="54"/>
                    </a:lnTo>
                    <a:lnTo>
                      <a:pt x="6" y="54"/>
                    </a:lnTo>
                    <a:lnTo>
                      <a:pt x="342" y="54"/>
                    </a:lnTo>
                    <a:lnTo>
                      <a:pt x="294" y="0"/>
                    </a:lnTo>
                    <a:close/>
                  </a:path>
                </a:pathLst>
              </a:custGeom>
              <a:solidFill>
                <a:srgbClr val="146EB4"/>
              </a:solidFill>
              <a:ln w="9525">
                <a:noFill/>
                <a:round/>
                <a:headEnd/>
                <a:tailEnd/>
              </a:ln>
            </p:spPr>
            <p:txBody>
              <a:bodyPr vert="horz" wrap="square" lIns="91440" tIns="45720" rIns="91440" bIns="45720" numCol="1" anchor="t" anchorCtr="0" compatLnSpc="1">
                <a:prstTxWarp prst="textNoShape">
                  <a:avLst/>
                </a:prstTxWarp>
              </a:bodyPr>
              <a:lstStyle/>
              <a:p>
                <a:pPr algn="ctr"/>
                <a:endParaRPr lang="en-US" sz="1000">
                  <a:solidFill>
                    <a:schemeClr val="bg1"/>
                  </a:solidFill>
                </a:endParaRPr>
              </a:p>
            </p:txBody>
          </p:sp>
        </p:grpSp>
        <p:grpSp>
          <p:nvGrpSpPr>
            <p:cNvPr id="100" name="Group 99"/>
            <p:cNvGrpSpPr/>
            <p:nvPr/>
          </p:nvGrpSpPr>
          <p:grpSpPr>
            <a:xfrm>
              <a:off x="4989209" y="2876550"/>
              <a:ext cx="465091" cy="368752"/>
              <a:chOff x="658072" y="1984348"/>
              <a:chExt cx="600075" cy="771525"/>
            </a:xfrm>
          </p:grpSpPr>
          <p:sp>
            <p:nvSpPr>
              <p:cNvPr id="104" name="Rectangle 287"/>
              <p:cNvSpPr>
                <a:spLocks noChangeArrowheads="1"/>
              </p:cNvSpPr>
              <p:nvPr/>
            </p:nvSpPr>
            <p:spPr bwMode="auto">
              <a:xfrm>
                <a:off x="658072" y="2098648"/>
                <a:ext cx="600075" cy="657225"/>
              </a:xfrm>
              <a:prstGeom prst="rect">
                <a:avLst/>
              </a:prstGeom>
              <a:solidFill>
                <a:srgbClr val="146EB4"/>
              </a:solidFill>
              <a:ln w="9525">
                <a:noFill/>
                <a:miter lim="800000"/>
                <a:headEnd/>
                <a:tailEnd/>
              </a:ln>
            </p:spPr>
            <p:txBody>
              <a:bodyPr vert="horz" wrap="square" lIns="91440" tIns="45720" rIns="91440" bIns="45720" numCol="1" anchor="t" anchorCtr="0" compatLnSpc="1">
                <a:prstTxWarp prst="textNoShape">
                  <a:avLst/>
                </a:prstTxWarp>
              </a:bodyPr>
              <a:lstStyle/>
              <a:p>
                <a:pPr algn="ctr"/>
                <a:r>
                  <a:rPr lang="en-US" sz="1000" dirty="0">
                    <a:solidFill>
                      <a:schemeClr val="bg1"/>
                    </a:solidFill>
                  </a:rPr>
                  <a:t>EBS</a:t>
                </a:r>
              </a:p>
            </p:txBody>
          </p:sp>
          <p:sp>
            <p:nvSpPr>
              <p:cNvPr id="105" name="Freeform 288"/>
              <p:cNvSpPr>
                <a:spLocks/>
              </p:cNvSpPr>
              <p:nvPr/>
            </p:nvSpPr>
            <p:spPr bwMode="auto">
              <a:xfrm>
                <a:off x="686647" y="1984348"/>
                <a:ext cx="542925" cy="85725"/>
              </a:xfrm>
              <a:custGeom>
                <a:avLst/>
                <a:gdLst/>
                <a:ahLst/>
                <a:cxnLst>
                  <a:cxn ang="0">
                    <a:pos x="294" y="0"/>
                  </a:cxn>
                  <a:cxn ang="0">
                    <a:pos x="54" y="0"/>
                  </a:cxn>
                  <a:cxn ang="0">
                    <a:pos x="0" y="54"/>
                  </a:cxn>
                  <a:cxn ang="0">
                    <a:pos x="6" y="54"/>
                  </a:cxn>
                  <a:cxn ang="0">
                    <a:pos x="342" y="54"/>
                  </a:cxn>
                  <a:cxn ang="0">
                    <a:pos x="294" y="0"/>
                  </a:cxn>
                </a:cxnLst>
                <a:rect l="0" t="0" r="r" b="b"/>
                <a:pathLst>
                  <a:path w="342" h="54">
                    <a:moveTo>
                      <a:pt x="294" y="0"/>
                    </a:moveTo>
                    <a:lnTo>
                      <a:pt x="54" y="0"/>
                    </a:lnTo>
                    <a:lnTo>
                      <a:pt x="0" y="54"/>
                    </a:lnTo>
                    <a:lnTo>
                      <a:pt x="6" y="54"/>
                    </a:lnTo>
                    <a:lnTo>
                      <a:pt x="342" y="54"/>
                    </a:lnTo>
                    <a:lnTo>
                      <a:pt x="294" y="0"/>
                    </a:lnTo>
                    <a:close/>
                  </a:path>
                </a:pathLst>
              </a:custGeom>
              <a:solidFill>
                <a:srgbClr val="146EB4"/>
              </a:solidFill>
              <a:ln w="9525">
                <a:noFill/>
                <a:round/>
                <a:headEnd/>
                <a:tailEnd/>
              </a:ln>
            </p:spPr>
            <p:txBody>
              <a:bodyPr vert="horz" wrap="square" lIns="91440" tIns="45720" rIns="91440" bIns="45720" numCol="1" anchor="t" anchorCtr="0" compatLnSpc="1">
                <a:prstTxWarp prst="textNoShape">
                  <a:avLst/>
                </a:prstTxWarp>
              </a:bodyPr>
              <a:lstStyle/>
              <a:p>
                <a:pPr algn="ctr"/>
                <a:endParaRPr lang="en-US" sz="1000">
                  <a:solidFill>
                    <a:schemeClr val="bg1"/>
                  </a:solidFill>
                </a:endParaRPr>
              </a:p>
            </p:txBody>
          </p:sp>
        </p:grpSp>
        <p:grpSp>
          <p:nvGrpSpPr>
            <p:cNvPr id="101" name="Group 100"/>
            <p:cNvGrpSpPr/>
            <p:nvPr/>
          </p:nvGrpSpPr>
          <p:grpSpPr>
            <a:xfrm>
              <a:off x="5478509" y="2888798"/>
              <a:ext cx="465091" cy="368752"/>
              <a:chOff x="658072" y="1984348"/>
              <a:chExt cx="600075" cy="771525"/>
            </a:xfrm>
          </p:grpSpPr>
          <p:sp>
            <p:nvSpPr>
              <p:cNvPr id="102" name="Rectangle 287"/>
              <p:cNvSpPr>
                <a:spLocks noChangeArrowheads="1"/>
              </p:cNvSpPr>
              <p:nvPr/>
            </p:nvSpPr>
            <p:spPr bwMode="auto">
              <a:xfrm>
                <a:off x="658072" y="2098648"/>
                <a:ext cx="600075" cy="657225"/>
              </a:xfrm>
              <a:prstGeom prst="rect">
                <a:avLst/>
              </a:prstGeom>
              <a:solidFill>
                <a:srgbClr val="146EB4"/>
              </a:solidFill>
              <a:ln w="9525">
                <a:noFill/>
                <a:miter lim="800000"/>
                <a:headEnd/>
                <a:tailEnd/>
              </a:ln>
            </p:spPr>
            <p:txBody>
              <a:bodyPr vert="horz" wrap="square" lIns="91440" tIns="45720" rIns="91440" bIns="45720" numCol="1" anchor="t" anchorCtr="0" compatLnSpc="1">
                <a:prstTxWarp prst="textNoShape">
                  <a:avLst/>
                </a:prstTxWarp>
              </a:bodyPr>
              <a:lstStyle/>
              <a:p>
                <a:pPr algn="ctr"/>
                <a:r>
                  <a:rPr lang="en-US" sz="1000" dirty="0">
                    <a:solidFill>
                      <a:schemeClr val="bg1"/>
                    </a:solidFill>
                  </a:rPr>
                  <a:t>EBS</a:t>
                </a:r>
              </a:p>
            </p:txBody>
          </p:sp>
          <p:sp>
            <p:nvSpPr>
              <p:cNvPr id="103" name="Freeform 288"/>
              <p:cNvSpPr>
                <a:spLocks/>
              </p:cNvSpPr>
              <p:nvPr/>
            </p:nvSpPr>
            <p:spPr bwMode="auto">
              <a:xfrm>
                <a:off x="686647" y="1984348"/>
                <a:ext cx="542925" cy="85725"/>
              </a:xfrm>
              <a:custGeom>
                <a:avLst/>
                <a:gdLst/>
                <a:ahLst/>
                <a:cxnLst>
                  <a:cxn ang="0">
                    <a:pos x="294" y="0"/>
                  </a:cxn>
                  <a:cxn ang="0">
                    <a:pos x="54" y="0"/>
                  </a:cxn>
                  <a:cxn ang="0">
                    <a:pos x="0" y="54"/>
                  </a:cxn>
                  <a:cxn ang="0">
                    <a:pos x="6" y="54"/>
                  </a:cxn>
                  <a:cxn ang="0">
                    <a:pos x="342" y="54"/>
                  </a:cxn>
                  <a:cxn ang="0">
                    <a:pos x="294" y="0"/>
                  </a:cxn>
                </a:cxnLst>
                <a:rect l="0" t="0" r="r" b="b"/>
                <a:pathLst>
                  <a:path w="342" h="54">
                    <a:moveTo>
                      <a:pt x="294" y="0"/>
                    </a:moveTo>
                    <a:lnTo>
                      <a:pt x="54" y="0"/>
                    </a:lnTo>
                    <a:lnTo>
                      <a:pt x="0" y="54"/>
                    </a:lnTo>
                    <a:lnTo>
                      <a:pt x="6" y="54"/>
                    </a:lnTo>
                    <a:lnTo>
                      <a:pt x="342" y="54"/>
                    </a:lnTo>
                    <a:lnTo>
                      <a:pt x="294" y="0"/>
                    </a:lnTo>
                    <a:close/>
                  </a:path>
                </a:pathLst>
              </a:custGeom>
              <a:solidFill>
                <a:srgbClr val="146EB4"/>
              </a:solidFill>
              <a:ln w="9525">
                <a:noFill/>
                <a:round/>
                <a:headEnd/>
                <a:tailEnd/>
              </a:ln>
            </p:spPr>
            <p:txBody>
              <a:bodyPr vert="horz" wrap="square" lIns="91440" tIns="45720" rIns="91440" bIns="45720" numCol="1" anchor="t" anchorCtr="0" compatLnSpc="1">
                <a:prstTxWarp prst="textNoShape">
                  <a:avLst/>
                </a:prstTxWarp>
              </a:bodyPr>
              <a:lstStyle/>
              <a:p>
                <a:pPr algn="ctr"/>
                <a:endParaRPr lang="en-US" sz="1000">
                  <a:solidFill>
                    <a:schemeClr val="bg1"/>
                  </a:solidFill>
                </a:endParaRPr>
              </a:p>
            </p:txBody>
          </p:sp>
        </p:grpSp>
      </p:grpSp>
      <p:sp>
        <p:nvSpPr>
          <p:cNvPr id="108" name="TextBox 107"/>
          <p:cNvSpPr txBox="1"/>
          <p:nvPr/>
        </p:nvSpPr>
        <p:spPr>
          <a:xfrm>
            <a:off x="5497776" y="3481598"/>
            <a:ext cx="1043648" cy="461665"/>
          </a:xfrm>
          <a:prstGeom prst="rect">
            <a:avLst/>
          </a:prstGeom>
          <a:noFill/>
        </p:spPr>
        <p:txBody>
          <a:bodyPr wrap="square" rtlCol="0">
            <a:spAutoFit/>
          </a:bodyPr>
          <a:lstStyle/>
          <a:p>
            <a:r>
              <a:rPr lang="en-US" sz="1200" dirty="0">
                <a:solidFill>
                  <a:schemeClr val="bg1"/>
                </a:solidFill>
              </a:rPr>
              <a:t>EBS Snapshots</a:t>
            </a:r>
          </a:p>
        </p:txBody>
      </p:sp>
      <p:sp>
        <p:nvSpPr>
          <p:cNvPr id="109" name="TextBox 108"/>
          <p:cNvSpPr txBox="1"/>
          <p:nvPr/>
        </p:nvSpPr>
        <p:spPr>
          <a:xfrm>
            <a:off x="7326576" y="3576755"/>
            <a:ext cx="1043648" cy="276999"/>
          </a:xfrm>
          <a:prstGeom prst="rect">
            <a:avLst/>
          </a:prstGeom>
          <a:noFill/>
        </p:spPr>
        <p:txBody>
          <a:bodyPr wrap="square" rtlCol="0">
            <a:spAutoFit/>
          </a:bodyPr>
          <a:lstStyle/>
          <a:p>
            <a:r>
              <a:rPr lang="en-US" sz="1200" dirty="0">
                <a:solidFill>
                  <a:schemeClr val="bg1"/>
                </a:solidFill>
              </a:rPr>
              <a:t>S3 Buckets</a:t>
            </a:r>
          </a:p>
        </p:txBody>
      </p:sp>
      <p:grpSp>
        <p:nvGrpSpPr>
          <p:cNvPr id="110" name="Group 109"/>
          <p:cNvGrpSpPr/>
          <p:nvPr/>
        </p:nvGrpSpPr>
        <p:grpSpPr>
          <a:xfrm>
            <a:off x="4833608" y="3037853"/>
            <a:ext cx="473668" cy="457200"/>
            <a:chOff x="4821502" y="3024398"/>
            <a:chExt cx="473668" cy="457200"/>
          </a:xfrm>
        </p:grpSpPr>
        <p:cxnSp>
          <p:nvCxnSpPr>
            <p:cNvPr id="111" name="Straight Arrow Connector 110"/>
            <p:cNvCxnSpPr>
              <a:stCxn id="63" idx="2"/>
            </p:cNvCxnSpPr>
            <p:nvPr/>
          </p:nvCxnSpPr>
          <p:spPr>
            <a:xfrm flipH="1">
              <a:off x="4821502" y="3024398"/>
              <a:ext cx="62729" cy="457200"/>
            </a:xfrm>
            <a:prstGeom prst="straightConnector1">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a:stCxn id="63" idx="2"/>
            </p:cNvCxnSpPr>
            <p:nvPr/>
          </p:nvCxnSpPr>
          <p:spPr>
            <a:xfrm>
              <a:off x="4884231" y="3024398"/>
              <a:ext cx="410939" cy="394455"/>
            </a:xfrm>
            <a:prstGeom prst="straightConnector1">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113" name="TextBox 112"/>
          <p:cNvSpPr txBox="1"/>
          <p:nvPr/>
        </p:nvSpPr>
        <p:spPr>
          <a:xfrm>
            <a:off x="4354776" y="4134414"/>
            <a:ext cx="3962400" cy="338554"/>
          </a:xfrm>
          <a:prstGeom prst="rect">
            <a:avLst/>
          </a:prstGeom>
          <a:noFill/>
        </p:spPr>
        <p:txBody>
          <a:bodyPr wrap="square" rtlCol="0">
            <a:spAutoFit/>
          </a:bodyPr>
          <a:lstStyle/>
          <a:p>
            <a:pPr algn="ctr"/>
            <a:r>
              <a:rPr lang="en-US" sz="1600" b="1" dirty="0">
                <a:solidFill>
                  <a:schemeClr val="bg1"/>
                </a:solidFill>
              </a:rPr>
              <a:t>Region</a:t>
            </a:r>
          </a:p>
        </p:txBody>
      </p:sp>
      <p:grpSp>
        <p:nvGrpSpPr>
          <p:cNvPr id="95" name="Group 94">
            <a:extLst>
              <a:ext uri="{FF2B5EF4-FFF2-40B4-BE49-F238E27FC236}">
                <a16:creationId xmlns:a16="http://schemas.microsoft.com/office/drawing/2014/main" id="{FD59A442-112B-7347-B2D1-D3CFA831B56C}"/>
              </a:ext>
            </a:extLst>
          </p:cNvPr>
          <p:cNvGrpSpPr/>
          <p:nvPr/>
        </p:nvGrpSpPr>
        <p:grpSpPr>
          <a:xfrm>
            <a:off x="8531678" y="2"/>
            <a:ext cx="412991" cy="489858"/>
            <a:chOff x="13432971" y="2"/>
            <a:chExt cx="660785" cy="783773"/>
          </a:xfrm>
        </p:grpSpPr>
        <p:sp>
          <p:nvSpPr>
            <p:cNvPr id="96" name="Arrow: Pentagon 26">
              <a:extLst>
                <a:ext uri="{FF2B5EF4-FFF2-40B4-BE49-F238E27FC236}">
                  <a16:creationId xmlns:a16="http://schemas.microsoft.com/office/drawing/2014/main" id="{4F590032-1F05-C94A-8432-AEBA9CA5B983}"/>
                </a:ext>
              </a:extLst>
            </p:cNvPr>
            <p:cNvSpPr/>
            <p:nvPr/>
          </p:nvSpPr>
          <p:spPr bwMode="auto">
            <a:xfrm rot="5400000">
              <a:off x="13371477" y="61496"/>
              <a:ext cx="783773" cy="660785"/>
            </a:xfrm>
            <a:prstGeom prst="homePlate">
              <a:avLst>
                <a:gd name="adj" fmla="val 3003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97" name="Graphic 3">
              <a:extLst>
                <a:ext uri="{FF2B5EF4-FFF2-40B4-BE49-F238E27FC236}">
                  <a16:creationId xmlns:a16="http://schemas.microsoft.com/office/drawing/2014/main" id="{7AE90762-FDB7-DB48-9B1C-D02512BEF2A7}"/>
                </a:ext>
              </a:extLst>
            </p:cNvPr>
            <p:cNvGrpSpPr/>
            <p:nvPr/>
          </p:nvGrpSpPr>
          <p:grpSpPr>
            <a:xfrm>
              <a:off x="13585427" y="125219"/>
              <a:ext cx="386410" cy="386410"/>
              <a:chOff x="4333875" y="2333625"/>
              <a:chExt cx="476250" cy="476250"/>
            </a:xfrm>
            <a:solidFill>
              <a:schemeClr val="tx1"/>
            </a:solidFill>
          </p:grpSpPr>
          <p:sp>
            <p:nvSpPr>
              <p:cNvPr id="114" name="Freeform: Shape 32">
                <a:extLst>
                  <a:ext uri="{FF2B5EF4-FFF2-40B4-BE49-F238E27FC236}">
                    <a16:creationId xmlns:a16="http://schemas.microsoft.com/office/drawing/2014/main" id="{D23E06DF-1A39-5F45-8D1B-DF1DB8A75247}"/>
                  </a:ext>
                </a:extLst>
              </p:cNvPr>
              <p:cNvSpPr/>
              <p:nvPr/>
            </p:nvSpPr>
            <p:spPr>
              <a:xfrm>
                <a:off x="4536281" y="2326481"/>
                <a:ext cx="276225" cy="276225"/>
              </a:xfrm>
              <a:custGeom>
                <a:avLst/>
                <a:gdLst>
                  <a:gd name="connsiteX0" fmla="*/ 254794 w 276225"/>
                  <a:gd name="connsiteY0" fmla="*/ 7144 h 276225"/>
                  <a:gd name="connsiteX1" fmla="*/ 26194 w 276225"/>
                  <a:gd name="connsiteY1" fmla="*/ 7144 h 276225"/>
                  <a:gd name="connsiteX2" fmla="*/ 7144 w 276225"/>
                  <a:gd name="connsiteY2" fmla="*/ 26194 h 276225"/>
                  <a:gd name="connsiteX3" fmla="*/ 7144 w 276225"/>
                  <a:gd name="connsiteY3" fmla="*/ 73819 h 276225"/>
                  <a:gd name="connsiteX4" fmla="*/ 26194 w 276225"/>
                  <a:gd name="connsiteY4" fmla="*/ 73819 h 276225"/>
                  <a:gd name="connsiteX5" fmla="*/ 26194 w 276225"/>
                  <a:gd name="connsiteY5" fmla="*/ 26194 h 276225"/>
                  <a:gd name="connsiteX6" fmla="*/ 254794 w 276225"/>
                  <a:gd name="connsiteY6" fmla="*/ 26194 h 276225"/>
                  <a:gd name="connsiteX7" fmla="*/ 254794 w 276225"/>
                  <a:gd name="connsiteY7" fmla="*/ 254794 h 276225"/>
                  <a:gd name="connsiteX8" fmla="*/ 207169 w 276225"/>
                  <a:gd name="connsiteY8" fmla="*/ 254794 h 276225"/>
                  <a:gd name="connsiteX9" fmla="*/ 207169 w 276225"/>
                  <a:gd name="connsiteY9" fmla="*/ 273844 h 276225"/>
                  <a:gd name="connsiteX10" fmla="*/ 254794 w 276225"/>
                  <a:gd name="connsiteY10" fmla="*/ 273844 h 276225"/>
                  <a:gd name="connsiteX11" fmla="*/ 273844 w 276225"/>
                  <a:gd name="connsiteY11" fmla="*/ 254794 h 276225"/>
                  <a:gd name="connsiteX12" fmla="*/ 273844 w 276225"/>
                  <a:gd name="connsiteY12" fmla="*/ 26194 h 276225"/>
                  <a:gd name="connsiteX13" fmla="*/ 254794 w 276225"/>
                  <a:gd name="connsiteY13" fmla="*/ 714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7144"/>
                    </a:moveTo>
                    <a:lnTo>
                      <a:pt x="26194" y="7144"/>
                    </a:lnTo>
                    <a:cubicBezTo>
                      <a:pt x="15716" y="7144"/>
                      <a:pt x="7144" y="15716"/>
                      <a:pt x="7144" y="26194"/>
                    </a:cubicBezTo>
                    <a:lnTo>
                      <a:pt x="7144" y="73819"/>
                    </a:lnTo>
                    <a:lnTo>
                      <a:pt x="26194" y="73819"/>
                    </a:lnTo>
                    <a:lnTo>
                      <a:pt x="26194" y="26194"/>
                    </a:lnTo>
                    <a:lnTo>
                      <a:pt x="254794" y="26194"/>
                    </a:lnTo>
                    <a:lnTo>
                      <a:pt x="254794" y="254794"/>
                    </a:lnTo>
                    <a:lnTo>
                      <a:pt x="207169" y="254794"/>
                    </a:lnTo>
                    <a:lnTo>
                      <a:pt x="207169" y="273844"/>
                    </a:lnTo>
                    <a:lnTo>
                      <a:pt x="254794" y="273844"/>
                    </a:lnTo>
                    <a:cubicBezTo>
                      <a:pt x="265271" y="273844"/>
                      <a:pt x="273844" y="265271"/>
                      <a:pt x="273844" y="254794"/>
                    </a:cubicBezTo>
                    <a:lnTo>
                      <a:pt x="273844" y="26194"/>
                    </a:lnTo>
                    <a:cubicBezTo>
                      <a:pt x="273844" y="15716"/>
                      <a:pt x="265271" y="7144"/>
                      <a:pt x="254794" y="7144"/>
                    </a:cubicBezTo>
                    <a:close/>
                  </a:path>
                </a:pathLst>
              </a:custGeom>
              <a:grpFill/>
              <a:ln w="19050" cap="flat">
                <a:noFill/>
                <a:prstDash val="solid"/>
                <a:miter/>
              </a:ln>
            </p:spPr>
            <p:txBody>
              <a:bodyPr rtlCol="0" anchor="ctr"/>
              <a:lstStyle/>
              <a:p>
                <a:endParaRPr lang="en-US" sz="1125" dirty="0"/>
              </a:p>
            </p:txBody>
          </p:sp>
          <p:sp>
            <p:nvSpPr>
              <p:cNvPr id="115" name="Freeform: Shape 33">
                <a:extLst>
                  <a:ext uri="{FF2B5EF4-FFF2-40B4-BE49-F238E27FC236}">
                    <a16:creationId xmlns:a16="http://schemas.microsoft.com/office/drawing/2014/main" id="{BA11440E-1158-7341-BCC7-B85E6163932F}"/>
                  </a:ext>
                </a:extLst>
              </p:cNvPr>
              <p:cNvSpPr/>
              <p:nvPr/>
            </p:nvSpPr>
            <p:spPr>
              <a:xfrm>
                <a:off x="4326731" y="2536031"/>
                <a:ext cx="276225" cy="276225"/>
              </a:xfrm>
              <a:custGeom>
                <a:avLst/>
                <a:gdLst>
                  <a:gd name="connsiteX0" fmla="*/ 254794 w 276225"/>
                  <a:gd name="connsiteY0" fmla="*/ 254794 h 276225"/>
                  <a:gd name="connsiteX1" fmla="*/ 26194 w 276225"/>
                  <a:gd name="connsiteY1" fmla="*/ 254794 h 276225"/>
                  <a:gd name="connsiteX2" fmla="*/ 26194 w 276225"/>
                  <a:gd name="connsiteY2" fmla="*/ 26194 h 276225"/>
                  <a:gd name="connsiteX3" fmla="*/ 73819 w 276225"/>
                  <a:gd name="connsiteY3" fmla="*/ 26194 h 276225"/>
                  <a:gd name="connsiteX4" fmla="*/ 73819 w 276225"/>
                  <a:gd name="connsiteY4" fmla="*/ 7144 h 276225"/>
                  <a:gd name="connsiteX5" fmla="*/ 26194 w 276225"/>
                  <a:gd name="connsiteY5" fmla="*/ 7144 h 276225"/>
                  <a:gd name="connsiteX6" fmla="*/ 7144 w 276225"/>
                  <a:gd name="connsiteY6" fmla="*/ 26194 h 276225"/>
                  <a:gd name="connsiteX7" fmla="*/ 7144 w 276225"/>
                  <a:gd name="connsiteY7" fmla="*/ 254794 h 276225"/>
                  <a:gd name="connsiteX8" fmla="*/ 26194 w 276225"/>
                  <a:gd name="connsiteY8" fmla="*/ 273844 h 276225"/>
                  <a:gd name="connsiteX9" fmla="*/ 254794 w 276225"/>
                  <a:gd name="connsiteY9" fmla="*/ 273844 h 276225"/>
                  <a:gd name="connsiteX10" fmla="*/ 273844 w 276225"/>
                  <a:gd name="connsiteY10" fmla="*/ 254794 h 276225"/>
                  <a:gd name="connsiteX11" fmla="*/ 273844 w 276225"/>
                  <a:gd name="connsiteY11" fmla="*/ 207169 h 276225"/>
                  <a:gd name="connsiteX12" fmla="*/ 254794 w 276225"/>
                  <a:gd name="connsiteY12" fmla="*/ 207169 h 276225"/>
                  <a:gd name="connsiteX13" fmla="*/ 254794 w 276225"/>
                  <a:gd name="connsiteY13" fmla="*/ 25479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254794"/>
                    </a:moveTo>
                    <a:lnTo>
                      <a:pt x="26194" y="254794"/>
                    </a:lnTo>
                    <a:lnTo>
                      <a:pt x="26194" y="26194"/>
                    </a:lnTo>
                    <a:lnTo>
                      <a:pt x="73819" y="26194"/>
                    </a:lnTo>
                    <a:lnTo>
                      <a:pt x="73819" y="7144"/>
                    </a:lnTo>
                    <a:lnTo>
                      <a:pt x="26194" y="7144"/>
                    </a:lnTo>
                    <a:cubicBezTo>
                      <a:pt x="15716" y="7144"/>
                      <a:pt x="7144" y="15716"/>
                      <a:pt x="7144" y="26194"/>
                    </a:cubicBezTo>
                    <a:lnTo>
                      <a:pt x="7144" y="254794"/>
                    </a:lnTo>
                    <a:cubicBezTo>
                      <a:pt x="7144" y="265271"/>
                      <a:pt x="15716" y="273844"/>
                      <a:pt x="26194" y="273844"/>
                    </a:cubicBezTo>
                    <a:lnTo>
                      <a:pt x="254794" y="273844"/>
                    </a:lnTo>
                    <a:cubicBezTo>
                      <a:pt x="265271" y="273844"/>
                      <a:pt x="273844" y="265271"/>
                      <a:pt x="273844" y="254794"/>
                    </a:cubicBezTo>
                    <a:lnTo>
                      <a:pt x="273844" y="207169"/>
                    </a:lnTo>
                    <a:lnTo>
                      <a:pt x="254794" y="207169"/>
                    </a:lnTo>
                    <a:lnTo>
                      <a:pt x="254794" y="254794"/>
                    </a:lnTo>
                    <a:close/>
                  </a:path>
                </a:pathLst>
              </a:custGeom>
              <a:grpFill/>
              <a:ln w="19050" cap="flat">
                <a:noFill/>
                <a:prstDash val="solid"/>
                <a:miter/>
              </a:ln>
            </p:spPr>
            <p:txBody>
              <a:bodyPr rtlCol="0" anchor="ctr"/>
              <a:lstStyle/>
              <a:p>
                <a:endParaRPr lang="en-US" sz="1125" dirty="0"/>
              </a:p>
            </p:txBody>
          </p:sp>
          <p:sp>
            <p:nvSpPr>
              <p:cNvPr id="116" name="Freeform: Shape 34">
                <a:extLst>
                  <a:ext uri="{FF2B5EF4-FFF2-40B4-BE49-F238E27FC236}">
                    <a16:creationId xmlns:a16="http://schemas.microsoft.com/office/drawing/2014/main" id="{516A5E3C-B0F2-F640-9366-092AFED39874}"/>
                  </a:ext>
                </a:extLst>
              </p:cNvPr>
              <p:cNvSpPr/>
              <p:nvPr/>
            </p:nvSpPr>
            <p:spPr>
              <a:xfrm>
                <a:off x="4412456" y="2412206"/>
                <a:ext cx="314325" cy="314325"/>
              </a:xfrm>
              <a:custGeom>
                <a:avLst/>
                <a:gdLst>
                  <a:gd name="connsiteX0" fmla="*/ 264319 w 314325"/>
                  <a:gd name="connsiteY0" fmla="*/ 35719 h 314325"/>
                  <a:gd name="connsiteX1" fmla="*/ 264319 w 314325"/>
                  <a:gd name="connsiteY1" fmla="*/ 7144 h 314325"/>
                  <a:gd name="connsiteX2" fmla="*/ 245269 w 314325"/>
                  <a:gd name="connsiteY2" fmla="*/ 7144 h 314325"/>
                  <a:gd name="connsiteX3" fmla="*/ 245269 w 314325"/>
                  <a:gd name="connsiteY3" fmla="*/ 35719 h 314325"/>
                  <a:gd name="connsiteX4" fmla="*/ 216694 w 314325"/>
                  <a:gd name="connsiteY4" fmla="*/ 35719 h 314325"/>
                  <a:gd name="connsiteX5" fmla="*/ 216694 w 314325"/>
                  <a:gd name="connsiteY5" fmla="*/ 7144 h 314325"/>
                  <a:gd name="connsiteX6" fmla="*/ 197644 w 314325"/>
                  <a:gd name="connsiteY6" fmla="*/ 7144 h 314325"/>
                  <a:gd name="connsiteX7" fmla="*/ 197644 w 314325"/>
                  <a:gd name="connsiteY7" fmla="*/ 35719 h 314325"/>
                  <a:gd name="connsiteX8" fmla="*/ 169069 w 314325"/>
                  <a:gd name="connsiteY8" fmla="*/ 35719 h 314325"/>
                  <a:gd name="connsiteX9" fmla="*/ 169069 w 314325"/>
                  <a:gd name="connsiteY9" fmla="*/ 7144 h 314325"/>
                  <a:gd name="connsiteX10" fmla="*/ 150019 w 314325"/>
                  <a:gd name="connsiteY10" fmla="*/ 7144 h 314325"/>
                  <a:gd name="connsiteX11" fmla="*/ 150019 w 314325"/>
                  <a:gd name="connsiteY11" fmla="*/ 35719 h 314325"/>
                  <a:gd name="connsiteX12" fmla="*/ 121444 w 314325"/>
                  <a:gd name="connsiteY12" fmla="*/ 35719 h 314325"/>
                  <a:gd name="connsiteX13" fmla="*/ 121444 w 314325"/>
                  <a:gd name="connsiteY13" fmla="*/ 7144 h 314325"/>
                  <a:gd name="connsiteX14" fmla="*/ 102394 w 314325"/>
                  <a:gd name="connsiteY14" fmla="*/ 7144 h 314325"/>
                  <a:gd name="connsiteX15" fmla="*/ 102394 w 314325"/>
                  <a:gd name="connsiteY15" fmla="*/ 35719 h 314325"/>
                  <a:gd name="connsiteX16" fmla="*/ 73819 w 314325"/>
                  <a:gd name="connsiteY16" fmla="*/ 35719 h 314325"/>
                  <a:gd name="connsiteX17" fmla="*/ 73819 w 314325"/>
                  <a:gd name="connsiteY17" fmla="*/ 7144 h 314325"/>
                  <a:gd name="connsiteX18" fmla="*/ 54769 w 314325"/>
                  <a:gd name="connsiteY18" fmla="*/ 7144 h 314325"/>
                  <a:gd name="connsiteX19" fmla="*/ 54769 w 314325"/>
                  <a:gd name="connsiteY19" fmla="*/ 35719 h 314325"/>
                  <a:gd name="connsiteX20" fmla="*/ 35719 w 314325"/>
                  <a:gd name="connsiteY20" fmla="*/ 54769 h 314325"/>
                  <a:gd name="connsiteX21" fmla="*/ 7144 w 314325"/>
                  <a:gd name="connsiteY21" fmla="*/ 54769 h 314325"/>
                  <a:gd name="connsiteX22" fmla="*/ 7144 w 314325"/>
                  <a:gd name="connsiteY22" fmla="*/ 73819 h 314325"/>
                  <a:gd name="connsiteX23" fmla="*/ 35719 w 314325"/>
                  <a:gd name="connsiteY23" fmla="*/ 73819 h 314325"/>
                  <a:gd name="connsiteX24" fmla="*/ 35719 w 314325"/>
                  <a:gd name="connsiteY24" fmla="*/ 102394 h 314325"/>
                  <a:gd name="connsiteX25" fmla="*/ 7144 w 314325"/>
                  <a:gd name="connsiteY25" fmla="*/ 102394 h 314325"/>
                  <a:gd name="connsiteX26" fmla="*/ 7144 w 314325"/>
                  <a:gd name="connsiteY26" fmla="*/ 121444 h 314325"/>
                  <a:gd name="connsiteX27" fmla="*/ 35719 w 314325"/>
                  <a:gd name="connsiteY27" fmla="*/ 121444 h 314325"/>
                  <a:gd name="connsiteX28" fmla="*/ 35719 w 314325"/>
                  <a:gd name="connsiteY28" fmla="*/ 150019 h 314325"/>
                  <a:gd name="connsiteX29" fmla="*/ 7144 w 314325"/>
                  <a:gd name="connsiteY29" fmla="*/ 150019 h 314325"/>
                  <a:gd name="connsiteX30" fmla="*/ 7144 w 314325"/>
                  <a:gd name="connsiteY30" fmla="*/ 169069 h 314325"/>
                  <a:gd name="connsiteX31" fmla="*/ 35719 w 314325"/>
                  <a:gd name="connsiteY31" fmla="*/ 169069 h 314325"/>
                  <a:gd name="connsiteX32" fmla="*/ 35719 w 314325"/>
                  <a:gd name="connsiteY32" fmla="*/ 197644 h 314325"/>
                  <a:gd name="connsiteX33" fmla="*/ 7144 w 314325"/>
                  <a:gd name="connsiteY33" fmla="*/ 197644 h 314325"/>
                  <a:gd name="connsiteX34" fmla="*/ 7144 w 314325"/>
                  <a:gd name="connsiteY34" fmla="*/ 216694 h 314325"/>
                  <a:gd name="connsiteX35" fmla="*/ 35719 w 314325"/>
                  <a:gd name="connsiteY35" fmla="*/ 216694 h 314325"/>
                  <a:gd name="connsiteX36" fmla="*/ 35719 w 314325"/>
                  <a:gd name="connsiteY36" fmla="*/ 245269 h 314325"/>
                  <a:gd name="connsiteX37" fmla="*/ 7144 w 314325"/>
                  <a:gd name="connsiteY37" fmla="*/ 245269 h 314325"/>
                  <a:gd name="connsiteX38" fmla="*/ 7144 w 314325"/>
                  <a:gd name="connsiteY38" fmla="*/ 264319 h 314325"/>
                  <a:gd name="connsiteX39" fmla="*/ 35719 w 314325"/>
                  <a:gd name="connsiteY39" fmla="*/ 264319 h 314325"/>
                  <a:gd name="connsiteX40" fmla="*/ 54769 w 314325"/>
                  <a:gd name="connsiteY40" fmla="*/ 283369 h 314325"/>
                  <a:gd name="connsiteX41" fmla="*/ 54769 w 314325"/>
                  <a:gd name="connsiteY41" fmla="*/ 311944 h 314325"/>
                  <a:gd name="connsiteX42" fmla="*/ 73819 w 314325"/>
                  <a:gd name="connsiteY42" fmla="*/ 311944 h 314325"/>
                  <a:gd name="connsiteX43" fmla="*/ 73819 w 314325"/>
                  <a:gd name="connsiteY43" fmla="*/ 283369 h 314325"/>
                  <a:gd name="connsiteX44" fmla="*/ 102394 w 314325"/>
                  <a:gd name="connsiteY44" fmla="*/ 283369 h 314325"/>
                  <a:gd name="connsiteX45" fmla="*/ 102394 w 314325"/>
                  <a:gd name="connsiteY45" fmla="*/ 311944 h 314325"/>
                  <a:gd name="connsiteX46" fmla="*/ 121444 w 314325"/>
                  <a:gd name="connsiteY46" fmla="*/ 311944 h 314325"/>
                  <a:gd name="connsiteX47" fmla="*/ 121444 w 314325"/>
                  <a:gd name="connsiteY47" fmla="*/ 283369 h 314325"/>
                  <a:gd name="connsiteX48" fmla="*/ 150019 w 314325"/>
                  <a:gd name="connsiteY48" fmla="*/ 283369 h 314325"/>
                  <a:gd name="connsiteX49" fmla="*/ 150019 w 314325"/>
                  <a:gd name="connsiteY49" fmla="*/ 311944 h 314325"/>
                  <a:gd name="connsiteX50" fmla="*/ 169069 w 314325"/>
                  <a:gd name="connsiteY50" fmla="*/ 311944 h 314325"/>
                  <a:gd name="connsiteX51" fmla="*/ 169069 w 314325"/>
                  <a:gd name="connsiteY51" fmla="*/ 283369 h 314325"/>
                  <a:gd name="connsiteX52" fmla="*/ 197644 w 314325"/>
                  <a:gd name="connsiteY52" fmla="*/ 283369 h 314325"/>
                  <a:gd name="connsiteX53" fmla="*/ 197644 w 314325"/>
                  <a:gd name="connsiteY53" fmla="*/ 311944 h 314325"/>
                  <a:gd name="connsiteX54" fmla="*/ 216694 w 314325"/>
                  <a:gd name="connsiteY54" fmla="*/ 311944 h 314325"/>
                  <a:gd name="connsiteX55" fmla="*/ 216694 w 314325"/>
                  <a:gd name="connsiteY55" fmla="*/ 283369 h 314325"/>
                  <a:gd name="connsiteX56" fmla="*/ 245269 w 314325"/>
                  <a:gd name="connsiteY56" fmla="*/ 283369 h 314325"/>
                  <a:gd name="connsiteX57" fmla="*/ 245269 w 314325"/>
                  <a:gd name="connsiteY57" fmla="*/ 311944 h 314325"/>
                  <a:gd name="connsiteX58" fmla="*/ 264319 w 314325"/>
                  <a:gd name="connsiteY58" fmla="*/ 311944 h 314325"/>
                  <a:gd name="connsiteX59" fmla="*/ 264319 w 314325"/>
                  <a:gd name="connsiteY59" fmla="*/ 283369 h 314325"/>
                  <a:gd name="connsiteX60" fmla="*/ 283369 w 314325"/>
                  <a:gd name="connsiteY60" fmla="*/ 264319 h 314325"/>
                  <a:gd name="connsiteX61" fmla="*/ 311944 w 314325"/>
                  <a:gd name="connsiteY61" fmla="*/ 264319 h 314325"/>
                  <a:gd name="connsiteX62" fmla="*/ 311944 w 314325"/>
                  <a:gd name="connsiteY62" fmla="*/ 245269 h 314325"/>
                  <a:gd name="connsiteX63" fmla="*/ 283369 w 314325"/>
                  <a:gd name="connsiteY63" fmla="*/ 245269 h 314325"/>
                  <a:gd name="connsiteX64" fmla="*/ 283369 w 314325"/>
                  <a:gd name="connsiteY64" fmla="*/ 216694 h 314325"/>
                  <a:gd name="connsiteX65" fmla="*/ 311944 w 314325"/>
                  <a:gd name="connsiteY65" fmla="*/ 216694 h 314325"/>
                  <a:gd name="connsiteX66" fmla="*/ 311944 w 314325"/>
                  <a:gd name="connsiteY66" fmla="*/ 197644 h 314325"/>
                  <a:gd name="connsiteX67" fmla="*/ 283369 w 314325"/>
                  <a:gd name="connsiteY67" fmla="*/ 197644 h 314325"/>
                  <a:gd name="connsiteX68" fmla="*/ 283369 w 314325"/>
                  <a:gd name="connsiteY68" fmla="*/ 169069 h 314325"/>
                  <a:gd name="connsiteX69" fmla="*/ 311944 w 314325"/>
                  <a:gd name="connsiteY69" fmla="*/ 169069 h 314325"/>
                  <a:gd name="connsiteX70" fmla="*/ 311944 w 314325"/>
                  <a:gd name="connsiteY70" fmla="*/ 150019 h 314325"/>
                  <a:gd name="connsiteX71" fmla="*/ 283369 w 314325"/>
                  <a:gd name="connsiteY71" fmla="*/ 150019 h 314325"/>
                  <a:gd name="connsiteX72" fmla="*/ 283369 w 314325"/>
                  <a:gd name="connsiteY72" fmla="*/ 121444 h 314325"/>
                  <a:gd name="connsiteX73" fmla="*/ 311944 w 314325"/>
                  <a:gd name="connsiteY73" fmla="*/ 121444 h 314325"/>
                  <a:gd name="connsiteX74" fmla="*/ 311944 w 314325"/>
                  <a:gd name="connsiteY74" fmla="*/ 102394 h 314325"/>
                  <a:gd name="connsiteX75" fmla="*/ 283369 w 314325"/>
                  <a:gd name="connsiteY75" fmla="*/ 102394 h 314325"/>
                  <a:gd name="connsiteX76" fmla="*/ 283369 w 314325"/>
                  <a:gd name="connsiteY76" fmla="*/ 73819 h 314325"/>
                  <a:gd name="connsiteX77" fmla="*/ 311944 w 314325"/>
                  <a:gd name="connsiteY77" fmla="*/ 73819 h 314325"/>
                  <a:gd name="connsiteX78" fmla="*/ 311944 w 314325"/>
                  <a:gd name="connsiteY78" fmla="*/ 54769 h 314325"/>
                  <a:gd name="connsiteX79" fmla="*/ 283369 w 314325"/>
                  <a:gd name="connsiteY79" fmla="*/ 54769 h 314325"/>
                  <a:gd name="connsiteX80" fmla="*/ 264319 w 314325"/>
                  <a:gd name="connsiteY80" fmla="*/ 35719 h 314325"/>
                  <a:gd name="connsiteX81" fmla="*/ 264319 w 314325"/>
                  <a:gd name="connsiteY81" fmla="*/ 262414 h 314325"/>
                  <a:gd name="connsiteX82" fmla="*/ 262414 w 314325"/>
                  <a:gd name="connsiteY82" fmla="*/ 264319 h 314325"/>
                  <a:gd name="connsiteX83" fmla="*/ 56674 w 314325"/>
                  <a:gd name="connsiteY83" fmla="*/ 264319 h 314325"/>
                  <a:gd name="connsiteX84" fmla="*/ 56674 w 314325"/>
                  <a:gd name="connsiteY84" fmla="*/ 264319 h 314325"/>
                  <a:gd name="connsiteX85" fmla="*/ 54769 w 314325"/>
                  <a:gd name="connsiteY85" fmla="*/ 262414 h 314325"/>
                  <a:gd name="connsiteX86" fmla="*/ 54769 w 314325"/>
                  <a:gd name="connsiteY86" fmla="*/ 56674 h 314325"/>
                  <a:gd name="connsiteX87" fmla="*/ 54769 w 314325"/>
                  <a:gd name="connsiteY87" fmla="*/ 56674 h 314325"/>
                  <a:gd name="connsiteX88" fmla="*/ 56674 w 314325"/>
                  <a:gd name="connsiteY88" fmla="*/ 54769 h 314325"/>
                  <a:gd name="connsiteX89" fmla="*/ 262414 w 314325"/>
                  <a:gd name="connsiteY89" fmla="*/ 54769 h 314325"/>
                  <a:gd name="connsiteX90" fmla="*/ 264319 w 314325"/>
                  <a:gd name="connsiteY90" fmla="*/ 56674 h 314325"/>
                  <a:gd name="connsiteX91" fmla="*/ 264319 w 314325"/>
                  <a:gd name="connsiteY91" fmla="*/ 26241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14325" h="314325">
                    <a:moveTo>
                      <a:pt x="264319" y="35719"/>
                    </a:moveTo>
                    <a:lnTo>
                      <a:pt x="264319" y="7144"/>
                    </a:lnTo>
                    <a:lnTo>
                      <a:pt x="245269" y="7144"/>
                    </a:lnTo>
                    <a:lnTo>
                      <a:pt x="245269" y="35719"/>
                    </a:lnTo>
                    <a:lnTo>
                      <a:pt x="216694" y="35719"/>
                    </a:lnTo>
                    <a:lnTo>
                      <a:pt x="216694" y="7144"/>
                    </a:lnTo>
                    <a:lnTo>
                      <a:pt x="197644" y="7144"/>
                    </a:lnTo>
                    <a:lnTo>
                      <a:pt x="197644" y="35719"/>
                    </a:lnTo>
                    <a:lnTo>
                      <a:pt x="169069" y="35719"/>
                    </a:lnTo>
                    <a:lnTo>
                      <a:pt x="169069" y="7144"/>
                    </a:lnTo>
                    <a:lnTo>
                      <a:pt x="150019" y="7144"/>
                    </a:lnTo>
                    <a:lnTo>
                      <a:pt x="150019" y="35719"/>
                    </a:lnTo>
                    <a:lnTo>
                      <a:pt x="121444" y="35719"/>
                    </a:lnTo>
                    <a:lnTo>
                      <a:pt x="121444" y="7144"/>
                    </a:lnTo>
                    <a:lnTo>
                      <a:pt x="102394" y="7144"/>
                    </a:lnTo>
                    <a:lnTo>
                      <a:pt x="102394" y="35719"/>
                    </a:lnTo>
                    <a:lnTo>
                      <a:pt x="73819" y="35719"/>
                    </a:lnTo>
                    <a:lnTo>
                      <a:pt x="73819" y="7144"/>
                    </a:lnTo>
                    <a:lnTo>
                      <a:pt x="54769" y="7144"/>
                    </a:lnTo>
                    <a:lnTo>
                      <a:pt x="54769" y="35719"/>
                    </a:lnTo>
                    <a:cubicBezTo>
                      <a:pt x="44291" y="36671"/>
                      <a:pt x="36671" y="44291"/>
                      <a:pt x="35719" y="54769"/>
                    </a:cubicBezTo>
                    <a:lnTo>
                      <a:pt x="7144" y="54769"/>
                    </a:lnTo>
                    <a:lnTo>
                      <a:pt x="7144" y="73819"/>
                    </a:lnTo>
                    <a:lnTo>
                      <a:pt x="35719" y="73819"/>
                    </a:lnTo>
                    <a:lnTo>
                      <a:pt x="35719" y="102394"/>
                    </a:lnTo>
                    <a:lnTo>
                      <a:pt x="7144" y="102394"/>
                    </a:lnTo>
                    <a:lnTo>
                      <a:pt x="7144" y="121444"/>
                    </a:lnTo>
                    <a:lnTo>
                      <a:pt x="35719" y="121444"/>
                    </a:lnTo>
                    <a:lnTo>
                      <a:pt x="35719" y="150019"/>
                    </a:lnTo>
                    <a:lnTo>
                      <a:pt x="7144" y="150019"/>
                    </a:lnTo>
                    <a:lnTo>
                      <a:pt x="7144" y="169069"/>
                    </a:lnTo>
                    <a:lnTo>
                      <a:pt x="35719" y="169069"/>
                    </a:lnTo>
                    <a:lnTo>
                      <a:pt x="35719" y="197644"/>
                    </a:lnTo>
                    <a:lnTo>
                      <a:pt x="7144" y="197644"/>
                    </a:lnTo>
                    <a:lnTo>
                      <a:pt x="7144" y="216694"/>
                    </a:lnTo>
                    <a:lnTo>
                      <a:pt x="35719" y="216694"/>
                    </a:lnTo>
                    <a:lnTo>
                      <a:pt x="35719" y="245269"/>
                    </a:lnTo>
                    <a:lnTo>
                      <a:pt x="7144" y="245269"/>
                    </a:lnTo>
                    <a:lnTo>
                      <a:pt x="7144" y="264319"/>
                    </a:lnTo>
                    <a:lnTo>
                      <a:pt x="35719" y="264319"/>
                    </a:lnTo>
                    <a:cubicBezTo>
                      <a:pt x="36671" y="274796"/>
                      <a:pt x="44291" y="282416"/>
                      <a:pt x="54769" y="283369"/>
                    </a:cubicBezTo>
                    <a:lnTo>
                      <a:pt x="54769" y="311944"/>
                    </a:lnTo>
                    <a:lnTo>
                      <a:pt x="73819" y="311944"/>
                    </a:lnTo>
                    <a:lnTo>
                      <a:pt x="73819" y="283369"/>
                    </a:lnTo>
                    <a:lnTo>
                      <a:pt x="102394" y="283369"/>
                    </a:lnTo>
                    <a:lnTo>
                      <a:pt x="102394" y="311944"/>
                    </a:lnTo>
                    <a:lnTo>
                      <a:pt x="121444" y="311944"/>
                    </a:lnTo>
                    <a:lnTo>
                      <a:pt x="121444" y="283369"/>
                    </a:lnTo>
                    <a:lnTo>
                      <a:pt x="150019" y="283369"/>
                    </a:lnTo>
                    <a:lnTo>
                      <a:pt x="150019" y="311944"/>
                    </a:lnTo>
                    <a:lnTo>
                      <a:pt x="169069" y="311944"/>
                    </a:lnTo>
                    <a:lnTo>
                      <a:pt x="169069" y="283369"/>
                    </a:lnTo>
                    <a:lnTo>
                      <a:pt x="197644" y="283369"/>
                    </a:lnTo>
                    <a:lnTo>
                      <a:pt x="197644" y="311944"/>
                    </a:lnTo>
                    <a:lnTo>
                      <a:pt x="216694" y="311944"/>
                    </a:lnTo>
                    <a:lnTo>
                      <a:pt x="216694" y="283369"/>
                    </a:lnTo>
                    <a:lnTo>
                      <a:pt x="245269" y="283369"/>
                    </a:lnTo>
                    <a:lnTo>
                      <a:pt x="245269" y="311944"/>
                    </a:lnTo>
                    <a:lnTo>
                      <a:pt x="264319" y="311944"/>
                    </a:lnTo>
                    <a:lnTo>
                      <a:pt x="264319" y="283369"/>
                    </a:lnTo>
                    <a:cubicBezTo>
                      <a:pt x="274796" y="282416"/>
                      <a:pt x="282416" y="274796"/>
                      <a:pt x="283369" y="264319"/>
                    </a:cubicBezTo>
                    <a:lnTo>
                      <a:pt x="311944" y="264319"/>
                    </a:lnTo>
                    <a:lnTo>
                      <a:pt x="311944" y="245269"/>
                    </a:lnTo>
                    <a:lnTo>
                      <a:pt x="283369" y="245269"/>
                    </a:lnTo>
                    <a:lnTo>
                      <a:pt x="283369" y="216694"/>
                    </a:lnTo>
                    <a:lnTo>
                      <a:pt x="311944" y="216694"/>
                    </a:lnTo>
                    <a:lnTo>
                      <a:pt x="311944" y="197644"/>
                    </a:lnTo>
                    <a:lnTo>
                      <a:pt x="283369" y="197644"/>
                    </a:lnTo>
                    <a:lnTo>
                      <a:pt x="283369" y="169069"/>
                    </a:lnTo>
                    <a:lnTo>
                      <a:pt x="311944" y="169069"/>
                    </a:lnTo>
                    <a:lnTo>
                      <a:pt x="311944" y="150019"/>
                    </a:lnTo>
                    <a:lnTo>
                      <a:pt x="283369" y="150019"/>
                    </a:lnTo>
                    <a:lnTo>
                      <a:pt x="283369" y="121444"/>
                    </a:lnTo>
                    <a:lnTo>
                      <a:pt x="311944" y="121444"/>
                    </a:lnTo>
                    <a:lnTo>
                      <a:pt x="311944" y="102394"/>
                    </a:lnTo>
                    <a:lnTo>
                      <a:pt x="283369" y="102394"/>
                    </a:lnTo>
                    <a:lnTo>
                      <a:pt x="283369" y="73819"/>
                    </a:lnTo>
                    <a:lnTo>
                      <a:pt x="311944" y="73819"/>
                    </a:lnTo>
                    <a:lnTo>
                      <a:pt x="311944" y="54769"/>
                    </a:lnTo>
                    <a:lnTo>
                      <a:pt x="283369" y="54769"/>
                    </a:lnTo>
                    <a:cubicBezTo>
                      <a:pt x="282416" y="44291"/>
                      <a:pt x="274796" y="36671"/>
                      <a:pt x="264319" y="35719"/>
                    </a:cubicBezTo>
                    <a:close/>
                    <a:moveTo>
                      <a:pt x="264319" y="262414"/>
                    </a:moveTo>
                    <a:cubicBezTo>
                      <a:pt x="264319" y="263366"/>
                      <a:pt x="263366" y="264319"/>
                      <a:pt x="262414" y="264319"/>
                    </a:cubicBezTo>
                    <a:lnTo>
                      <a:pt x="56674" y="264319"/>
                    </a:lnTo>
                    <a:cubicBezTo>
                      <a:pt x="56674" y="264319"/>
                      <a:pt x="56674" y="264319"/>
                      <a:pt x="56674" y="264319"/>
                    </a:cubicBezTo>
                    <a:cubicBezTo>
                      <a:pt x="55721" y="264319"/>
                      <a:pt x="54769" y="263366"/>
                      <a:pt x="54769" y="262414"/>
                    </a:cubicBezTo>
                    <a:lnTo>
                      <a:pt x="54769" y="56674"/>
                    </a:lnTo>
                    <a:cubicBezTo>
                      <a:pt x="54769" y="56674"/>
                      <a:pt x="54769" y="56674"/>
                      <a:pt x="54769" y="56674"/>
                    </a:cubicBezTo>
                    <a:cubicBezTo>
                      <a:pt x="54769" y="55721"/>
                      <a:pt x="55721" y="54769"/>
                      <a:pt x="56674" y="54769"/>
                    </a:cubicBezTo>
                    <a:lnTo>
                      <a:pt x="262414" y="54769"/>
                    </a:lnTo>
                    <a:cubicBezTo>
                      <a:pt x="263366" y="54769"/>
                      <a:pt x="264319" y="55721"/>
                      <a:pt x="264319" y="56674"/>
                    </a:cubicBezTo>
                    <a:lnTo>
                      <a:pt x="264319" y="262414"/>
                    </a:lnTo>
                    <a:close/>
                  </a:path>
                </a:pathLst>
              </a:custGeom>
              <a:grpFill/>
              <a:ln w="19050" cap="flat">
                <a:noFill/>
                <a:prstDash val="solid"/>
                <a:miter/>
              </a:ln>
            </p:spPr>
            <p:txBody>
              <a:bodyPr rtlCol="0" anchor="ctr"/>
              <a:lstStyle/>
              <a:p>
                <a:endParaRPr lang="en-US" sz="1125" dirty="0"/>
              </a:p>
            </p:txBody>
          </p:sp>
        </p:grpSp>
      </p:grpSp>
    </p:spTree>
    <p:extLst>
      <p:ext uri="{BB962C8B-B14F-4D97-AF65-F5344CB8AC3E}">
        <p14:creationId xmlns:p14="http://schemas.microsoft.com/office/powerpoint/2010/main" val="91892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left)">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500"/>
                                        <p:tgtEl>
                                          <p:spTgt spid="4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3"/>
                                        </p:tgtEl>
                                        <p:attrNameLst>
                                          <p:attrName>style.visibility</p:attrName>
                                        </p:attrNameLst>
                                      </p:cBhvr>
                                      <p:to>
                                        <p:strVal val="visible"/>
                                      </p:to>
                                    </p:set>
                                    <p:animEffect transition="in" filter="fade">
                                      <p:cBhvr>
                                        <p:cTn id="27" dur="500"/>
                                        <p:tgtEl>
                                          <p:spTgt spid="1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fade">
                                      <p:cBhvr>
                                        <p:cTn id="32" dur="500"/>
                                        <p:tgtEl>
                                          <p:spTgt spid="47"/>
                                        </p:tgtEl>
                                      </p:cBhvr>
                                    </p:animEffect>
                                  </p:childTnLst>
                                </p:cTn>
                              </p:par>
                              <p:par>
                                <p:cTn id="33" presetID="10" presetClass="entr" presetSubtype="0" fill="hold" nodeType="withEffect">
                                  <p:stCondLst>
                                    <p:cond delay="0"/>
                                  </p:stCondLst>
                                  <p:childTnLst>
                                    <p:set>
                                      <p:cBhvr>
                                        <p:cTn id="34" dur="1" fill="hold">
                                          <p:stCondLst>
                                            <p:cond delay="0"/>
                                          </p:stCondLst>
                                        </p:cTn>
                                        <p:tgtEl>
                                          <p:spTgt spid="80"/>
                                        </p:tgtEl>
                                        <p:attrNameLst>
                                          <p:attrName>style.visibility</p:attrName>
                                        </p:attrNameLst>
                                      </p:cBhvr>
                                      <p:to>
                                        <p:strVal val="visible"/>
                                      </p:to>
                                    </p:set>
                                    <p:animEffect transition="in" filter="fade">
                                      <p:cBhvr>
                                        <p:cTn id="35" dur="500"/>
                                        <p:tgtEl>
                                          <p:spTgt spid="8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500"/>
                                        <p:tgtEl>
                                          <p:spTgt spid="55"/>
                                        </p:tgtEl>
                                      </p:cBhvr>
                                    </p:animEffect>
                                  </p:childTnLst>
                                </p:cTn>
                              </p:par>
                              <p:par>
                                <p:cTn id="41" presetID="10" presetClass="entr" presetSubtype="0" fill="hold" nodeType="withEffect">
                                  <p:stCondLst>
                                    <p:cond delay="0"/>
                                  </p:stCondLst>
                                  <p:childTnLst>
                                    <p:set>
                                      <p:cBhvr>
                                        <p:cTn id="42" dur="1" fill="hold">
                                          <p:stCondLst>
                                            <p:cond delay="0"/>
                                          </p:stCondLst>
                                        </p:cTn>
                                        <p:tgtEl>
                                          <p:spTgt spid="98"/>
                                        </p:tgtEl>
                                        <p:attrNameLst>
                                          <p:attrName>style.visibility</p:attrName>
                                        </p:attrNameLst>
                                      </p:cBhvr>
                                      <p:to>
                                        <p:strVal val="visible"/>
                                      </p:to>
                                    </p:set>
                                    <p:animEffect transition="in" filter="fade">
                                      <p:cBhvr>
                                        <p:cTn id="43" dur="500"/>
                                        <p:tgtEl>
                                          <p:spTgt spid="9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10"/>
                                        </p:tgtEl>
                                        <p:attrNameLst>
                                          <p:attrName>style.visibility</p:attrName>
                                        </p:attrNameLst>
                                      </p:cBhvr>
                                      <p:to>
                                        <p:strVal val="visible"/>
                                      </p:to>
                                    </p:set>
                                    <p:animEffect transition="in" filter="fade">
                                      <p:cBhvr>
                                        <p:cTn id="48" dur="500"/>
                                        <p:tgtEl>
                                          <p:spTgt spid="110"/>
                                        </p:tgtEl>
                                      </p:cBhvr>
                                    </p:animEffect>
                                  </p:childTnLst>
                                </p:cTn>
                              </p:par>
                              <p:par>
                                <p:cTn id="49" presetID="10" presetClass="entr" presetSubtype="0" fill="hold" nodeType="withEffect">
                                  <p:stCondLst>
                                    <p:cond delay="0"/>
                                  </p:stCondLst>
                                  <p:childTnLst>
                                    <p:set>
                                      <p:cBhvr>
                                        <p:cTn id="50" dur="1" fill="hold">
                                          <p:stCondLst>
                                            <p:cond delay="0"/>
                                          </p:stCondLst>
                                        </p:cTn>
                                        <p:tgtEl>
                                          <p:spTgt spid="65"/>
                                        </p:tgtEl>
                                        <p:attrNameLst>
                                          <p:attrName>style.visibility</p:attrName>
                                        </p:attrNameLst>
                                      </p:cBhvr>
                                      <p:to>
                                        <p:strVal val="visible"/>
                                      </p:to>
                                    </p:set>
                                    <p:animEffect transition="in" filter="fade">
                                      <p:cBhvr>
                                        <p:cTn id="51" dur="500"/>
                                        <p:tgtEl>
                                          <p:spTgt spid="6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08"/>
                                        </p:tgtEl>
                                        <p:attrNameLst>
                                          <p:attrName>style.visibility</p:attrName>
                                        </p:attrNameLst>
                                      </p:cBhvr>
                                      <p:to>
                                        <p:strVal val="visible"/>
                                      </p:to>
                                    </p:set>
                                    <p:animEffect transition="in" filter="fade">
                                      <p:cBhvr>
                                        <p:cTn id="54" dur="500"/>
                                        <p:tgtEl>
                                          <p:spTgt spid="10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fade">
                                      <p:cBhvr>
                                        <p:cTn id="57" dur="500"/>
                                        <p:tgtEl>
                                          <p:spTgt spid="48"/>
                                        </p:tgtEl>
                                      </p:cBhvr>
                                    </p:animEffect>
                                  </p:childTnLst>
                                </p:cTn>
                              </p:par>
                              <p:par>
                                <p:cTn id="58" presetID="10" presetClass="entr" presetSubtype="0" fill="hold" nodeType="withEffect">
                                  <p:stCondLst>
                                    <p:cond delay="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500"/>
                                        <p:tgtEl>
                                          <p:spTgt spid="4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09"/>
                                        </p:tgtEl>
                                        <p:attrNameLst>
                                          <p:attrName>style.visibility</p:attrName>
                                        </p:attrNameLst>
                                      </p:cBhvr>
                                      <p:to>
                                        <p:strVal val="visible"/>
                                      </p:to>
                                    </p:set>
                                    <p:animEffect transition="in" filter="fade">
                                      <p:cBhvr>
                                        <p:cTn id="63" dur="500"/>
                                        <p:tgtEl>
                                          <p:spTgt spid="109"/>
                                        </p:tgtEl>
                                      </p:cBhvr>
                                    </p:animEffect>
                                  </p:childTnLst>
                                </p:cTn>
                              </p:par>
                              <p:par>
                                <p:cTn id="64" presetID="2" presetClass="entr" presetSubtype="1" decel="100000" fill="hold" nodeType="withEffect">
                                  <p:stCondLst>
                                    <p:cond delay="0"/>
                                  </p:stCondLst>
                                  <p:childTnLst>
                                    <p:set>
                                      <p:cBhvr>
                                        <p:cTn id="65" dur="1" fill="hold">
                                          <p:stCondLst>
                                            <p:cond delay="0"/>
                                          </p:stCondLst>
                                        </p:cTn>
                                        <p:tgtEl>
                                          <p:spTgt spid="95"/>
                                        </p:tgtEl>
                                        <p:attrNameLst>
                                          <p:attrName>style.visibility</p:attrName>
                                        </p:attrNameLst>
                                      </p:cBhvr>
                                      <p:to>
                                        <p:strVal val="visible"/>
                                      </p:to>
                                    </p:set>
                                    <p:anim calcmode="lin" valueType="num">
                                      <p:cBhvr additive="base">
                                        <p:cTn id="66" dur="500" fill="hold"/>
                                        <p:tgtEl>
                                          <p:spTgt spid="95"/>
                                        </p:tgtEl>
                                        <p:attrNameLst>
                                          <p:attrName>ppt_x</p:attrName>
                                        </p:attrNameLst>
                                      </p:cBhvr>
                                      <p:tavLst>
                                        <p:tav tm="0">
                                          <p:val>
                                            <p:strVal val="#ppt_x"/>
                                          </p:val>
                                        </p:tav>
                                        <p:tav tm="100000">
                                          <p:val>
                                            <p:strVal val="#ppt_x"/>
                                          </p:val>
                                        </p:tav>
                                      </p:tavLst>
                                    </p:anim>
                                    <p:anim calcmode="lin" valueType="num">
                                      <p:cBhvr additive="base">
                                        <p:cTn id="67" dur="500" fill="hold"/>
                                        <p:tgtEl>
                                          <p:spTgt spid="9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3" grpId="0" animBg="1"/>
      <p:bldP spid="46" grpId="0" animBg="1"/>
      <p:bldP spid="47" grpId="0" animBg="1"/>
      <p:bldP spid="48" grpId="0" animBg="1"/>
      <p:bldP spid="108" grpId="0"/>
      <p:bldP spid="109" grpId="0"/>
      <p:bldP spid="1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a virtual CPU? (vCPU)</a:t>
            </a:r>
          </a:p>
        </p:txBody>
      </p:sp>
      <p:sp>
        <p:nvSpPr>
          <p:cNvPr id="3" name="Content Placeholder 2"/>
          <p:cNvSpPr>
            <a:spLocks noGrp="1"/>
          </p:cNvSpPr>
          <p:nvPr>
            <p:ph idx="1"/>
          </p:nvPr>
        </p:nvSpPr>
        <p:spPr/>
        <p:txBody>
          <a:bodyPr/>
          <a:lstStyle/>
          <a:p>
            <a:pPr marL="342900" indent="-342900">
              <a:buClr>
                <a:schemeClr val="accent1"/>
              </a:buClr>
              <a:buFont typeface="Wingdings" panose="05000000000000000000" pitchFamily="2" charset="2"/>
              <a:buChar char="§"/>
            </a:pPr>
            <a:r>
              <a:rPr lang="en-US" sz="2000" dirty="0"/>
              <a:t>A vCPU is typically a hyper-threaded physical core*</a:t>
            </a:r>
          </a:p>
          <a:p>
            <a:pPr marL="342900" indent="-342900">
              <a:buClr>
                <a:schemeClr val="accent1"/>
              </a:buClr>
              <a:buFont typeface="Wingdings" panose="05000000000000000000" pitchFamily="2" charset="2"/>
              <a:buChar char="§"/>
            </a:pPr>
            <a:r>
              <a:rPr lang="en-US" sz="2000" dirty="0"/>
              <a:t>Divide vCPU count by 2 to get core count</a:t>
            </a:r>
          </a:p>
          <a:p>
            <a:pPr marL="342900" indent="-342900">
              <a:buClr>
                <a:schemeClr val="accent1"/>
              </a:buClr>
              <a:buFont typeface="Wingdings" panose="05000000000000000000" pitchFamily="2" charset="2"/>
              <a:buChar char="§"/>
            </a:pPr>
            <a:r>
              <a:rPr lang="en-US" sz="2000" dirty="0"/>
              <a:t>On Linux, “A” threads enumerated before “B” threads</a:t>
            </a:r>
          </a:p>
          <a:p>
            <a:pPr marL="342900" indent="-342900">
              <a:buClr>
                <a:schemeClr val="accent1"/>
              </a:buClr>
              <a:buFont typeface="Wingdings" panose="05000000000000000000" pitchFamily="2" charset="2"/>
              <a:buChar char="§"/>
            </a:pPr>
            <a:r>
              <a:rPr lang="en-US" sz="2000" dirty="0"/>
              <a:t>On Windows, threads are interleaved</a:t>
            </a:r>
          </a:p>
          <a:p>
            <a:pPr marL="342900" indent="-342900">
              <a:buClr>
                <a:schemeClr val="accent1"/>
              </a:buClr>
              <a:buFont typeface="Wingdings" panose="05000000000000000000" pitchFamily="2" charset="2"/>
              <a:buChar char="§"/>
            </a:pPr>
            <a:endParaRPr lang="en-US" sz="2000" dirty="0"/>
          </a:p>
          <a:p>
            <a:pPr marL="342900" indent="-342900">
              <a:buClr>
                <a:schemeClr val="accent1"/>
              </a:buClr>
              <a:buFont typeface="Wingdings" panose="05000000000000000000" pitchFamily="2" charset="2"/>
              <a:buChar char="§"/>
            </a:pPr>
            <a:endParaRPr lang="en-US" sz="2000" dirty="0"/>
          </a:p>
          <a:p>
            <a:pPr marL="342900" indent="-342900">
              <a:buClr>
                <a:schemeClr val="accent1"/>
              </a:buClr>
              <a:buFont typeface="Wingdings" panose="05000000000000000000" pitchFamily="2" charset="2"/>
              <a:buChar char="§"/>
            </a:pPr>
            <a:r>
              <a:rPr lang="en-US" sz="2000" dirty="0"/>
              <a:t>Cores by Amazon EC2 &amp; RDS DB Instance type: </a:t>
            </a:r>
            <a:r>
              <a:rPr lang="en-US" dirty="0">
                <a:hlinkClick r:id="rId3"/>
              </a:rPr>
              <a:t>https://aws.amazon.com/ec2/virtualcores/</a:t>
            </a:r>
            <a:endParaRPr lang="en-US" dirty="0"/>
          </a:p>
          <a:p>
            <a:pPr marL="342900" indent="-34290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id="{8EDAE04D-EE0B-4A4F-A6A8-CD54D42B3E13}"/>
              </a:ext>
            </a:extLst>
          </p:cNvPr>
          <p:cNvGrpSpPr/>
          <p:nvPr/>
        </p:nvGrpSpPr>
        <p:grpSpPr>
          <a:xfrm>
            <a:off x="8531678" y="2"/>
            <a:ext cx="412991" cy="489858"/>
            <a:chOff x="13432971" y="2"/>
            <a:chExt cx="660785" cy="783773"/>
          </a:xfrm>
        </p:grpSpPr>
        <p:sp>
          <p:nvSpPr>
            <p:cNvPr id="6" name="Arrow: Pentagon 26">
              <a:extLst>
                <a:ext uri="{FF2B5EF4-FFF2-40B4-BE49-F238E27FC236}">
                  <a16:creationId xmlns:a16="http://schemas.microsoft.com/office/drawing/2014/main" id="{61982024-798A-5B4F-939E-4DB2CADAD911}"/>
                </a:ext>
              </a:extLst>
            </p:cNvPr>
            <p:cNvSpPr/>
            <p:nvPr/>
          </p:nvSpPr>
          <p:spPr bwMode="auto">
            <a:xfrm rot="5400000">
              <a:off x="13371477" y="61496"/>
              <a:ext cx="783773" cy="660785"/>
            </a:xfrm>
            <a:prstGeom prst="homePlate">
              <a:avLst>
                <a:gd name="adj" fmla="val 3003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 name="Graphic 3">
              <a:extLst>
                <a:ext uri="{FF2B5EF4-FFF2-40B4-BE49-F238E27FC236}">
                  <a16:creationId xmlns:a16="http://schemas.microsoft.com/office/drawing/2014/main" id="{EA4007E8-09FE-674F-8FA8-C866C28EB762}"/>
                </a:ext>
              </a:extLst>
            </p:cNvPr>
            <p:cNvGrpSpPr/>
            <p:nvPr/>
          </p:nvGrpSpPr>
          <p:grpSpPr>
            <a:xfrm>
              <a:off x="13585427" y="125219"/>
              <a:ext cx="386410" cy="386410"/>
              <a:chOff x="4333875" y="2333625"/>
              <a:chExt cx="476250" cy="476250"/>
            </a:xfrm>
            <a:solidFill>
              <a:schemeClr val="tx1"/>
            </a:solidFill>
          </p:grpSpPr>
          <p:sp>
            <p:nvSpPr>
              <p:cNvPr id="8" name="Freeform: Shape 32">
                <a:extLst>
                  <a:ext uri="{FF2B5EF4-FFF2-40B4-BE49-F238E27FC236}">
                    <a16:creationId xmlns:a16="http://schemas.microsoft.com/office/drawing/2014/main" id="{876BF059-A523-264B-9239-336436940C44}"/>
                  </a:ext>
                </a:extLst>
              </p:cNvPr>
              <p:cNvSpPr/>
              <p:nvPr/>
            </p:nvSpPr>
            <p:spPr>
              <a:xfrm>
                <a:off x="4536281" y="2326481"/>
                <a:ext cx="276225" cy="276225"/>
              </a:xfrm>
              <a:custGeom>
                <a:avLst/>
                <a:gdLst>
                  <a:gd name="connsiteX0" fmla="*/ 254794 w 276225"/>
                  <a:gd name="connsiteY0" fmla="*/ 7144 h 276225"/>
                  <a:gd name="connsiteX1" fmla="*/ 26194 w 276225"/>
                  <a:gd name="connsiteY1" fmla="*/ 7144 h 276225"/>
                  <a:gd name="connsiteX2" fmla="*/ 7144 w 276225"/>
                  <a:gd name="connsiteY2" fmla="*/ 26194 h 276225"/>
                  <a:gd name="connsiteX3" fmla="*/ 7144 w 276225"/>
                  <a:gd name="connsiteY3" fmla="*/ 73819 h 276225"/>
                  <a:gd name="connsiteX4" fmla="*/ 26194 w 276225"/>
                  <a:gd name="connsiteY4" fmla="*/ 73819 h 276225"/>
                  <a:gd name="connsiteX5" fmla="*/ 26194 w 276225"/>
                  <a:gd name="connsiteY5" fmla="*/ 26194 h 276225"/>
                  <a:gd name="connsiteX6" fmla="*/ 254794 w 276225"/>
                  <a:gd name="connsiteY6" fmla="*/ 26194 h 276225"/>
                  <a:gd name="connsiteX7" fmla="*/ 254794 w 276225"/>
                  <a:gd name="connsiteY7" fmla="*/ 254794 h 276225"/>
                  <a:gd name="connsiteX8" fmla="*/ 207169 w 276225"/>
                  <a:gd name="connsiteY8" fmla="*/ 254794 h 276225"/>
                  <a:gd name="connsiteX9" fmla="*/ 207169 w 276225"/>
                  <a:gd name="connsiteY9" fmla="*/ 273844 h 276225"/>
                  <a:gd name="connsiteX10" fmla="*/ 254794 w 276225"/>
                  <a:gd name="connsiteY10" fmla="*/ 273844 h 276225"/>
                  <a:gd name="connsiteX11" fmla="*/ 273844 w 276225"/>
                  <a:gd name="connsiteY11" fmla="*/ 254794 h 276225"/>
                  <a:gd name="connsiteX12" fmla="*/ 273844 w 276225"/>
                  <a:gd name="connsiteY12" fmla="*/ 26194 h 276225"/>
                  <a:gd name="connsiteX13" fmla="*/ 254794 w 276225"/>
                  <a:gd name="connsiteY13" fmla="*/ 714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7144"/>
                    </a:moveTo>
                    <a:lnTo>
                      <a:pt x="26194" y="7144"/>
                    </a:lnTo>
                    <a:cubicBezTo>
                      <a:pt x="15716" y="7144"/>
                      <a:pt x="7144" y="15716"/>
                      <a:pt x="7144" y="26194"/>
                    </a:cubicBezTo>
                    <a:lnTo>
                      <a:pt x="7144" y="73819"/>
                    </a:lnTo>
                    <a:lnTo>
                      <a:pt x="26194" y="73819"/>
                    </a:lnTo>
                    <a:lnTo>
                      <a:pt x="26194" y="26194"/>
                    </a:lnTo>
                    <a:lnTo>
                      <a:pt x="254794" y="26194"/>
                    </a:lnTo>
                    <a:lnTo>
                      <a:pt x="254794" y="254794"/>
                    </a:lnTo>
                    <a:lnTo>
                      <a:pt x="207169" y="254794"/>
                    </a:lnTo>
                    <a:lnTo>
                      <a:pt x="207169" y="273844"/>
                    </a:lnTo>
                    <a:lnTo>
                      <a:pt x="254794" y="273844"/>
                    </a:lnTo>
                    <a:cubicBezTo>
                      <a:pt x="265271" y="273844"/>
                      <a:pt x="273844" y="265271"/>
                      <a:pt x="273844" y="254794"/>
                    </a:cubicBezTo>
                    <a:lnTo>
                      <a:pt x="273844" y="26194"/>
                    </a:lnTo>
                    <a:cubicBezTo>
                      <a:pt x="273844" y="15716"/>
                      <a:pt x="265271" y="7144"/>
                      <a:pt x="254794" y="7144"/>
                    </a:cubicBezTo>
                    <a:close/>
                  </a:path>
                </a:pathLst>
              </a:custGeom>
              <a:grpFill/>
              <a:ln w="19050" cap="flat">
                <a:noFill/>
                <a:prstDash val="solid"/>
                <a:miter/>
              </a:ln>
            </p:spPr>
            <p:txBody>
              <a:bodyPr rtlCol="0" anchor="ctr"/>
              <a:lstStyle/>
              <a:p>
                <a:endParaRPr lang="en-US" sz="1125" dirty="0"/>
              </a:p>
            </p:txBody>
          </p:sp>
          <p:sp>
            <p:nvSpPr>
              <p:cNvPr id="9" name="Freeform: Shape 33">
                <a:extLst>
                  <a:ext uri="{FF2B5EF4-FFF2-40B4-BE49-F238E27FC236}">
                    <a16:creationId xmlns:a16="http://schemas.microsoft.com/office/drawing/2014/main" id="{63134600-77C2-0249-85EC-7BF9EBD32949}"/>
                  </a:ext>
                </a:extLst>
              </p:cNvPr>
              <p:cNvSpPr/>
              <p:nvPr/>
            </p:nvSpPr>
            <p:spPr>
              <a:xfrm>
                <a:off x="4326731" y="2536031"/>
                <a:ext cx="276225" cy="276225"/>
              </a:xfrm>
              <a:custGeom>
                <a:avLst/>
                <a:gdLst>
                  <a:gd name="connsiteX0" fmla="*/ 254794 w 276225"/>
                  <a:gd name="connsiteY0" fmla="*/ 254794 h 276225"/>
                  <a:gd name="connsiteX1" fmla="*/ 26194 w 276225"/>
                  <a:gd name="connsiteY1" fmla="*/ 254794 h 276225"/>
                  <a:gd name="connsiteX2" fmla="*/ 26194 w 276225"/>
                  <a:gd name="connsiteY2" fmla="*/ 26194 h 276225"/>
                  <a:gd name="connsiteX3" fmla="*/ 73819 w 276225"/>
                  <a:gd name="connsiteY3" fmla="*/ 26194 h 276225"/>
                  <a:gd name="connsiteX4" fmla="*/ 73819 w 276225"/>
                  <a:gd name="connsiteY4" fmla="*/ 7144 h 276225"/>
                  <a:gd name="connsiteX5" fmla="*/ 26194 w 276225"/>
                  <a:gd name="connsiteY5" fmla="*/ 7144 h 276225"/>
                  <a:gd name="connsiteX6" fmla="*/ 7144 w 276225"/>
                  <a:gd name="connsiteY6" fmla="*/ 26194 h 276225"/>
                  <a:gd name="connsiteX7" fmla="*/ 7144 w 276225"/>
                  <a:gd name="connsiteY7" fmla="*/ 254794 h 276225"/>
                  <a:gd name="connsiteX8" fmla="*/ 26194 w 276225"/>
                  <a:gd name="connsiteY8" fmla="*/ 273844 h 276225"/>
                  <a:gd name="connsiteX9" fmla="*/ 254794 w 276225"/>
                  <a:gd name="connsiteY9" fmla="*/ 273844 h 276225"/>
                  <a:gd name="connsiteX10" fmla="*/ 273844 w 276225"/>
                  <a:gd name="connsiteY10" fmla="*/ 254794 h 276225"/>
                  <a:gd name="connsiteX11" fmla="*/ 273844 w 276225"/>
                  <a:gd name="connsiteY11" fmla="*/ 207169 h 276225"/>
                  <a:gd name="connsiteX12" fmla="*/ 254794 w 276225"/>
                  <a:gd name="connsiteY12" fmla="*/ 207169 h 276225"/>
                  <a:gd name="connsiteX13" fmla="*/ 254794 w 276225"/>
                  <a:gd name="connsiteY13" fmla="*/ 25479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254794"/>
                    </a:moveTo>
                    <a:lnTo>
                      <a:pt x="26194" y="254794"/>
                    </a:lnTo>
                    <a:lnTo>
                      <a:pt x="26194" y="26194"/>
                    </a:lnTo>
                    <a:lnTo>
                      <a:pt x="73819" y="26194"/>
                    </a:lnTo>
                    <a:lnTo>
                      <a:pt x="73819" y="7144"/>
                    </a:lnTo>
                    <a:lnTo>
                      <a:pt x="26194" y="7144"/>
                    </a:lnTo>
                    <a:cubicBezTo>
                      <a:pt x="15716" y="7144"/>
                      <a:pt x="7144" y="15716"/>
                      <a:pt x="7144" y="26194"/>
                    </a:cubicBezTo>
                    <a:lnTo>
                      <a:pt x="7144" y="254794"/>
                    </a:lnTo>
                    <a:cubicBezTo>
                      <a:pt x="7144" y="265271"/>
                      <a:pt x="15716" y="273844"/>
                      <a:pt x="26194" y="273844"/>
                    </a:cubicBezTo>
                    <a:lnTo>
                      <a:pt x="254794" y="273844"/>
                    </a:lnTo>
                    <a:cubicBezTo>
                      <a:pt x="265271" y="273844"/>
                      <a:pt x="273844" y="265271"/>
                      <a:pt x="273844" y="254794"/>
                    </a:cubicBezTo>
                    <a:lnTo>
                      <a:pt x="273844" y="207169"/>
                    </a:lnTo>
                    <a:lnTo>
                      <a:pt x="254794" y="207169"/>
                    </a:lnTo>
                    <a:lnTo>
                      <a:pt x="254794" y="254794"/>
                    </a:lnTo>
                    <a:close/>
                  </a:path>
                </a:pathLst>
              </a:custGeom>
              <a:grpFill/>
              <a:ln w="19050" cap="flat">
                <a:noFill/>
                <a:prstDash val="solid"/>
                <a:miter/>
              </a:ln>
            </p:spPr>
            <p:txBody>
              <a:bodyPr rtlCol="0" anchor="ctr"/>
              <a:lstStyle/>
              <a:p>
                <a:endParaRPr lang="en-US" sz="1125" dirty="0"/>
              </a:p>
            </p:txBody>
          </p:sp>
          <p:sp>
            <p:nvSpPr>
              <p:cNvPr id="10" name="Freeform: Shape 34">
                <a:extLst>
                  <a:ext uri="{FF2B5EF4-FFF2-40B4-BE49-F238E27FC236}">
                    <a16:creationId xmlns:a16="http://schemas.microsoft.com/office/drawing/2014/main" id="{82D0C104-1202-874A-86CA-1B7B124CCB30}"/>
                  </a:ext>
                </a:extLst>
              </p:cNvPr>
              <p:cNvSpPr/>
              <p:nvPr/>
            </p:nvSpPr>
            <p:spPr>
              <a:xfrm>
                <a:off x="4412456" y="2412206"/>
                <a:ext cx="314325" cy="314325"/>
              </a:xfrm>
              <a:custGeom>
                <a:avLst/>
                <a:gdLst>
                  <a:gd name="connsiteX0" fmla="*/ 264319 w 314325"/>
                  <a:gd name="connsiteY0" fmla="*/ 35719 h 314325"/>
                  <a:gd name="connsiteX1" fmla="*/ 264319 w 314325"/>
                  <a:gd name="connsiteY1" fmla="*/ 7144 h 314325"/>
                  <a:gd name="connsiteX2" fmla="*/ 245269 w 314325"/>
                  <a:gd name="connsiteY2" fmla="*/ 7144 h 314325"/>
                  <a:gd name="connsiteX3" fmla="*/ 245269 w 314325"/>
                  <a:gd name="connsiteY3" fmla="*/ 35719 h 314325"/>
                  <a:gd name="connsiteX4" fmla="*/ 216694 w 314325"/>
                  <a:gd name="connsiteY4" fmla="*/ 35719 h 314325"/>
                  <a:gd name="connsiteX5" fmla="*/ 216694 w 314325"/>
                  <a:gd name="connsiteY5" fmla="*/ 7144 h 314325"/>
                  <a:gd name="connsiteX6" fmla="*/ 197644 w 314325"/>
                  <a:gd name="connsiteY6" fmla="*/ 7144 h 314325"/>
                  <a:gd name="connsiteX7" fmla="*/ 197644 w 314325"/>
                  <a:gd name="connsiteY7" fmla="*/ 35719 h 314325"/>
                  <a:gd name="connsiteX8" fmla="*/ 169069 w 314325"/>
                  <a:gd name="connsiteY8" fmla="*/ 35719 h 314325"/>
                  <a:gd name="connsiteX9" fmla="*/ 169069 w 314325"/>
                  <a:gd name="connsiteY9" fmla="*/ 7144 h 314325"/>
                  <a:gd name="connsiteX10" fmla="*/ 150019 w 314325"/>
                  <a:gd name="connsiteY10" fmla="*/ 7144 h 314325"/>
                  <a:gd name="connsiteX11" fmla="*/ 150019 w 314325"/>
                  <a:gd name="connsiteY11" fmla="*/ 35719 h 314325"/>
                  <a:gd name="connsiteX12" fmla="*/ 121444 w 314325"/>
                  <a:gd name="connsiteY12" fmla="*/ 35719 h 314325"/>
                  <a:gd name="connsiteX13" fmla="*/ 121444 w 314325"/>
                  <a:gd name="connsiteY13" fmla="*/ 7144 h 314325"/>
                  <a:gd name="connsiteX14" fmla="*/ 102394 w 314325"/>
                  <a:gd name="connsiteY14" fmla="*/ 7144 h 314325"/>
                  <a:gd name="connsiteX15" fmla="*/ 102394 w 314325"/>
                  <a:gd name="connsiteY15" fmla="*/ 35719 h 314325"/>
                  <a:gd name="connsiteX16" fmla="*/ 73819 w 314325"/>
                  <a:gd name="connsiteY16" fmla="*/ 35719 h 314325"/>
                  <a:gd name="connsiteX17" fmla="*/ 73819 w 314325"/>
                  <a:gd name="connsiteY17" fmla="*/ 7144 h 314325"/>
                  <a:gd name="connsiteX18" fmla="*/ 54769 w 314325"/>
                  <a:gd name="connsiteY18" fmla="*/ 7144 h 314325"/>
                  <a:gd name="connsiteX19" fmla="*/ 54769 w 314325"/>
                  <a:gd name="connsiteY19" fmla="*/ 35719 h 314325"/>
                  <a:gd name="connsiteX20" fmla="*/ 35719 w 314325"/>
                  <a:gd name="connsiteY20" fmla="*/ 54769 h 314325"/>
                  <a:gd name="connsiteX21" fmla="*/ 7144 w 314325"/>
                  <a:gd name="connsiteY21" fmla="*/ 54769 h 314325"/>
                  <a:gd name="connsiteX22" fmla="*/ 7144 w 314325"/>
                  <a:gd name="connsiteY22" fmla="*/ 73819 h 314325"/>
                  <a:gd name="connsiteX23" fmla="*/ 35719 w 314325"/>
                  <a:gd name="connsiteY23" fmla="*/ 73819 h 314325"/>
                  <a:gd name="connsiteX24" fmla="*/ 35719 w 314325"/>
                  <a:gd name="connsiteY24" fmla="*/ 102394 h 314325"/>
                  <a:gd name="connsiteX25" fmla="*/ 7144 w 314325"/>
                  <a:gd name="connsiteY25" fmla="*/ 102394 h 314325"/>
                  <a:gd name="connsiteX26" fmla="*/ 7144 w 314325"/>
                  <a:gd name="connsiteY26" fmla="*/ 121444 h 314325"/>
                  <a:gd name="connsiteX27" fmla="*/ 35719 w 314325"/>
                  <a:gd name="connsiteY27" fmla="*/ 121444 h 314325"/>
                  <a:gd name="connsiteX28" fmla="*/ 35719 w 314325"/>
                  <a:gd name="connsiteY28" fmla="*/ 150019 h 314325"/>
                  <a:gd name="connsiteX29" fmla="*/ 7144 w 314325"/>
                  <a:gd name="connsiteY29" fmla="*/ 150019 h 314325"/>
                  <a:gd name="connsiteX30" fmla="*/ 7144 w 314325"/>
                  <a:gd name="connsiteY30" fmla="*/ 169069 h 314325"/>
                  <a:gd name="connsiteX31" fmla="*/ 35719 w 314325"/>
                  <a:gd name="connsiteY31" fmla="*/ 169069 h 314325"/>
                  <a:gd name="connsiteX32" fmla="*/ 35719 w 314325"/>
                  <a:gd name="connsiteY32" fmla="*/ 197644 h 314325"/>
                  <a:gd name="connsiteX33" fmla="*/ 7144 w 314325"/>
                  <a:gd name="connsiteY33" fmla="*/ 197644 h 314325"/>
                  <a:gd name="connsiteX34" fmla="*/ 7144 w 314325"/>
                  <a:gd name="connsiteY34" fmla="*/ 216694 h 314325"/>
                  <a:gd name="connsiteX35" fmla="*/ 35719 w 314325"/>
                  <a:gd name="connsiteY35" fmla="*/ 216694 h 314325"/>
                  <a:gd name="connsiteX36" fmla="*/ 35719 w 314325"/>
                  <a:gd name="connsiteY36" fmla="*/ 245269 h 314325"/>
                  <a:gd name="connsiteX37" fmla="*/ 7144 w 314325"/>
                  <a:gd name="connsiteY37" fmla="*/ 245269 h 314325"/>
                  <a:gd name="connsiteX38" fmla="*/ 7144 w 314325"/>
                  <a:gd name="connsiteY38" fmla="*/ 264319 h 314325"/>
                  <a:gd name="connsiteX39" fmla="*/ 35719 w 314325"/>
                  <a:gd name="connsiteY39" fmla="*/ 264319 h 314325"/>
                  <a:gd name="connsiteX40" fmla="*/ 54769 w 314325"/>
                  <a:gd name="connsiteY40" fmla="*/ 283369 h 314325"/>
                  <a:gd name="connsiteX41" fmla="*/ 54769 w 314325"/>
                  <a:gd name="connsiteY41" fmla="*/ 311944 h 314325"/>
                  <a:gd name="connsiteX42" fmla="*/ 73819 w 314325"/>
                  <a:gd name="connsiteY42" fmla="*/ 311944 h 314325"/>
                  <a:gd name="connsiteX43" fmla="*/ 73819 w 314325"/>
                  <a:gd name="connsiteY43" fmla="*/ 283369 h 314325"/>
                  <a:gd name="connsiteX44" fmla="*/ 102394 w 314325"/>
                  <a:gd name="connsiteY44" fmla="*/ 283369 h 314325"/>
                  <a:gd name="connsiteX45" fmla="*/ 102394 w 314325"/>
                  <a:gd name="connsiteY45" fmla="*/ 311944 h 314325"/>
                  <a:gd name="connsiteX46" fmla="*/ 121444 w 314325"/>
                  <a:gd name="connsiteY46" fmla="*/ 311944 h 314325"/>
                  <a:gd name="connsiteX47" fmla="*/ 121444 w 314325"/>
                  <a:gd name="connsiteY47" fmla="*/ 283369 h 314325"/>
                  <a:gd name="connsiteX48" fmla="*/ 150019 w 314325"/>
                  <a:gd name="connsiteY48" fmla="*/ 283369 h 314325"/>
                  <a:gd name="connsiteX49" fmla="*/ 150019 w 314325"/>
                  <a:gd name="connsiteY49" fmla="*/ 311944 h 314325"/>
                  <a:gd name="connsiteX50" fmla="*/ 169069 w 314325"/>
                  <a:gd name="connsiteY50" fmla="*/ 311944 h 314325"/>
                  <a:gd name="connsiteX51" fmla="*/ 169069 w 314325"/>
                  <a:gd name="connsiteY51" fmla="*/ 283369 h 314325"/>
                  <a:gd name="connsiteX52" fmla="*/ 197644 w 314325"/>
                  <a:gd name="connsiteY52" fmla="*/ 283369 h 314325"/>
                  <a:gd name="connsiteX53" fmla="*/ 197644 w 314325"/>
                  <a:gd name="connsiteY53" fmla="*/ 311944 h 314325"/>
                  <a:gd name="connsiteX54" fmla="*/ 216694 w 314325"/>
                  <a:gd name="connsiteY54" fmla="*/ 311944 h 314325"/>
                  <a:gd name="connsiteX55" fmla="*/ 216694 w 314325"/>
                  <a:gd name="connsiteY55" fmla="*/ 283369 h 314325"/>
                  <a:gd name="connsiteX56" fmla="*/ 245269 w 314325"/>
                  <a:gd name="connsiteY56" fmla="*/ 283369 h 314325"/>
                  <a:gd name="connsiteX57" fmla="*/ 245269 w 314325"/>
                  <a:gd name="connsiteY57" fmla="*/ 311944 h 314325"/>
                  <a:gd name="connsiteX58" fmla="*/ 264319 w 314325"/>
                  <a:gd name="connsiteY58" fmla="*/ 311944 h 314325"/>
                  <a:gd name="connsiteX59" fmla="*/ 264319 w 314325"/>
                  <a:gd name="connsiteY59" fmla="*/ 283369 h 314325"/>
                  <a:gd name="connsiteX60" fmla="*/ 283369 w 314325"/>
                  <a:gd name="connsiteY60" fmla="*/ 264319 h 314325"/>
                  <a:gd name="connsiteX61" fmla="*/ 311944 w 314325"/>
                  <a:gd name="connsiteY61" fmla="*/ 264319 h 314325"/>
                  <a:gd name="connsiteX62" fmla="*/ 311944 w 314325"/>
                  <a:gd name="connsiteY62" fmla="*/ 245269 h 314325"/>
                  <a:gd name="connsiteX63" fmla="*/ 283369 w 314325"/>
                  <a:gd name="connsiteY63" fmla="*/ 245269 h 314325"/>
                  <a:gd name="connsiteX64" fmla="*/ 283369 w 314325"/>
                  <a:gd name="connsiteY64" fmla="*/ 216694 h 314325"/>
                  <a:gd name="connsiteX65" fmla="*/ 311944 w 314325"/>
                  <a:gd name="connsiteY65" fmla="*/ 216694 h 314325"/>
                  <a:gd name="connsiteX66" fmla="*/ 311944 w 314325"/>
                  <a:gd name="connsiteY66" fmla="*/ 197644 h 314325"/>
                  <a:gd name="connsiteX67" fmla="*/ 283369 w 314325"/>
                  <a:gd name="connsiteY67" fmla="*/ 197644 h 314325"/>
                  <a:gd name="connsiteX68" fmla="*/ 283369 w 314325"/>
                  <a:gd name="connsiteY68" fmla="*/ 169069 h 314325"/>
                  <a:gd name="connsiteX69" fmla="*/ 311944 w 314325"/>
                  <a:gd name="connsiteY69" fmla="*/ 169069 h 314325"/>
                  <a:gd name="connsiteX70" fmla="*/ 311944 w 314325"/>
                  <a:gd name="connsiteY70" fmla="*/ 150019 h 314325"/>
                  <a:gd name="connsiteX71" fmla="*/ 283369 w 314325"/>
                  <a:gd name="connsiteY71" fmla="*/ 150019 h 314325"/>
                  <a:gd name="connsiteX72" fmla="*/ 283369 w 314325"/>
                  <a:gd name="connsiteY72" fmla="*/ 121444 h 314325"/>
                  <a:gd name="connsiteX73" fmla="*/ 311944 w 314325"/>
                  <a:gd name="connsiteY73" fmla="*/ 121444 h 314325"/>
                  <a:gd name="connsiteX74" fmla="*/ 311944 w 314325"/>
                  <a:gd name="connsiteY74" fmla="*/ 102394 h 314325"/>
                  <a:gd name="connsiteX75" fmla="*/ 283369 w 314325"/>
                  <a:gd name="connsiteY75" fmla="*/ 102394 h 314325"/>
                  <a:gd name="connsiteX76" fmla="*/ 283369 w 314325"/>
                  <a:gd name="connsiteY76" fmla="*/ 73819 h 314325"/>
                  <a:gd name="connsiteX77" fmla="*/ 311944 w 314325"/>
                  <a:gd name="connsiteY77" fmla="*/ 73819 h 314325"/>
                  <a:gd name="connsiteX78" fmla="*/ 311944 w 314325"/>
                  <a:gd name="connsiteY78" fmla="*/ 54769 h 314325"/>
                  <a:gd name="connsiteX79" fmla="*/ 283369 w 314325"/>
                  <a:gd name="connsiteY79" fmla="*/ 54769 h 314325"/>
                  <a:gd name="connsiteX80" fmla="*/ 264319 w 314325"/>
                  <a:gd name="connsiteY80" fmla="*/ 35719 h 314325"/>
                  <a:gd name="connsiteX81" fmla="*/ 264319 w 314325"/>
                  <a:gd name="connsiteY81" fmla="*/ 262414 h 314325"/>
                  <a:gd name="connsiteX82" fmla="*/ 262414 w 314325"/>
                  <a:gd name="connsiteY82" fmla="*/ 264319 h 314325"/>
                  <a:gd name="connsiteX83" fmla="*/ 56674 w 314325"/>
                  <a:gd name="connsiteY83" fmla="*/ 264319 h 314325"/>
                  <a:gd name="connsiteX84" fmla="*/ 56674 w 314325"/>
                  <a:gd name="connsiteY84" fmla="*/ 264319 h 314325"/>
                  <a:gd name="connsiteX85" fmla="*/ 54769 w 314325"/>
                  <a:gd name="connsiteY85" fmla="*/ 262414 h 314325"/>
                  <a:gd name="connsiteX86" fmla="*/ 54769 w 314325"/>
                  <a:gd name="connsiteY86" fmla="*/ 56674 h 314325"/>
                  <a:gd name="connsiteX87" fmla="*/ 54769 w 314325"/>
                  <a:gd name="connsiteY87" fmla="*/ 56674 h 314325"/>
                  <a:gd name="connsiteX88" fmla="*/ 56674 w 314325"/>
                  <a:gd name="connsiteY88" fmla="*/ 54769 h 314325"/>
                  <a:gd name="connsiteX89" fmla="*/ 262414 w 314325"/>
                  <a:gd name="connsiteY89" fmla="*/ 54769 h 314325"/>
                  <a:gd name="connsiteX90" fmla="*/ 264319 w 314325"/>
                  <a:gd name="connsiteY90" fmla="*/ 56674 h 314325"/>
                  <a:gd name="connsiteX91" fmla="*/ 264319 w 314325"/>
                  <a:gd name="connsiteY91" fmla="*/ 26241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14325" h="314325">
                    <a:moveTo>
                      <a:pt x="264319" y="35719"/>
                    </a:moveTo>
                    <a:lnTo>
                      <a:pt x="264319" y="7144"/>
                    </a:lnTo>
                    <a:lnTo>
                      <a:pt x="245269" y="7144"/>
                    </a:lnTo>
                    <a:lnTo>
                      <a:pt x="245269" y="35719"/>
                    </a:lnTo>
                    <a:lnTo>
                      <a:pt x="216694" y="35719"/>
                    </a:lnTo>
                    <a:lnTo>
                      <a:pt x="216694" y="7144"/>
                    </a:lnTo>
                    <a:lnTo>
                      <a:pt x="197644" y="7144"/>
                    </a:lnTo>
                    <a:lnTo>
                      <a:pt x="197644" y="35719"/>
                    </a:lnTo>
                    <a:lnTo>
                      <a:pt x="169069" y="35719"/>
                    </a:lnTo>
                    <a:lnTo>
                      <a:pt x="169069" y="7144"/>
                    </a:lnTo>
                    <a:lnTo>
                      <a:pt x="150019" y="7144"/>
                    </a:lnTo>
                    <a:lnTo>
                      <a:pt x="150019" y="35719"/>
                    </a:lnTo>
                    <a:lnTo>
                      <a:pt x="121444" y="35719"/>
                    </a:lnTo>
                    <a:lnTo>
                      <a:pt x="121444" y="7144"/>
                    </a:lnTo>
                    <a:lnTo>
                      <a:pt x="102394" y="7144"/>
                    </a:lnTo>
                    <a:lnTo>
                      <a:pt x="102394" y="35719"/>
                    </a:lnTo>
                    <a:lnTo>
                      <a:pt x="73819" y="35719"/>
                    </a:lnTo>
                    <a:lnTo>
                      <a:pt x="73819" y="7144"/>
                    </a:lnTo>
                    <a:lnTo>
                      <a:pt x="54769" y="7144"/>
                    </a:lnTo>
                    <a:lnTo>
                      <a:pt x="54769" y="35719"/>
                    </a:lnTo>
                    <a:cubicBezTo>
                      <a:pt x="44291" y="36671"/>
                      <a:pt x="36671" y="44291"/>
                      <a:pt x="35719" y="54769"/>
                    </a:cubicBezTo>
                    <a:lnTo>
                      <a:pt x="7144" y="54769"/>
                    </a:lnTo>
                    <a:lnTo>
                      <a:pt x="7144" y="73819"/>
                    </a:lnTo>
                    <a:lnTo>
                      <a:pt x="35719" y="73819"/>
                    </a:lnTo>
                    <a:lnTo>
                      <a:pt x="35719" y="102394"/>
                    </a:lnTo>
                    <a:lnTo>
                      <a:pt x="7144" y="102394"/>
                    </a:lnTo>
                    <a:lnTo>
                      <a:pt x="7144" y="121444"/>
                    </a:lnTo>
                    <a:lnTo>
                      <a:pt x="35719" y="121444"/>
                    </a:lnTo>
                    <a:lnTo>
                      <a:pt x="35719" y="150019"/>
                    </a:lnTo>
                    <a:lnTo>
                      <a:pt x="7144" y="150019"/>
                    </a:lnTo>
                    <a:lnTo>
                      <a:pt x="7144" y="169069"/>
                    </a:lnTo>
                    <a:lnTo>
                      <a:pt x="35719" y="169069"/>
                    </a:lnTo>
                    <a:lnTo>
                      <a:pt x="35719" y="197644"/>
                    </a:lnTo>
                    <a:lnTo>
                      <a:pt x="7144" y="197644"/>
                    </a:lnTo>
                    <a:lnTo>
                      <a:pt x="7144" y="216694"/>
                    </a:lnTo>
                    <a:lnTo>
                      <a:pt x="35719" y="216694"/>
                    </a:lnTo>
                    <a:lnTo>
                      <a:pt x="35719" y="245269"/>
                    </a:lnTo>
                    <a:lnTo>
                      <a:pt x="7144" y="245269"/>
                    </a:lnTo>
                    <a:lnTo>
                      <a:pt x="7144" y="264319"/>
                    </a:lnTo>
                    <a:lnTo>
                      <a:pt x="35719" y="264319"/>
                    </a:lnTo>
                    <a:cubicBezTo>
                      <a:pt x="36671" y="274796"/>
                      <a:pt x="44291" y="282416"/>
                      <a:pt x="54769" y="283369"/>
                    </a:cubicBezTo>
                    <a:lnTo>
                      <a:pt x="54769" y="311944"/>
                    </a:lnTo>
                    <a:lnTo>
                      <a:pt x="73819" y="311944"/>
                    </a:lnTo>
                    <a:lnTo>
                      <a:pt x="73819" y="283369"/>
                    </a:lnTo>
                    <a:lnTo>
                      <a:pt x="102394" y="283369"/>
                    </a:lnTo>
                    <a:lnTo>
                      <a:pt x="102394" y="311944"/>
                    </a:lnTo>
                    <a:lnTo>
                      <a:pt x="121444" y="311944"/>
                    </a:lnTo>
                    <a:lnTo>
                      <a:pt x="121444" y="283369"/>
                    </a:lnTo>
                    <a:lnTo>
                      <a:pt x="150019" y="283369"/>
                    </a:lnTo>
                    <a:lnTo>
                      <a:pt x="150019" y="311944"/>
                    </a:lnTo>
                    <a:lnTo>
                      <a:pt x="169069" y="311944"/>
                    </a:lnTo>
                    <a:lnTo>
                      <a:pt x="169069" y="283369"/>
                    </a:lnTo>
                    <a:lnTo>
                      <a:pt x="197644" y="283369"/>
                    </a:lnTo>
                    <a:lnTo>
                      <a:pt x="197644" y="311944"/>
                    </a:lnTo>
                    <a:lnTo>
                      <a:pt x="216694" y="311944"/>
                    </a:lnTo>
                    <a:lnTo>
                      <a:pt x="216694" y="283369"/>
                    </a:lnTo>
                    <a:lnTo>
                      <a:pt x="245269" y="283369"/>
                    </a:lnTo>
                    <a:lnTo>
                      <a:pt x="245269" y="311944"/>
                    </a:lnTo>
                    <a:lnTo>
                      <a:pt x="264319" y="311944"/>
                    </a:lnTo>
                    <a:lnTo>
                      <a:pt x="264319" y="283369"/>
                    </a:lnTo>
                    <a:cubicBezTo>
                      <a:pt x="274796" y="282416"/>
                      <a:pt x="282416" y="274796"/>
                      <a:pt x="283369" y="264319"/>
                    </a:cubicBezTo>
                    <a:lnTo>
                      <a:pt x="311944" y="264319"/>
                    </a:lnTo>
                    <a:lnTo>
                      <a:pt x="311944" y="245269"/>
                    </a:lnTo>
                    <a:lnTo>
                      <a:pt x="283369" y="245269"/>
                    </a:lnTo>
                    <a:lnTo>
                      <a:pt x="283369" y="216694"/>
                    </a:lnTo>
                    <a:lnTo>
                      <a:pt x="311944" y="216694"/>
                    </a:lnTo>
                    <a:lnTo>
                      <a:pt x="311944" y="197644"/>
                    </a:lnTo>
                    <a:lnTo>
                      <a:pt x="283369" y="197644"/>
                    </a:lnTo>
                    <a:lnTo>
                      <a:pt x="283369" y="169069"/>
                    </a:lnTo>
                    <a:lnTo>
                      <a:pt x="311944" y="169069"/>
                    </a:lnTo>
                    <a:lnTo>
                      <a:pt x="311944" y="150019"/>
                    </a:lnTo>
                    <a:lnTo>
                      <a:pt x="283369" y="150019"/>
                    </a:lnTo>
                    <a:lnTo>
                      <a:pt x="283369" y="121444"/>
                    </a:lnTo>
                    <a:lnTo>
                      <a:pt x="311944" y="121444"/>
                    </a:lnTo>
                    <a:lnTo>
                      <a:pt x="311944" y="102394"/>
                    </a:lnTo>
                    <a:lnTo>
                      <a:pt x="283369" y="102394"/>
                    </a:lnTo>
                    <a:lnTo>
                      <a:pt x="283369" y="73819"/>
                    </a:lnTo>
                    <a:lnTo>
                      <a:pt x="311944" y="73819"/>
                    </a:lnTo>
                    <a:lnTo>
                      <a:pt x="311944" y="54769"/>
                    </a:lnTo>
                    <a:lnTo>
                      <a:pt x="283369" y="54769"/>
                    </a:lnTo>
                    <a:cubicBezTo>
                      <a:pt x="282416" y="44291"/>
                      <a:pt x="274796" y="36671"/>
                      <a:pt x="264319" y="35719"/>
                    </a:cubicBezTo>
                    <a:close/>
                    <a:moveTo>
                      <a:pt x="264319" y="262414"/>
                    </a:moveTo>
                    <a:cubicBezTo>
                      <a:pt x="264319" y="263366"/>
                      <a:pt x="263366" y="264319"/>
                      <a:pt x="262414" y="264319"/>
                    </a:cubicBezTo>
                    <a:lnTo>
                      <a:pt x="56674" y="264319"/>
                    </a:lnTo>
                    <a:cubicBezTo>
                      <a:pt x="56674" y="264319"/>
                      <a:pt x="56674" y="264319"/>
                      <a:pt x="56674" y="264319"/>
                    </a:cubicBezTo>
                    <a:cubicBezTo>
                      <a:pt x="55721" y="264319"/>
                      <a:pt x="54769" y="263366"/>
                      <a:pt x="54769" y="262414"/>
                    </a:cubicBezTo>
                    <a:lnTo>
                      <a:pt x="54769" y="56674"/>
                    </a:lnTo>
                    <a:cubicBezTo>
                      <a:pt x="54769" y="56674"/>
                      <a:pt x="54769" y="56674"/>
                      <a:pt x="54769" y="56674"/>
                    </a:cubicBezTo>
                    <a:cubicBezTo>
                      <a:pt x="54769" y="55721"/>
                      <a:pt x="55721" y="54769"/>
                      <a:pt x="56674" y="54769"/>
                    </a:cubicBezTo>
                    <a:lnTo>
                      <a:pt x="262414" y="54769"/>
                    </a:lnTo>
                    <a:cubicBezTo>
                      <a:pt x="263366" y="54769"/>
                      <a:pt x="264319" y="55721"/>
                      <a:pt x="264319" y="56674"/>
                    </a:cubicBezTo>
                    <a:lnTo>
                      <a:pt x="264319" y="262414"/>
                    </a:lnTo>
                    <a:close/>
                  </a:path>
                </a:pathLst>
              </a:custGeom>
              <a:grpFill/>
              <a:ln w="19050" cap="flat">
                <a:noFill/>
                <a:prstDash val="solid"/>
                <a:miter/>
              </a:ln>
            </p:spPr>
            <p:txBody>
              <a:bodyPr rtlCol="0" anchor="ctr"/>
              <a:lstStyle/>
              <a:p>
                <a:endParaRPr lang="en-US" sz="1125" dirty="0"/>
              </a:p>
            </p:txBody>
          </p:sp>
        </p:grpSp>
      </p:grpSp>
    </p:spTree>
    <p:extLst>
      <p:ext uri="{BB962C8B-B14F-4D97-AF65-F5344CB8AC3E}">
        <p14:creationId xmlns:p14="http://schemas.microsoft.com/office/powerpoint/2010/main" val="2091502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C7EB040-D4B9-2C46-9EA9-33ABB7A72653}"/>
              </a:ext>
            </a:extLst>
          </p:cNvPr>
          <p:cNvSpPr>
            <a:spLocks noGrp="1"/>
          </p:cNvSpPr>
          <p:nvPr>
            <p:ph type="body" idx="1"/>
          </p:nvPr>
        </p:nvSpPr>
        <p:spPr/>
        <p:txBody>
          <a:bodyPr/>
          <a:lstStyle/>
          <a:p>
            <a:r>
              <a:rPr lang="en-US" dirty="0"/>
              <a:t>What’s a </a:t>
            </a:r>
            <a:r>
              <a:rPr lang="en-US" dirty="0" err="1"/>
              <a:t>GiB</a:t>
            </a:r>
            <a:r>
              <a:rPr lang="en-US" dirty="0"/>
              <a:t>?</a:t>
            </a:r>
          </a:p>
        </p:txBody>
      </p:sp>
      <p:sp>
        <p:nvSpPr>
          <p:cNvPr id="3" name="Content Placeholder 2"/>
          <p:cNvSpPr>
            <a:spLocks noGrp="1"/>
          </p:cNvSpPr>
          <p:nvPr>
            <p:ph sz="half" idx="2"/>
          </p:nvPr>
        </p:nvSpPr>
        <p:spPr/>
        <p:txBody>
          <a:bodyPr/>
          <a:lstStyle/>
          <a:p>
            <a:pPr marL="342900" indent="-342900">
              <a:buClr>
                <a:schemeClr val="accent1"/>
              </a:buClr>
              <a:buFont typeface="Wingdings" panose="05000000000000000000" pitchFamily="2" charset="2"/>
              <a:buChar char="§"/>
            </a:pPr>
            <a:r>
              <a:rPr lang="en-US" sz="2000" dirty="0"/>
              <a:t>Memory is presented as </a:t>
            </a:r>
            <a:r>
              <a:rPr lang="en-US" sz="2000" dirty="0" err="1"/>
              <a:t>GibiBytes</a:t>
            </a:r>
            <a:r>
              <a:rPr lang="en-US" sz="2000" dirty="0"/>
              <a:t> (</a:t>
            </a:r>
            <a:r>
              <a:rPr lang="en-US" sz="2000" dirty="0" err="1"/>
              <a:t>GiB</a:t>
            </a:r>
            <a:r>
              <a:rPr lang="en-US" sz="2000" dirty="0"/>
              <a:t>) and not Gigabytes (GB)</a:t>
            </a:r>
          </a:p>
          <a:p>
            <a:pPr marL="342900" indent="-342900">
              <a:buClr>
                <a:schemeClr val="accent1"/>
              </a:buClr>
              <a:buFont typeface="Wingdings" panose="05000000000000000000" pitchFamily="2" charset="2"/>
              <a:buChar char="§"/>
            </a:pPr>
            <a:r>
              <a:rPr lang="en-US" sz="2000" dirty="0"/>
              <a:t>256 </a:t>
            </a:r>
            <a:r>
              <a:rPr lang="en-US" sz="2000" dirty="0" err="1"/>
              <a:t>GiB</a:t>
            </a:r>
            <a:r>
              <a:rPr lang="en-US" sz="2000" dirty="0"/>
              <a:t> = 275 GB</a:t>
            </a:r>
          </a:p>
          <a:p>
            <a:pPr marL="342900" indent="-342900">
              <a:buClr>
                <a:schemeClr val="accent1"/>
              </a:buClr>
              <a:buFont typeface="Wingdings" panose="05000000000000000000" pitchFamily="2" charset="2"/>
              <a:buChar char="§"/>
            </a:pPr>
            <a:endParaRPr lang="en-US" sz="2000" dirty="0"/>
          </a:p>
          <a:p>
            <a:pPr marL="342900" indent="-342900">
              <a:buFont typeface="Arial" panose="020B0604020202020204" pitchFamily="34" charset="0"/>
              <a:buChar char="•"/>
            </a:pPr>
            <a:endParaRPr lang="en-US" dirty="0"/>
          </a:p>
        </p:txBody>
      </p:sp>
      <p:sp>
        <p:nvSpPr>
          <p:cNvPr id="2" name="Title 1"/>
          <p:cNvSpPr>
            <a:spLocks noGrp="1"/>
          </p:cNvSpPr>
          <p:nvPr>
            <p:ph type="title"/>
          </p:nvPr>
        </p:nvSpPr>
        <p:spPr/>
        <p:txBody>
          <a:bodyPr/>
          <a:lstStyle/>
          <a:p>
            <a:r>
              <a:rPr lang="en-US" dirty="0"/>
              <a:t>Memory and Storage</a:t>
            </a:r>
          </a:p>
        </p:txBody>
      </p:sp>
      <p:sp>
        <p:nvSpPr>
          <p:cNvPr id="6" name="Text Placeholder 5">
            <a:extLst>
              <a:ext uri="{FF2B5EF4-FFF2-40B4-BE49-F238E27FC236}">
                <a16:creationId xmlns:a16="http://schemas.microsoft.com/office/drawing/2014/main" id="{E3EC2DD7-D8E6-F948-8673-3D53A57EDE25}"/>
              </a:ext>
            </a:extLst>
          </p:cNvPr>
          <p:cNvSpPr>
            <a:spLocks noGrp="1"/>
          </p:cNvSpPr>
          <p:nvPr>
            <p:ph type="body" sz="quarter" idx="3"/>
          </p:nvPr>
        </p:nvSpPr>
        <p:spPr/>
        <p:txBody>
          <a:bodyPr/>
          <a:lstStyle/>
          <a:p>
            <a:r>
              <a:rPr lang="en-US" dirty="0"/>
              <a:t>What about storage?</a:t>
            </a:r>
          </a:p>
        </p:txBody>
      </p:sp>
      <p:sp>
        <p:nvSpPr>
          <p:cNvPr id="7" name="Content Placeholder 6">
            <a:extLst>
              <a:ext uri="{FF2B5EF4-FFF2-40B4-BE49-F238E27FC236}">
                <a16:creationId xmlns:a16="http://schemas.microsoft.com/office/drawing/2014/main" id="{E1833CFF-34E1-AA48-B8F4-A9C7C91EA359}"/>
              </a:ext>
            </a:extLst>
          </p:cNvPr>
          <p:cNvSpPr>
            <a:spLocks noGrp="1"/>
          </p:cNvSpPr>
          <p:nvPr>
            <p:ph sz="quarter" idx="4"/>
          </p:nvPr>
        </p:nvSpPr>
        <p:spPr/>
        <p:txBody>
          <a:bodyPr/>
          <a:lstStyle/>
          <a:p>
            <a:pPr marL="342900" indent="-342900">
              <a:buClr>
                <a:schemeClr val="accent1"/>
              </a:buClr>
              <a:buFont typeface="Wingdings" panose="05000000000000000000" pitchFamily="2" charset="2"/>
              <a:buChar char="§"/>
            </a:pPr>
            <a:r>
              <a:rPr lang="en-US" dirty="0"/>
              <a:t>Storage is independent of compute</a:t>
            </a:r>
          </a:p>
          <a:p>
            <a:pPr marL="342900" indent="-342900">
              <a:buClr>
                <a:schemeClr val="accent1"/>
              </a:buClr>
              <a:buFont typeface="Wingdings" panose="05000000000000000000" pitchFamily="2" charset="2"/>
              <a:buChar char="§"/>
            </a:pPr>
            <a:r>
              <a:rPr lang="en-US" dirty="0"/>
              <a:t>You allocate drives known as EBS volumes</a:t>
            </a:r>
          </a:p>
          <a:p>
            <a:pPr marL="342900" indent="-342900">
              <a:buClr>
                <a:schemeClr val="accent1"/>
              </a:buClr>
              <a:buFont typeface="Wingdings" panose="05000000000000000000" pitchFamily="2" charset="2"/>
              <a:buChar char="§"/>
            </a:pPr>
            <a:r>
              <a:rPr lang="en-US" dirty="0"/>
              <a:t>Max 16 </a:t>
            </a:r>
            <a:r>
              <a:rPr lang="en-US" dirty="0" err="1"/>
              <a:t>TiB</a:t>
            </a:r>
            <a:r>
              <a:rPr lang="en-US" dirty="0"/>
              <a:t> per volume</a:t>
            </a:r>
          </a:p>
          <a:p>
            <a:pPr marL="342900" indent="-342900">
              <a:buClr>
                <a:schemeClr val="accent1"/>
              </a:buClr>
              <a:buFont typeface="Wingdings" panose="05000000000000000000" pitchFamily="2" charset="2"/>
              <a:buChar char="§"/>
            </a:pPr>
            <a:endParaRPr lang="en-US" dirty="0"/>
          </a:p>
          <a:p>
            <a:pPr marL="342900" indent="-342900">
              <a:buFont typeface="Arial" panose="020B0604020202020204" pitchFamily="34" charset="0"/>
              <a:buChar char="•"/>
            </a:pPr>
            <a:endParaRPr lang="en-US" dirty="0"/>
          </a:p>
        </p:txBody>
      </p:sp>
      <p:grpSp>
        <p:nvGrpSpPr>
          <p:cNvPr id="8" name="Group 7">
            <a:extLst>
              <a:ext uri="{FF2B5EF4-FFF2-40B4-BE49-F238E27FC236}">
                <a16:creationId xmlns:a16="http://schemas.microsoft.com/office/drawing/2014/main" id="{EEAB6962-2927-3847-B653-DAF47C8D0072}"/>
              </a:ext>
            </a:extLst>
          </p:cNvPr>
          <p:cNvGrpSpPr/>
          <p:nvPr/>
        </p:nvGrpSpPr>
        <p:grpSpPr>
          <a:xfrm>
            <a:off x="8531678" y="2"/>
            <a:ext cx="412991" cy="489858"/>
            <a:chOff x="13432971" y="2"/>
            <a:chExt cx="660785" cy="783773"/>
          </a:xfrm>
        </p:grpSpPr>
        <p:sp>
          <p:nvSpPr>
            <p:cNvPr id="9" name="Arrow: Pentagon 26">
              <a:extLst>
                <a:ext uri="{FF2B5EF4-FFF2-40B4-BE49-F238E27FC236}">
                  <a16:creationId xmlns:a16="http://schemas.microsoft.com/office/drawing/2014/main" id="{9802AB2D-74D8-DC49-BFD5-8B37DC3235C8}"/>
                </a:ext>
              </a:extLst>
            </p:cNvPr>
            <p:cNvSpPr/>
            <p:nvPr/>
          </p:nvSpPr>
          <p:spPr bwMode="auto">
            <a:xfrm rot="5400000">
              <a:off x="13371477" y="61496"/>
              <a:ext cx="783773" cy="660785"/>
            </a:xfrm>
            <a:prstGeom prst="homePlate">
              <a:avLst>
                <a:gd name="adj" fmla="val 3003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 name="Graphic 3">
              <a:extLst>
                <a:ext uri="{FF2B5EF4-FFF2-40B4-BE49-F238E27FC236}">
                  <a16:creationId xmlns:a16="http://schemas.microsoft.com/office/drawing/2014/main" id="{E8B8AD54-8937-8145-934E-8D8A608F38A3}"/>
                </a:ext>
              </a:extLst>
            </p:cNvPr>
            <p:cNvGrpSpPr/>
            <p:nvPr/>
          </p:nvGrpSpPr>
          <p:grpSpPr>
            <a:xfrm>
              <a:off x="13585427" y="125219"/>
              <a:ext cx="386410" cy="386410"/>
              <a:chOff x="4333875" y="2333625"/>
              <a:chExt cx="476250" cy="476250"/>
            </a:xfrm>
            <a:solidFill>
              <a:schemeClr val="tx1"/>
            </a:solidFill>
          </p:grpSpPr>
          <p:sp>
            <p:nvSpPr>
              <p:cNvPr id="11" name="Freeform: Shape 32">
                <a:extLst>
                  <a:ext uri="{FF2B5EF4-FFF2-40B4-BE49-F238E27FC236}">
                    <a16:creationId xmlns:a16="http://schemas.microsoft.com/office/drawing/2014/main" id="{CDF9F8A8-4D4C-864B-B15E-B8DB739C5E5E}"/>
                  </a:ext>
                </a:extLst>
              </p:cNvPr>
              <p:cNvSpPr/>
              <p:nvPr/>
            </p:nvSpPr>
            <p:spPr>
              <a:xfrm>
                <a:off x="4536281" y="2326481"/>
                <a:ext cx="276225" cy="276225"/>
              </a:xfrm>
              <a:custGeom>
                <a:avLst/>
                <a:gdLst>
                  <a:gd name="connsiteX0" fmla="*/ 254794 w 276225"/>
                  <a:gd name="connsiteY0" fmla="*/ 7144 h 276225"/>
                  <a:gd name="connsiteX1" fmla="*/ 26194 w 276225"/>
                  <a:gd name="connsiteY1" fmla="*/ 7144 h 276225"/>
                  <a:gd name="connsiteX2" fmla="*/ 7144 w 276225"/>
                  <a:gd name="connsiteY2" fmla="*/ 26194 h 276225"/>
                  <a:gd name="connsiteX3" fmla="*/ 7144 w 276225"/>
                  <a:gd name="connsiteY3" fmla="*/ 73819 h 276225"/>
                  <a:gd name="connsiteX4" fmla="*/ 26194 w 276225"/>
                  <a:gd name="connsiteY4" fmla="*/ 73819 h 276225"/>
                  <a:gd name="connsiteX5" fmla="*/ 26194 w 276225"/>
                  <a:gd name="connsiteY5" fmla="*/ 26194 h 276225"/>
                  <a:gd name="connsiteX6" fmla="*/ 254794 w 276225"/>
                  <a:gd name="connsiteY6" fmla="*/ 26194 h 276225"/>
                  <a:gd name="connsiteX7" fmla="*/ 254794 w 276225"/>
                  <a:gd name="connsiteY7" fmla="*/ 254794 h 276225"/>
                  <a:gd name="connsiteX8" fmla="*/ 207169 w 276225"/>
                  <a:gd name="connsiteY8" fmla="*/ 254794 h 276225"/>
                  <a:gd name="connsiteX9" fmla="*/ 207169 w 276225"/>
                  <a:gd name="connsiteY9" fmla="*/ 273844 h 276225"/>
                  <a:gd name="connsiteX10" fmla="*/ 254794 w 276225"/>
                  <a:gd name="connsiteY10" fmla="*/ 273844 h 276225"/>
                  <a:gd name="connsiteX11" fmla="*/ 273844 w 276225"/>
                  <a:gd name="connsiteY11" fmla="*/ 254794 h 276225"/>
                  <a:gd name="connsiteX12" fmla="*/ 273844 w 276225"/>
                  <a:gd name="connsiteY12" fmla="*/ 26194 h 276225"/>
                  <a:gd name="connsiteX13" fmla="*/ 254794 w 276225"/>
                  <a:gd name="connsiteY13" fmla="*/ 714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7144"/>
                    </a:moveTo>
                    <a:lnTo>
                      <a:pt x="26194" y="7144"/>
                    </a:lnTo>
                    <a:cubicBezTo>
                      <a:pt x="15716" y="7144"/>
                      <a:pt x="7144" y="15716"/>
                      <a:pt x="7144" y="26194"/>
                    </a:cubicBezTo>
                    <a:lnTo>
                      <a:pt x="7144" y="73819"/>
                    </a:lnTo>
                    <a:lnTo>
                      <a:pt x="26194" y="73819"/>
                    </a:lnTo>
                    <a:lnTo>
                      <a:pt x="26194" y="26194"/>
                    </a:lnTo>
                    <a:lnTo>
                      <a:pt x="254794" y="26194"/>
                    </a:lnTo>
                    <a:lnTo>
                      <a:pt x="254794" y="254794"/>
                    </a:lnTo>
                    <a:lnTo>
                      <a:pt x="207169" y="254794"/>
                    </a:lnTo>
                    <a:lnTo>
                      <a:pt x="207169" y="273844"/>
                    </a:lnTo>
                    <a:lnTo>
                      <a:pt x="254794" y="273844"/>
                    </a:lnTo>
                    <a:cubicBezTo>
                      <a:pt x="265271" y="273844"/>
                      <a:pt x="273844" y="265271"/>
                      <a:pt x="273844" y="254794"/>
                    </a:cubicBezTo>
                    <a:lnTo>
                      <a:pt x="273844" y="26194"/>
                    </a:lnTo>
                    <a:cubicBezTo>
                      <a:pt x="273844" y="15716"/>
                      <a:pt x="265271" y="7144"/>
                      <a:pt x="254794" y="7144"/>
                    </a:cubicBezTo>
                    <a:close/>
                  </a:path>
                </a:pathLst>
              </a:custGeom>
              <a:grpFill/>
              <a:ln w="19050" cap="flat">
                <a:noFill/>
                <a:prstDash val="solid"/>
                <a:miter/>
              </a:ln>
            </p:spPr>
            <p:txBody>
              <a:bodyPr rtlCol="0" anchor="ctr"/>
              <a:lstStyle/>
              <a:p>
                <a:endParaRPr lang="en-US" sz="1125" dirty="0"/>
              </a:p>
            </p:txBody>
          </p:sp>
          <p:sp>
            <p:nvSpPr>
              <p:cNvPr id="12" name="Freeform: Shape 33">
                <a:extLst>
                  <a:ext uri="{FF2B5EF4-FFF2-40B4-BE49-F238E27FC236}">
                    <a16:creationId xmlns:a16="http://schemas.microsoft.com/office/drawing/2014/main" id="{D4452FD7-17D0-EB44-8BDC-5D32524D30A2}"/>
                  </a:ext>
                </a:extLst>
              </p:cNvPr>
              <p:cNvSpPr/>
              <p:nvPr/>
            </p:nvSpPr>
            <p:spPr>
              <a:xfrm>
                <a:off x="4326731" y="2536031"/>
                <a:ext cx="276225" cy="276225"/>
              </a:xfrm>
              <a:custGeom>
                <a:avLst/>
                <a:gdLst>
                  <a:gd name="connsiteX0" fmla="*/ 254794 w 276225"/>
                  <a:gd name="connsiteY0" fmla="*/ 254794 h 276225"/>
                  <a:gd name="connsiteX1" fmla="*/ 26194 w 276225"/>
                  <a:gd name="connsiteY1" fmla="*/ 254794 h 276225"/>
                  <a:gd name="connsiteX2" fmla="*/ 26194 w 276225"/>
                  <a:gd name="connsiteY2" fmla="*/ 26194 h 276225"/>
                  <a:gd name="connsiteX3" fmla="*/ 73819 w 276225"/>
                  <a:gd name="connsiteY3" fmla="*/ 26194 h 276225"/>
                  <a:gd name="connsiteX4" fmla="*/ 73819 w 276225"/>
                  <a:gd name="connsiteY4" fmla="*/ 7144 h 276225"/>
                  <a:gd name="connsiteX5" fmla="*/ 26194 w 276225"/>
                  <a:gd name="connsiteY5" fmla="*/ 7144 h 276225"/>
                  <a:gd name="connsiteX6" fmla="*/ 7144 w 276225"/>
                  <a:gd name="connsiteY6" fmla="*/ 26194 h 276225"/>
                  <a:gd name="connsiteX7" fmla="*/ 7144 w 276225"/>
                  <a:gd name="connsiteY7" fmla="*/ 254794 h 276225"/>
                  <a:gd name="connsiteX8" fmla="*/ 26194 w 276225"/>
                  <a:gd name="connsiteY8" fmla="*/ 273844 h 276225"/>
                  <a:gd name="connsiteX9" fmla="*/ 254794 w 276225"/>
                  <a:gd name="connsiteY9" fmla="*/ 273844 h 276225"/>
                  <a:gd name="connsiteX10" fmla="*/ 273844 w 276225"/>
                  <a:gd name="connsiteY10" fmla="*/ 254794 h 276225"/>
                  <a:gd name="connsiteX11" fmla="*/ 273844 w 276225"/>
                  <a:gd name="connsiteY11" fmla="*/ 207169 h 276225"/>
                  <a:gd name="connsiteX12" fmla="*/ 254794 w 276225"/>
                  <a:gd name="connsiteY12" fmla="*/ 207169 h 276225"/>
                  <a:gd name="connsiteX13" fmla="*/ 254794 w 276225"/>
                  <a:gd name="connsiteY13" fmla="*/ 25479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254794"/>
                    </a:moveTo>
                    <a:lnTo>
                      <a:pt x="26194" y="254794"/>
                    </a:lnTo>
                    <a:lnTo>
                      <a:pt x="26194" y="26194"/>
                    </a:lnTo>
                    <a:lnTo>
                      <a:pt x="73819" y="26194"/>
                    </a:lnTo>
                    <a:lnTo>
                      <a:pt x="73819" y="7144"/>
                    </a:lnTo>
                    <a:lnTo>
                      <a:pt x="26194" y="7144"/>
                    </a:lnTo>
                    <a:cubicBezTo>
                      <a:pt x="15716" y="7144"/>
                      <a:pt x="7144" y="15716"/>
                      <a:pt x="7144" y="26194"/>
                    </a:cubicBezTo>
                    <a:lnTo>
                      <a:pt x="7144" y="254794"/>
                    </a:lnTo>
                    <a:cubicBezTo>
                      <a:pt x="7144" y="265271"/>
                      <a:pt x="15716" y="273844"/>
                      <a:pt x="26194" y="273844"/>
                    </a:cubicBezTo>
                    <a:lnTo>
                      <a:pt x="254794" y="273844"/>
                    </a:lnTo>
                    <a:cubicBezTo>
                      <a:pt x="265271" y="273844"/>
                      <a:pt x="273844" y="265271"/>
                      <a:pt x="273844" y="254794"/>
                    </a:cubicBezTo>
                    <a:lnTo>
                      <a:pt x="273844" y="207169"/>
                    </a:lnTo>
                    <a:lnTo>
                      <a:pt x="254794" y="207169"/>
                    </a:lnTo>
                    <a:lnTo>
                      <a:pt x="254794" y="254794"/>
                    </a:lnTo>
                    <a:close/>
                  </a:path>
                </a:pathLst>
              </a:custGeom>
              <a:grpFill/>
              <a:ln w="19050" cap="flat">
                <a:noFill/>
                <a:prstDash val="solid"/>
                <a:miter/>
              </a:ln>
            </p:spPr>
            <p:txBody>
              <a:bodyPr rtlCol="0" anchor="ctr"/>
              <a:lstStyle/>
              <a:p>
                <a:endParaRPr lang="en-US" sz="1125" dirty="0"/>
              </a:p>
            </p:txBody>
          </p:sp>
          <p:sp>
            <p:nvSpPr>
              <p:cNvPr id="13" name="Freeform: Shape 34">
                <a:extLst>
                  <a:ext uri="{FF2B5EF4-FFF2-40B4-BE49-F238E27FC236}">
                    <a16:creationId xmlns:a16="http://schemas.microsoft.com/office/drawing/2014/main" id="{84D15776-C1B1-C04D-B7C2-6D7459DD0026}"/>
                  </a:ext>
                </a:extLst>
              </p:cNvPr>
              <p:cNvSpPr/>
              <p:nvPr/>
            </p:nvSpPr>
            <p:spPr>
              <a:xfrm>
                <a:off x="4412456" y="2412206"/>
                <a:ext cx="314325" cy="314325"/>
              </a:xfrm>
              <a:custGeom>
                <a:avLst/>
                <a:gdLst>
                  <a:gd name="connsiteX0" fmla="*/ 264319 w 314325"/>
                  <a:gd name="connsiteY0" fmla="*/ 35719 h 314325"/>
                  <a:gd name="connsiteX1" fmla="*/ 264319 w 314325"/>
                  <a:gd name="connsiteY1" fmla="*/ 7144 h 314325"/>
                  <a:gd name="connsiteX2" fmla="*/ 245269 w 314325"/>
                  <a:gd name="connsiteY2" fmla="*/ 7144 h 314325"/>
                  <a:gd name="connsiteX3" fmla="*/ 245269 w 314325"/>
                  <a:gd name="connsiteY3" fmla="*/ 35719 h 314325"/>
                  <a:gd name="connsiteX4" fmla="*/ 216694 w 314325"/>
                  <a:gd name="connsiteY4" fmla="*/ 35719 h 314325"/>
                  <a:gd name="connsiteX5" fmla="*/ 216694 w 314325"/>
                  <a:gd name="connsiteY5" fmla="*/ 7144 h 314325"/>
                  <a:gd name="connsiteX6" fmla="*/ 197644 w 314325"/>
                  <a:gd name="connsiteY6" fmla="*/ 7144 h 314325"/>
                  <a:gd name="connsiteX7" fmla="*/ 197644 w 314325"/>
                  <a:gd name="connsiteY7" fmla="*/ 35719 h 314325"/>
                  <a:gd name="connsiteX8" fmla="*/ 169069 w 314325"/>
                  <a:gd name="connsiteY8" fmla="*/ 35719 h 314325"/>
                  <a:gd name="connsiteX9" fmla="*/ 169069 w 314325"/>
                  <a:gd name="connsiteY9" fmla="*/ 7144 h 314325"/>
                  <a:gd name="connsiteX10" fmla="*/ 150019 w 314325"/>
                  <a:gd name="connsiteY10" fmla="*/ 7144 h 314325"/>
                  <a:gd name="connsiteX11" fmla="*/ 150019 w 314325"/>
                  <a:gd name="connsiteY11" fmla="*/ 35719 h 314325"/>
                  <a:gd name="connsiteX12" fmla="*/ 121444 w 314325"/>
                  <a:gd name="connsiteY12" fmla="*/ 35719 h 314325"/>
                  <a:gd name="connsiteX13" fmla="*/ 121444 w 314325"/>
                  <a:gd name="connsiteY13" fmla="*/ 7144 h 314325"/>
                  <a:gd name="connsiteX14" fmla="*/ 102394 w 314325"/>
                  <a:gd name="connsiteY14" fmla="*/ 7144 h 314325"/>
                  <a:gd name="connsiteX15" fmla="*/ 102394 w 314325"/>
                  <a:gd name="connsiteY15" fmla="*/ 35719 h 314325"/>
                  <a:gd name="connsiteX16" fmla="*/ 73819 w 314325"/>
                  <a:gd name="connsiteY16" fmla="*/ 35719 h 314325"/>
                  <a:gd name="connsiteX17" fmla="*/ 73819 w 314325"/>
                  <a:gd name="connsiteY17" fmla="*/ 7144 h 314325"/>
                  <a:gd name="connsiteX18" fmla="*/ 54769 w 314325"/>
                  <a:gd name="connsiteY18" fmla="*/ 7144 h 314325"/>
                  <a:gd name="connsiteX19" fmla="*/ 54769 w 314325"/>
                  <a:gd name="connsiteY19" fmla="*/ 35719 h 314325"/>
                  <a:gd name="connsiteX20" fmla="*/ 35719 w 314325"/>
                  <a:gd name="connsiteY20" fmla="*/ 54769 h 314325"/>
                  <a:gd name="connsiteX21" fmla="*/ 7144 w 314325"/>
                  <a:gd name="connsiteY21" fmla="*/ 54769 h 314325"/>
                  <a:gd name="connsiteX22" fmla="*/ 7144 w 314325"/>
                  <a:gd name="connsiteY22" fmla="*/ 73819 h 314325"/>
                  <a:gd name="connsiteX23" fmla="*/ 35719 w 314325"/>
                  <a:gd name="connsiteY23" fmla="*/ 73819 h 314325"/>
                  <a:gd name="connsiteX24" fmla="*/ 35719 w 314325"/>
                  <a:gd name="connsiteY24" fmla="*/ 102394 h 314325"/>
                  <a:gd name="connsiteX25" fmla="*/ 7144 w 314325"/>
                  <a:gd name="connsiteY25" fmla="*/ 102394 h 314325"/>
                  <a:gd name="connsiteX26" fmla="*/ 7144 w 314325"/>
                  <a:gd name="connsiteY26" fmla="*/ 121444 h 314325"/>
                  <a:gd name="connsiteX27" fmla="*/ 35719 w 314325"/>
                  <a:gd name="connsiteY27" fmla="*/ 121444 h 314325"/>
                  <a:gd name="connsiteX28" fmla="*/ 35719 w 314325"/>
                  <a:gd name="connsiteY28" fmla="*/ 150019 h 314325"/>
                  <a:gd name="connsiteX29" fmla="*/ 7144 w 314325"/>
                  <a:gd name="connsiteY29" fmla="*/ 150019 h 314325"/>
                  <a:gd name="connsiteX30" fmla="*/ 7144 w 314325"/>
                  <a:gd name="connsiteY30" fmla="*/ 169069 h 314325"/>
                  <a:gd name="connsiteX31" fmla="*/ 35719 w 314325"/>
                  <a:gd name="connsiteY31" fmla="*/ 169069 h 314325"/>
                  <a:gd name="connsiteX32" fmla="*/ 35719 w 314325"/>
                  <a:gd name="connsiteY32" fmla="*/ 197644 h 314325"/>
                  <a:gd name="connsiteX33" fmla="*/ 7144 w 314325"/>
                  <a:gd name="connsiteY33" fmla="*/ 197644 h 314325"/>
                  <a:gd name="connsiteX34" fmla="*/ 7144 w 314325"/>
                  <a:gd name="connsiteY34" fmla="*/ 216694 h 314325"/>
                  <a:gd name="connsiteX35" fmla="*/ 35719 w 314325"/>
                  <a:gd name="connsiteY35" fmla="*/ 216694 h 314325"/>
                  <a:gd name="connsiteX36" fmla="*/ 35719 w 314325"/>
                  <a:gd name="connsiteY36" fmla="*/ 245269 h 314325"/>
                  <a:gd name="connsiteX37" fmla="*/ 7144 w 314325"/>
                  <a:gd name="connsiteY37" fmla="*/ 245269 h 314325"/>
                  <a:gd name="connsiteX38" fmla="*/ 7144 w 314325"/>
                  <a:gd name="connsiteY38" fmla="*/ 264319 h 314325"/>
                  <a:gd name="connsiteX39" fmla="*/ 35719 w 314325"/>
                  <a:gd name="connsiteY39" fmla="*/ 264319 h 314325"/>
                  <a:gd name="connsiteX40" fmla="*/ 54769 w 314325"/>
                  <a:gd name="connsiteY40" fmla="*/ 283369 h 314325"/>
                  <a:gd name="connsiteX41" fmla="*/ 54769 w 314325"/>
                  <a:gd name="connsiteY41" fmla="*/ 311944 h 314325"/>
                  <a:gd name="connsiteX42" fmla="*/ 73819 w 314325"/>
                  <a:gd name="connsiteY42" fmla="*/ 311944 h 314325"/>
                  <a:gd name="connsiteX43" fmla="*/ 73819 w 314325"/>
                  <a:gd name="connsiteY43" fmla="*/ 283369 h 314325"/>
                  <a:gd name="connsiteX44" fmla="*/ 102394 w 314325"/>
                  <a:gd name="connsiteY44" fmla="*/ 283369 h 314325"/>
                  <a:gd name="connsiteX45" fmla="*/ 102394 w 314325"/>
                  <a:gd name="connsiteY45" fmla="*/ 311944 h 314325"/>
                  <a:gd name="connsiteX46" fmla="*/ 121444 w 314325"/>
                  <a:gd name="connsiteY46" fmla="*/ 311944 h 314325"/>
                  <a:gd name="connsiteX47" fmla="*/ 121444 w 314325"/>
                  <a:gd name="connsiteY47" fmla="*/ 283369 h 314325"/>
                  <a:gd name="connsiteX48" fmla="*/ 150019 w 314325"/>
                  <a:gd name="connsiteY48" fmla="*/ 283369 h 314325"/>
                  <a:gd name="connsiteX49" fmla="*/ 150019 w 314325"/>
                  <a:gd name="connsiteY49" fmla="*/ 311944 h 314325"/>
                  <a:gd name="connsiteX50" fmla="*/ 169069 w 314325"/>
                  <a:gd name="connsiteY50" fmla="*/ 311944 h 314325"/>
                  <a:gd name="connsiteX51" fmla="*/ 169069 w 314325"/>
                  <a:gd name="connsiteY51" fmla="*/ 283369 h 314325"/>
                  <a:gd name="connsiteX52" fmla="*/ 197644 w 314325"/>
                  <a:gd name="connsiteY52" fmla="*/ 283369 h 314325"/>
                  <a:gd name="connsiteX53" fmla="*/ 197644 w 314325"/>
                  <a:gd name="connsiteY53" fmla="*/ 311944 h 314325"/>
                  <a:gd name="connsiteX54" fmla="*/ 216694 w 314325"/>
                  <a:gd name="connsiteY54" fmla="*/ 311944 h 314325"/>
                  <a:gd name="connsiteX55" fmla="*/ 216694 w 314325"/>
                  <a:gd name="connsiteY55" fmla="*/ 283369 h 314325"/>
                  <a:gd name="connsiteX56" fmla="*/ 245269 w 314325"/>
                  <a:gd name="connsiteY56" fmla="*/ 283369 h 314325"/>
                  <a:gd name="connsiteX57" fmla="*/ 245269 w 314325"/>
                  <a:gd name="connsiteY57" fmla="*/ 311944 h 314325"/>
                  <a:gd name="connsiteX58" fmla="*/ 264319 w 314325"/>
                  <a:gd name="connsiteY58" fmla="*/ 311944 h 314325"/>
                  <a:gd name="connsiteX59" fmla="*/ 264319 w 314325"/>
                  <a:gd name="connsiteY59" fmla="*/ 283369 h 314325"/>
                  <a:gd name="connsiteX60" fmla="*/ 283369 w 314325"/>
                  <a:gd name="connsiteY60" fmla="*/ 264319 h 314325"/>
                  <a:gd name="connsiteX61" fmla="*/ 311944 w 314325"/>
                  <a:gd name="connsiteY61" fmla="*/ 264319 h 314325"/>
                  <a:gd name="connsiteX62" fmla="*/ 311944 w 314325"/>
                  <a:gd name="connsiteY62" fmla="*/ 245269 h 314325"/>
                  <a:gd name="connsiteX63" fmla="*/ 283369 w 314325"/>
                  <a:gd name="connsiteY63" fmla="*/ 245269 h 314325"/>
                  <a:gd name="connsiteX64" fmla="*/ 283369 w 314325"/>
                  <a:gd name="connsiteY64" fmla="*/ 216694 h 314325"/>
                  <a:gd name="connsiteX65" fmla="*/ 311944 w 314325"/>
                  <a:gd name="connsiteY65" fmla="*/ 216694 h 314325"/>
                  <a:gd name="connsiteX66" fmla="*/ 311944 w 314325"/>
                  <a:gd name="connsiteY66" fmla="*/ 197644 h 314325"/>
                  <a:gd name="connsiteX67" fmla="*/ 283369 w 314325"/>
                  <a:gd name="connsiteY67" fmla="*/ 197644 h 314325"/>
                  <a:gd name="connsiteX68" fmla="*/ 283369 w 314325"/>
                  <a:gd name="connsiteY68" fmla="*/ 169069 h 314325"/>
                  <a:gd name="connsiteX69" fmla="*/ 311944 w 314325"/>
                  <a:gd name="connsiteY69" fmla="*/ 169069 h 314325"/>
                  <a:gd name="connsiteX70" fmla="*/ 311944 w 314325"/>
                  <a:gd name="connsiteY70" fmla="*/ 150019 h 314325"/>
                  <a:gd name="connsiteX71" fmla="*/ 283369 w 314325"/>
                  <a:gd name="connsiteY71" fmla="*/ 150019 h 314325"/>
                  <a:gd name="connsiteX72" fmla="*/ 283369 w 314325"/>
                  <a:gd name="connsiteY72" fmla="*/ 121444 h 314325"/>
                  <a:gd name="connsiteX73" fmla="*/ 311944 w 314325"/>
                  <a:gd name="connsiteY73" fmla="*/ 121444 h 314325"/>
                  <a:gd name="connsiteX74" fmla="*/ 311944 w 314325"/>
                  <a:gd name="connsiteY74" fmla="*/ 102394 h 314325"/>
                  <a:gd name="connsiteX75" fmla="*/ 283369 w 314325"/>
                  <a:gd name="connsiteY75" fmla="*/ 102394 h 314325"/>
                  <a:gd name="connsiteX76" fmla="*/ 283369 w 314325"/>
                  <a:gd name="connsiteY76" fmla="*/ 73819 h 314325"/>
                  <a:gd name="connsiteX77" fmla="*/ 311944 w 314325"/>
                  <a:gd name="connsiteY77" fmla="*/ 73819 h 314325"/>
                  <a:gd name="connsiteX78" fmla="*/ 311944 w 314325"/>
                  <a:gd name="connsiteY78" fmla="*/ 54769 h 314325"/>
                  <a:gd name="connsiteX79" fmla="*/ 283369 w 314325"/>
                  <a:gd name="connsiteY79" fmla="*/ 54769 h 314325"/>
                  <a:gd name="connsiteX80" fmla="*/ 264319 w 314325"/>
                  <a:gd name="connsiteY80" fmla="*/ 35719 h 314325"/>
                  <a:gd name="connsiteX81" fmla="*/ 264319 w 314325"/>
                  <a:gd name="connsiteY81" fmla="*/ 262414 h 314325"/>
                  <a:gd name="connsiteX82" fmla="*/ 262414 w 314325"/>
                  <a:gd name="connsiteY82" fmla="*/ 264319 h 314325"/>
                  <a:gd name="connsiteX83" fmla="*/ 56674 w 314325"/>
                  <a:gd name="connsiteY83" fmla="*/ 264319 h 314325"/>
                  <a:gd name="connsiteX84" fmla="*/ 56674 w 314325"/>
                  <a:gd name="connsiteY84" fmla="*/ 264319 h 314325"/>
                  <a:gd name="connsiteX85" fmla="*/ 54769 w 314325"/>
                  <a:gd name="connsiteY85" fmla="*/ 262414 h 314325"/>
                  <a:gd name="connsiteX86" fmla="*/ 54769 w 314325"/>
                  <a:gd name="connsiteY86" fmla="*/ 56674 h 314325"/>
                  <a:gd name="connsiteX87" fmla="*/ 54769 w 314325"/>
                  <a:gd name="connsiteY87" fmla="*/ 56674 h 314325"/>
                  <a:gd name="connsiteX88" fmla="*/ 56674 w 314325"/>
                  <a:gd name="connsiteY88" fmla="*/ 54769 h 314325"/>
                  <a:gd name="connsiteX89" fmla="*/ 262414 w 314325"/>
                  <a:gd name="connsiteY89" fmla="*/ 54769 h 314325"/>
                  <a:gd name="connsiteX90" fmla="*/ 264319 w 314325"/>
                  <a:gd name="connsiteY90" fmla="*/ 56674 h 314325"/>
                  <a:gd name="connsiteX91" fmla="*/ 264319 w 314325"/>
                  <a:gd name="connsiteY91" fmla="*/ 26241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14325" h="314325">
                    <a:moveTo>
                      <a:pt x="264319" y="35719"/>
                    </a:moveTo>
                    <a:lnTo>
                      <a:pt x="264319" y="7144"/>
                    </a:lnTo>
                    <a:lnTo>
                      <a:pt x="245269" y="7144"/>
                    </a:lnTo>
                    <a:lnTo>
                      <a:pt x="245269" y="35719"/>
                    </a:lnTo>
                    <a:lnTo>
                      <a:pt x="216694" y="35719"/>
                    </a:lnTo>
                    <a:lnTo>
                      <a:pt x="216694" y="7144"/>
                    </a:lnTo>
                    <a:lnTo>
                      <a:pt x="197644" y="7144"/>
                    </a:lnTo>
                    <a:lnTo>
                      <a:pt x="197644" y="35719"/>
                    </a:lnTo>
                    <a:lnTo>
                      <a:pt x="169069" y="35719"/>
                    </a:lnTo>
                    <a:lnTo>
                      <a:pt x="169069" y="7144"/>
                    </a:lnTo>
                    <a:lnTo>
                      <a:pt x="150019" y="7144"/>
                    </a:lnTo>
                    <a:lnTo>
                      <a:pt x="150019" y="35719"/>
                    </a:lnTo>
                    <a:lnTo>
                      <a:pt x="121444" y="35719"/>
                    </a:lnTo>
                    <a:lnTo>
                      <a:pt x="121444" y="7144"/>
                    </a:lnTo>
                    <a:lnTo>
                      <a:pt x="102394" y="7144"/>
                    </a:lnTo>
                    <a:lnTo>
                      <a:pt x="102394" y="35719"/>
                    </a:lnTo>
                    <a:lnTo>
                      <a:pt x="73819" y="35719"/>
                    </a:lnTo>
                    <a:lnTo>
                      <a:pt x="73819" y="7144"/>
                    </a:lnTo>
                    <a:lnTo>
                      <a:pt x="54769" y="7144"/>
                    </a:lnTo>
                    <a:lnTo>
                      <a:pt x="54769" y="35719"/>
                    </a:lnTo>
                    <a:cubicBezTo>
                      <a:pt x="44291" y="36671"/>
                      <a:pt x="36671" y="44291"/>
                      <a:pt x="35719" y="54769"/>
                    </a:cubicBezTo>
                    <a:lnTo>
                      <a:pt x="7144" y="54769"/>
                    </a:lnTo>
                    <a:lnTo>
                      <a:pt x="7144" y="73819"/>
                    </a:lnTo>
                    <a:lnTo>
                      <a:pt x="35719" y="73819"/>
                    </a:lnTo>
                    <a:lnTo>
                      <a:pt x="35719" y="102394"/>
                    </a:lnTo>
                    <a:lnTo>
                      <a:pt x="7144" y="102394"/>
                    </a:lnTo>
                    <a:lnTo>
                      <a:pt x="7144" y="121444"/>
                    </a:lnTo>
                    <a:lnTo>
                      <a:pt x="35719" y="121444"/>
                    </a:lnTo>
                    <a:lnTo>
                      <a:pt x="35719" y="150019"/>
                    </a:lnTo>
                    <a:lnTo>
                      <a:pt x="7144" y="150019"/>
                    </a:lnTo>
                    <a:lnTo>
                      <a:pt x="7144" y="169069"/>
                    </a:lnTo>
                    <a:lnTo>
                      <a:pt x="35719" y="169069"/>
                    </a:lnTo>
                    <a:lnTo>
                      <a:pt x="35719" y="197644"/>
                    </a:lnTo>
                    <a:lnTo>
                      <a:pt x="7144" y="197644"/>
                    </a:lnTo>
                    <a:lnTo>
                      <a:pt x="7144" y="216694"/>
                    </a:lnTo>
                    <a:lnTo>
                      <a:pt x="35719" y="216694"/>
                    </a:lnTo>
                    <a:lnTo>
                      <a:pt x="35719" y="245269"/>
                    </a:lnTo>
                    <a:lnTo>
                      <a:pt x="7144" y="245269"/>
                    </a:lnTo>
                    <a:lnTo>
                      <a:pt x="7144" y="264319"/>
                    </a:lnTo>
                    <a:lnTo>
                      <a:pt x="35719" y="264319"/>
                    </a:lnTo>
                    <a:cubicBezTo>
                      <a:pt x="36671" y="274796"/>
                      <a:pt x="44291" y="282416"/>
                      <a:pt x="54769" y="283369"/>
                    </a:cubicBezTo>
                    <a:lnTo>
                      <a:pt x="54769" y="311944"/>
                    </a:lnTo>
                    <a:lnTo>
                      <a:pt x="73819" y="311944"/>
                    </a:lnTo>
                    <a:lnTo>
                      <a:pt x="73819" y="283369"/>
                    </a:lnTo>
                    <a:lnTo>
                      <a:pt x="102394" y="283369"/>
                    </a:lnTo>
                    <a:lnTo>
                      <a:pt x="102394" y="311944"/>
                    </a:lnTo>
                    <a:lnTo>
                      <a:pt x="121444" y="311944"/>
                    </a:lnTo>
                    <a:lnTo>
                      <a:pt x="121444" y="283369"/>
                    </a:lnTo>
                    <a:lnTo>
                      <a:pt x="150019" y="283369"/>
                    </a:lnTo>
                    <a:lnTo>
                      <a:pt x="150019" y="311944"/>
                    </a:lnTo>
                    <a:lnTo>
                      <a:pt x="169069" y="311944"/>
                    </a:lnTo>
                    <a:lnTo>
                      <a:pt x="169069" y="283369"/>
                    </a:lnTo>
                    <a:lnTo>
                      <a:pt x="197644" y="283369"/>
                    </a:lnTo>
                    <a:lnTo>
                      <a:pt x="197644" y="311944"/>
                    </a:lnTo>
                    <a:lnTo>
                      <a:pt x="216694" y="311944"/>
                    </a:lnTo>
                    <a:lnTo>
                      <a:pt x="216694" y="283369"/>
                    </a:lnTo>
                    <a:lnTo>
                      <a:pt x="245269" y="283369"/>
                    </a:lnTo>
                    <a:lnTo>
                      <a:pt x="245269" y="311944"/>
                    </a:lnTo>
                    <a:lnTo>
                      <a:pt x="264319" y="311944"/>
                    </a:lnTo>
                    <a:lnTo>
                      <a:pt x="264319" y="283369"/>
                    </a:lnTo>
                    <a:cubicBezTo>
                      <a:pt x="274796" y="282416"/>
                      <a:pt x="282416" y="274796"/>
                      <a:pt x="283369" y="264319"/>
                    </a:cubicBezTo>
                    <a:lnTo>
                      <a:pt x="311944" y="264319"/>
                    </a:lnTo>
                    <a:lnTo>
                      <a:pt x="311944" y="245269"/>
                    </a:lnTo>
                    <a:lnTo>
                      <a:pt x="283369" y="245269"/>
                    </a:lnTo>
                    <a:lnTo>
                      <a:pt x="283369" y="216694"/>
                    </a:lnTo>
                    <a:lnTo>
                      <a:pt x="311944" y="216694"/>
                    </a:lnTo>
                    <a:lnTo>
                      <a:pt x="311944" y="197644"/>
                    </a:lnTo>
                    <a:lnTo>
                      <a:pt x="283369" y="197644"/>
                    </a:lnTo>
                    <a:lnTo>
                      <a:pt x="283369" y="169069"/>
                    </a:lnTo>
                    <a:lnTo>
                      <a:pt x="311944" y="169069"/>
                    </a:lnTo>
                    <a:lnTo>
                      <a:pt x="311944" y="150019"/>
                    </a:lnTo>
                    <a:lnTo>
                      <a:pt x="283369" y="150019"/>
                    </a:lnTo>
                    <a:lnTo>
                      <a:pt x="283369" y="121444"/>
                    </a:lnTo>
                    <a:lnTo>
                      <a:pt x="311944" y="121444"/>
                    </a:lnTo>
                    <a:lnTo>
                      <a:pt x="311944" y="102394"/>
                    </a:lnTo>
                    <a:lnTo>
                      <a:pt x="283369" y="102394"/>
                    </a:lnTo>
                    <a:lnTo>
                      <a:pt x="283369" y="73819"/>
                    </a:lnTo>
                    <a:lnTo>
                      <a:pt x="311944" y="73819"/>
                    </a:lnTo>
                    <a:lnTo>
                      <a:pt x="311944" y="54769"/>
                    </a:lnTo>
                    <a:lnTo>
                      <a:pt x="283369" y="54769"/>
                    </a:lnTo>
                    <a:cubicBezTo>
                      <a:pt x="282416" y="44291"/>
                      <a:pt x="274796" y="36671"/>
                      <a:pt x="264319" y="35719"/>
                    </a:cubicBezTo>
                    <a:close/>
                    <a:moveTo>
                      <a:pt x="264319" y="262414"/>
                    </a:moveTo>
                    <a:cubicBezTo>
                      <a:pt x="264319" y="263366"/>
                      <a:pt x="263366" y="264319"/>
                      <a:pt x="262414" y="264319"/>
                    </a:cubicBezTo>
                    <a:lnTo>
                      <a:pt x="56674" y="264319"/>
                    </a:lnTo>
                    <a:cubicBezTo>
                      <a:pt x="56674" y="264319"/>
                      <a:pt x="56674" y="264319"/>
                      <a:pt x="56674" y="264319"/>
                    </a:cubicBezTo>
                    <a:cubicBezTo>
                      <a:pt x="55721" y="264319"/>
                      <a:pt x="54769" y="263366"/>
                      <a:pt x="54769" y="262414"/>
                    </a:cubicBezTo>
                    <a:lnTo>
                      <a:pt x="54769" y="56674"/>
                    </a:lnTo>
                    <a:cubicBezTo>
                      <a:pt x="54769" y="56674"/>
                      <a:pt x="54769" y="56674"/>
                      <a:pt x="54769" y="56674"/>
                    </a:cubicBezTo>
                    <a:cubicBezTo>
                      <a:pt x="54769" y="55721"/>
                      <a:pt x="55721" y="54769"/>
                      <a:pt x="56674" y="54769"/>
                    </a:cubicBezTo>
                    <a:lnTo>
                      <a:pt x="262414" y="54769"/>
                    </a:lnTo>
                    <a:cubicBezTo>
                      <a:pt x="263366" y="54769"/>
                      <a:pt x="264319" y="55721"/>
                      <a:pt x="264319" y="56674"/>
                    </a:cubicBezTo>
                    <a:lnTo>
                      <a:pt x="264319" y="262414"/>
                    </a:lnTo>
                    <a:close/>
                  </a:path>
                </a:pathLst>
              </a:custGeom>
              <a:grpFill/>
              <a:ln w="19050" cap="flat">
                <a:noFill/>
                <a:prstDash val="solid"/>
                <a:miter/>
              </a:ln>
            </p:spPr>
            <p:txBody>
              <a:bodyPr rtlCol="0" anchor="ctr"/>
              <a:lstStyle/>
              <a:p>
                <a:endParaRPr lang="en-US" sz="1125" dirty="0"/>
              </a:p>
            </p:txBody>
          </p:sp>
        </p:grpSp>
      </p:grpSp>
    </p:spTree>
    <p:extLst>
      <p:ext uri="{BB962C8B-B14F-4D97-AF65-F5344CB8AC3E}">
        <p14:creationId xmlns:p14="http://schemas.microsoft.com/office/powerpoint/2010/main" val="4031202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BAFF0-6568-3B4B-B517-8E3B664F8467}"/>
              </a:ext>
            </a:extLst>
          </p:cNvPr>
          <p:cNvSpPr>
            <a:spLocks noGrp="1"/>
          </p:cNvSpPr>
          <p:nvPr>
            <p:ph type="title"/>
          </p:nvPr>
        </p:nvSpPr>
        <p:spPr/>
        <p:txBody>
          <a:bodyPr/>
          <a:lstStyle/>
          <a:p>
            <a:r>
              <a:rPr lang="en-US" dirty="0"/>
              <a:t>AWS Enterprise Support Benefits  </a:t>
            </a:r>
          </a:p>
        </p:txBody>
      </p:sp>
      <p:sp>
        <p:nvSpPr>
          <p:cNvPr id="132" name="Content Placeholder 131">
            <a:extLst>
              <a:ext uri="{FF2B5EF4-FFF2-40B4-BE49-F238E27FC236}">
                <a16:creationId xmlns:a16="http://schemas.microsoft.com/office/drawing/2014/main" id="{EF7C4CCF-688A-EC48-AB93-5987B90ACA6D}"/>
              </a:ext>
            </a:extLst>
          </p:cNvPr>
          <p:cNvSpPr>
            <a:spLocks noGrp="1"/>
          </p:cNvSpPr>
          <p:nvPr>
            <p:ph type="body" sz="quarter" idx="10"/>
          </p:nvPr>
        </p:nvSpPr>
        <p:spPr>
          <a:xfrm>
            <a:off x="342899" y="1028700"/>
            <a:ext cx="4443414" cy="3181010"/>
          </a:xfrm>
        </p:spPr>
        <p:txBody>
          <a:bodyPr/>
          <a:lstStyle/>
          <a:p>
            <a:pPr marL="285750" indent="-285750">
              <a:buFont typeface="Arial" panose="020B0604020202020204" pitchFamily="34" charset="0"/>
              <a:buChar char="•"/>
            </a:pPr>
            <a:r>
              <a:rPr lang="en-US" sz="1500" dirty="0">
                <a:solidFill>
                  <a:schemeClr val="tx1">
                    <a:lumMod val="65000"/>
                    <a:lumOff val="35000"/>
                  </a:schemeClr>
                </a:solidFill>
              </a:rPr>
              <a:t>Focus on Your Core Business</a:t>
            </a:r>
          </a:p>
          <a:p>
            <a:pPr marL="1028700" lvl="1">
              <a:buFont typeface="Arial" panose="020B0604020202020204" pitchFamily="34" charset="0"/>
              <a:buChar char="•"/>
            </a:pPr>
            <a:r>
              <a:rPr lang="en-US" sz="1125" dirty="0"/>
              <a:t>Technical Account Manager for proactive coordination</a:t>
            </a:r>
          </a:p>
          <a:p>
            <a:pPr marL="1028700" lvl="1">
              <a:buFont typeface="Arial" panose="020B0604020202020204" pitchFamily="34" charset="0"/>
              <a:buChar char="•"/>
            </a:pPr>
            <a:r>
              <a:rPr lang="en-US" sz="1125" dirty="0"/>
              <a:t>Spend less time on infrastructure, more time innovating</a:t>
            </a:r>
          </a:p>
          <a:p>
            <a:pPr marL="1028700" lvl="1">
              <a:buFont typeface="Arial" panose="020B0604020202020204" pitchFamily="34" charset="0"/>
              <a:buChar char="•"/>
            </a:pPr>
            <a:r>
              <a:rPr lang="en-US" sz="1125" dirty="0"/>
              <a:t>Proactive programs to help accelerate cloud journey</a:t>
            </a:r>
          </a:p>
          <a:p>
            <a:pPr marL="1028700" lvl="1">
              <a:buFont typeface="Arial" panose="020B0604020202020204" pitchFamily="34" charset="0"/>
              <a:buChar char="•"/>
            </a:pPr>
            <a:r>
              <a:rPr lang="en-US" sz="1125" dirty="0"/>
              <a:t>Tools to automate management of AWS environment</a:t>
            </a:r>
            <a:endParaRPr lang="en-US" sz="1250" dirty="0">
              <a:solidFill>
                <a:schemeClr val="tx1">
                  <a:lumMod val="65000"/>
                  <a:lumOff val="35000"/>
                </a:schemeClr>
              </a:solidFill>
            </a:endParaRPr>
          </a:p>
          <a:p>
            <a:pPr marL="285750" indent="-285750">
              <a:buFont typeface="Arial" panose="020B0604020202020204" pitchFamily="34" charset="0"/>
              <a:buChar char="•"/>
            </a:pPr>
            <a:endParaRPr lang="en-US" sz="1250" dirty="0">
              <a:solidFill>
                <a:schemeClr val="tx1">
                  <a:lumMod val="65000"/>
                  <a:lumOff val="35000"/>
                </a:schemeClr>
              </a:solidFill>
            </a:endParaRPr>
          </a:p>
          <a:p>
            <a:pPr marL="285750" indent="-285750">
              <a:buFont typeface="Arial" panose="020B0604020202020204" pitchFamily="34" charset="0"/>
              <a:buChar char="•"/>
            </a:pPr>
            <a:r>
              <a:rPr lang="en-US" sz="1500" dirty="0">
                <a:solidFill>
                  <a:schemeClr val="tx1">
                    <a:lumMod val="65000"/>
                    <a:lumOff val="35000"/>
                  </a:schemeClr>
                </a:solidFill>
              </a:rPr>
              <a:t>Accelerate Innovation</a:t>
            </a:r>
          </a:p>
          <a:p>
            <a:pPr marL="1028700" lvl="1">
              <a:buFont typeface="Arial" panose="020B0604020202020204" pitchFamily="34" charset="0"/>
              <a:buChar char="•"/>
            </a:pPr>
            <a:r>
              <a:rPr lang="en-US" sz="1125" dirty="0"/>
              <a:t>Consultative architecture guidance</a:t>
            </a:r>
          </a:p>
          <a:p>
            <a:pPr marL="1028700" lvl="1">
              <a:buFont typeface="Arial" panose="020B0604020202020204" pitchFamily="34" charset="0"/>
              <a:buChar char="•"/>
            </a:pPr>
            <a:r>
              <a:rPr lang="en-US" sz="1125" dirty="0"/>
              <a:t>Guidance and support for third-party software</a:t>
            </a:r>
          </a:p>
          <a:p>
            <a:pPr marL="1028700" lvl="1">
              <a:buFont typeface="Arial" panose="020B0604020202020204" pitchFamily="34" charset="0"/>
              <a:buChar char="•"/>
            </a:pPr>
            <a:r>
              <a:rPr lang="en-US" sz="1125" dirty="0"/>
              <a:t>Training and knowledge transfer</a:t>
            </a:r>
          </a:p>
          <a:p>
            <a:pPr marL="1028700" lvl="1">
              <a:buFont typeface="Arial" panose="020B0604020202020204" pitchFamily="34" charset="0"/>
              <a:buChar char="•"/>
            </a:pPr>
            <a:r>
              <a:rPr lang="en-US" sz="1125" dirty="0"/>
              <a:t>Coordinated access to AWS subject-matter experts</a:t>
            </a:r>
            <a:endParaRPr lang="en-US" sz="1250" dirty="0">
              <a:solidFill>
                <a:schemeClr val="tx1">
                  <a:lumMod val="65000"/>
                  <a:lumOff val="35000"/>
                </a:schemeClr>
              </a:solidFill>
            </a:endParaRPr>
          </a:p>
          <a:p>
            <a:pPr marL="285750" indent="-285750">
              <a:buFont typeface="Arial" panose="020B0604020202020204" pitchFamily="34" charset="0"/>
              <a:buChar char="•"/>
            </a:pPr>
            <a:endParaRPr lang="en-US" sz="1250" dirty="0">
              <a:solidFill>
                <a:schemeClr val="tx1">
                  <a:lumMod val="65000"/>
                  <a:lumOff val="35000"/>
                </a:schemeClr>
              </a:solidFill>
            </a:endParaRPr>
          </a:p>
        </p:txBody>
      </p:sp>
      <p:sp>
        <p:nvSpPr>
          <p:cNvPr id="133" name="Text Placeholder 132">
            <a:extLst>
              <a:ext uri="{FF2B5EF4-FFF2-40B4-BE49-F238E27FC236}">
                <a16:creationId xmlns:a16="http://schemas.microsoft.com/office/drawing/2014/main" id="{475D6A22-9D16-7848-A9DA-E3E324CC8DEA}"/>
              </a:ext>
            </a:extLst>
          </p:cNvPr>
          <p:cNvSpPr>
            <a:spLocks noGrp="1"/>
          </p:cNvSpPr>
          <p:nvPr>
            <p:ph type="body" sz="quarter" idx="11"/>
          </p:nvPr>
        </p:nvSpPr>
        <p:spPr>
          <a:xfrm>
            <a:off x="4786312" y="1028700"/>
            <a:ext cx="4357688" cy="3181010"/>
          </a:xfrm>
        </p:spPr>
        <p:txBody>
          <a:bodyPr/>
          <a:lstStyle/>
          <a:p>
            <a:pPr marL="285750" indent="-285750">
              <a:buFont typeface="Arial" panose="020B0604020202020204" pitchFamily="34" charset="0"/>
              <a:buChar char="•"/>
            </a:pPr>
            <a:r>
              <a:rPr lang="en-US" sz="1500" dirty="0">
                <a:solidFill>
                  <a:schemeClr val="tx1">
                    <a:lumMod val="65000"/>
                    <a:lumOff val="35000"/>
                  </a:schemeClr>
                </a:solidFill>
              </a:rPr>
              <a:t>Reduce Infrastructure Risks</a:t>
            </a:r>
          </a:p>
          <a:p>
            <a:pPr marL="1028700" lvl="1">
              <a:buFont typeface="Arial" panose="020B0604020202020204" pitchFamily="34" charset="0"/>
              <a:buChar char="•"/>
            </a:pPr>
            <a:r>
              <a:rPr lang="en-US" sz="1125" dirty="0"/>
              <a:t>&lt; 15 minute response time for business-critical incidents</a:t>
            </a:r>
          </a:p>
          <a:p>
            <a:pPr marL="1028700" lvl="1">
              <a:buFont typeface="Arial" panose="020B0604020202020204" pitchFamily="34" charset="0"/>
              <a:buChar char="•"/>
            </a:pPr>
            <a:r>
              <a:rPr lang="en-US" sz="1125" dirty="0"/>
              <a:t>Security and fault tolerance recommendations</a:t>
            </a:r>
          </a:p>
          <a:p>
            <a:pPr marL="1028700" lvl="1">
              <a:buFont typeface="Arial" panose="020B0604020202020204" pitchFamily="34" charset="0"/>
              <a:buChar char="•"/>
            </a:pPr>
            <a:r>
              <a:rPr lang="en-US" sz="1125" dirty="0"/>
              <a:t>Well-Architected reviews to increase app reliability</a:t>
            </a:r>
          </a:p>
          <a:p>
            <a:pPr marL="1028700" lvl="1">
              <a:buFont typeface="Arial" panose="020B0604020202020204" pitchFamily="34" charset="0"/>
              <a:buChar char="•"/>
            </a:pPr>
            <a:r>
              <a:rPr lang="en-US" sz="1125" dirty="0"/>
              <a:t>Proactive alerts and remediation guidance from Trusted Advisor</a:t>
            </a:r>
            <a:endParaRPr lang="en-US" sz="1250" dirty="0">
              <a:solidFill>
                <a:schemeClr val="tx1">
                  <a:lumMod val="65000"/>
                  <a:lumOff val="35000"/>
                </a:schemeClr>
              </a:solidFill>
            </a:endParaRPr>
          </a:p>
          <a:p>
            <a:pPr marL="285750" indent="-285750">
              <a:buFont typeface="Arial" panose="020B0604020202020204" pitchFamily="34" charset="0"/>
              <a:buChar char="•"/>
            </a:pPr>
            <a:endParaRPr lang="en-US" sz="1250" dirty="0">
              <a:solidFill>
                <a:schemeClr val="tx1">
                  <a:lumMod val="65000"/>
                  <a:lumOff val="35000"/>
                </a:schemeClr>
              </a:solidFill>
            </a:endParaRPr>
          </a:p>
          <a:p>
            <a:pPr marL="285750" indent="-285750">
              <a:buFont typeface="Arial" panose="020B0604020202020204" pitchFamily="34" charset="0"/>
              <a:buChar char="•"/>
            </a:pPr>
            <a:r>
              <a:rPr lang="en-US" sz="1500" dirty="0">
                <a:solidFill>
                  <a:schemeClr val="tx1">
                    <a:lumMod val="65000"/>
                    <a:lumOff val="35000"/>
                  </a:schemeClr>
                </a:solidFill>
              </a:rPr>
              <a:t>Optimize Your Business</a:t>
            </a:r>
          </a:p>
          <a:p>
            <a:pPr marL="1028700" lvl="1">
              <a:buFont typeface="Arial" panose="020B0604020202020204" pitchFamily="34" charset="0"/>
              <a:buChar char="•"/>
            </a:pPr>
            <a:r>
              <a:rPr lang="en-US" sz="1125" dirty="0"/>
              <a:t>Operations reviews and best practice guidance</a:t>
            </a:r>
          </a:p>
          <a:p>
            <a:pPr marL="1028700" lvl="1">
              <a:buFont typeface="Arial" panose="020B0604020202020204" pitchFamily="34" charset="0"/>
              <a:buChar char="•"/>
            </a:pPr>
            <a:r>
              <a:rPr lang="en-US" sz="1125" dirty="0"/>
              <a:t>Cost &amp; performance optimization recommendations</a:t>
            </a:r>
          </a:p>
          <a:p>
            <a:pPr marL="1028700" lvl="1">
              <a:buFont typeface="Arial" panose="020B0604020202020204" pitchFamily="34" charset="0"/>
              <a:buChar char="•"/>
            </a:pPr>
            <a:r>
              <a:rPr lang="en-US" sz="1125" dirty="0"/>
              <a:t>Proactive planning programs for critical events</a:t>
            </a:r>
          </a:p>
          <a:p>
            <a:pPr marL="1028700" lvl="1">
              <a:buFont typeface="Arial" panose="020B0604020202020204" pitchFamily="34" charset="0"/>
              <a:buChar char="•"/>
            </a:pPr>
            <a:r>
              <a:rPr lang="en-US" sz="1125" dirty="0"/>
              <a:t>Support concierge team to help with billing and account</a:t>
            </a:r>
          </a:p>
          <a:p>
            <a:pPr marL="1028700" lvl="1">
              <a:buFont typeface="Arial" panose="020B0604020202020204" pitchFamily="34" charset="0"/>
              <a:buChar char="•"/>
            </a:pPr>
            <a:endParaRPr lang="en-US" sz="1750" dirty="0"/>
          </a:p>
        </p:txBody>
      </p:sp>
      <p:pic>
        <p:nvPicPr>
          <p:cNvPr id="134" name="Picture 133">
            <a:extLst>
              <a:ext uri="{FF2B5EF4-FFF2-40B4-BE49-F238E27FC236}">
                <a16:creationId xmlns:a16="http://schemas.microsoft.com/office/drawing/2014/main" id="{A2CD57B1-F300-7040-AEBE-87A0B47415B5}"/>
              </a:ext>
            </a:extLst>
          </p:cNvPr>
          <p:cNvPicPr>
            <a:picLocks noChangeAspect="1"/>
          </p:cNvPicPr>
          <p:nvPr/>
        </p:nvPicPr>
        <p:blipFill>
          <a:blip r:embed="rId2"/>
          <a:stretch>
            <a:fillRect/>
          </a:stretch>
        </p:blipFill>
        <p:spPr>
          <a:xfrm>
            <a:off x="4796394" y="3410938"/>
            <a:ext cx="661446" cy="661446"/>
          </a:xfrm>
          <a:prstGeom prst="rect">
            <a:avLst/>
          </a:prstGeom>
        </p:spPr>
      </p:pic>
      <p:pic>
        <p:nvPicPr>
          <p:cNvPr id="135" name="Picture 134">
            <a:extLst>
              <a:ext uri="{FF2B5EF4-FFF2-40B4-BE49-F238E27FC236}">
                <a16:creationId xmlns:a16="http://schemas.microsoft.com/office/drawing/2014/main" id="{4B369599-AFCC-2543-856D-E715FE0F7043}"/>
              </a:ext>
            </a:extLst>
          </p:cNvPr>
          <p:cNvPicPr>
            <a:picLocks noChangeAspect="1"/>
          </p:cNvPicPr>
          <p:nvPr/>
        </p:nvPicPr>
        <p:blipFill>
          <a:blip r:embed="rId3"/>
          <a:stretch>
            <a:fillRect/>
          </a:stretch>
        </p:blipFill>
        <p:spPr>
          <a:xfrm>
            <a:off x="4741254" y="1485691"/>
            <a:ext cx="680814" cy="680814"/>
          </a:xfrm>
          <a:prstGeom prst="rect">
            <a:avLst/>
          </a:prstGeom>
        </p:spPr>
      </p:pic>
      <p:pic>
        <p:nvPicPr>
          <p:cNvPr id="136" name="Picture 135">
            <a:extLst>
              <a:ext uri="{FF2B5EF4-FFF2-40B4-BE49-F238E27FC236}">
                <a16:creationId xmlns:a16="http://schemas.microsoft.com/office/drawing/2014/main" id="{F5632D24-B0B0-7B44-9D4F-290C207E5ADD}"/>
              </a:ext>
            </a:extLst>
          </p:cNvPr>
          <p:cNvPicPr>
            <a:picLocks noChangeAspect="1"/>
          </p:cNvPicPr>
          <p:nvPr/>
        </p:nvPicPr>
        <p:blipFill>
          <a:blip r:embed="rId4"/>
          <a:stretch>
            <a:fillRect/>
          </a:stretch>
        </p:blipFill>
        <p:spPr>
          <a:xfrm>
            <a:off x="299916" y="3523026"/>
            <a:ext cx="661446" cy="661446"/>
          </a:xfrm>
          <a:prstGeom prst="rect">
            <a:avLst/>
          </a:prstGeom>
        </p:spPr>
      </p:pic>
      <p:pic>
        <p:nvPicPr>
          <p:cNvPr id="137" name="Picture 136">
            <a:extLst>
              <a:ext uri="{FF2B5EF4-FFF2-40B4-BE49-F238E27FC236}">
                <a16:creationId xmlns:a16="http://schemas.microsoft.com/office/drawing/2014/main" id="{6DFB9515-9FD6-7247-8638-5ADAD2AF269E}"/>
              </a:ext>
            </a:extLst>
          </p:cNvPr>
          <p:cNvPicPr>
            <a:picLocks noChangeAspect="1"/>
          </p:cNvPicPr>
          <p:nvPr/>
        </p:nvPicPr>
        <p:blipFill>
          <a:blip r:embed="rId5"/>
          <a:stretch>
            <a:fillRect/>
          </a:stretch>
        </p:blipFill>
        <p:spPr>
          <a:xfrm>
            <a:off x="411552" y="1547314"/>
            <a:ext cx="549810" cy="549810"/>
          </a:xfrm>
          <a:prstGeom prst="rect">
            <a:avLst/>
          </a:prstGeom>
        </p:spPr>
      </p:pic>
    </p:spTree>
    <p:extLst>
      <p:ext uri="{BB962C8B-B14F-4D97-AF65-F5344CB8AC3E}">
        <p14:creationId xmlns:p14="http://schemas.microsoft.com/office/powerpoint/2010/main" val="7372502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sz="2600" dirty="0"/>
              <a:t>Instance sizing</a:t>
            </a:r>
          </a:p>
        </p:txBody>
      </p:sp>
      <p:sp>
        <p:nvSpPr>
          <p:cNvPr id="5" name="TextBox 4"/>
          <p:cNvSpPr txBox="1"/>
          <p:nvPr/>
        </p:nvSpPr>
        <p:spPr>
          <a:xfrm>
            <a:off x="505973" y="4141073"/>
            <a:ext cx="1249060"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c4.8xlarge</a:t>
            </a:r>
          </a:p>
        </p:txBody>
      </p:sp>
      <p:sp>
        <p:nvSpPr>
          <p:cNvPr id="6" name="Rounded Rectangle 5"/>
          <p:cNvSpPr/>
          <p:nvPr/>
        </p:nvSpPr>
        <p:spPr>
          <a:xfrm>
            <a:off x="434116" y="1066558"/>
            <a:ext cx="1392774" cy="2795665"/>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7" name="TextBox 6"/>
          <p:cNvSpPr txBox="1"/>
          <p:nvPr/>
        </p:nvSpPr>
        <p:spPr>
          <a:xfrm>
            <a:off x="2514383" y="4141073"/>
            <a:ext cx="158248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2 - c4.4xlarge</a:t>
            </a:r>
          </a:p>
        </p:txBody>
      </p:sp>
      <p:sp>
        <p:nvSpPr>
          <p:cNvPr id="8" name="Rounded Rectangle 7"/>
          <p:cNvSpPr/>
          <p:nvPr/>
        </p:nvSpPr>
        <p:spPr>
          <a:xfrm>
            <a:off x="2609238" y="1075547"/>
            <a:ext cx="1392774" cy="1289154"/>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0" name="Rounded Rectangle 9"/>
          <p:cNvSpPr/>
          <p:nvPr/>
        </p:nvSpPr>
        <p:spPr>
          <a:xfrm>
            <a:off x="2609238" y="2582057"/>
            <a:ext cx="1392774" cy="1289154"/>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3" name="Rounded Rectangle 12"/>
          <p:cNvSpPr/>
          <p:nvPr/>
        </p:nvSpPr>
        <p:spPr>
          <a:xfrm>
            <a:off x="4693580" y="1094283"/>
            <a:ext cx="1392774" cy="667061"/>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6" name="Rounded Rectangle 15"/>
          <p:cNvSpPr/>
          <p:nvPr/>
        </p:nvSpPr>
        <p:spPr>
          <a:xfrm>
            <a:off x="4693580" y="1825053"/>
            <a:ext cx="1392774" cy="667061"/>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7" name="Rounded Rectangle 16"/>
          <p:cNvSpPr/>
          <p:nvPr/>
        </p:nvSpPr>
        <p:spPr>
          <a:xfrm>
            <a:off x="4693580" y="2559573"/>
            <a:ext cx="1392774" cy="667061"/>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8" name="Rounded Rectangle 17"/>
          <p:cNvSpPr/>
          <p:nvPr/>
        </p:nvSpPr>
        <p:spPr>
          <a:xfrm>
            <a:off x="4693580" y="3290343"/>
            <a:ext cx="1392774" cy="667061"/>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8" name="Rounded Rectangle 27"/>
          <p:cNvSpPr/>
          <p:nvPr/>
        </p:nvSpPr>
        <p:spPr>
          <a:xfrm>
            <a:off x="6883875" y="2510295"/>
            <a:ext cx="1392774" cy="33726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0" name="Rounded Rectangle 29"/>
          <p:cNvSpPr/>
          <p:nvPr/>
        </p:nvSpPr>
        <p:spPr>
          <a:xfrm>
            <a:off x="6883875" y="2902475"/>
            <a:ext cx="1392774" cy="33726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1" name="Rounded Rectangle 30"/>
          <p:cNvSpPr/>
          <p:nvPr/>
        </p:nvSpPr>
        <p:spPr>
          <a:xfrm>
            <a:off x="6883875" y="3278421"/>
            <a:ext cx="1392774" cy="33726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2" name="Rounded Rectangle 31"/>
          <p:cNvSpPr/>
          <p:nvPr/>
        </p:nvSpPr>
        <p:spPr>
          <a:xfrm>
            <a:off x="6883875" y="3660266"/>
            <a:ext cx="1392774" cy="33726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3" name="Rounded Rectangle 32"/>
          <p:cNvSpPr/>
          <p:nvPr/>
        </p:nvSpPr>
        <p:spPr>
          <a:xfrm>
            <a:off x="6883875" y="977153"/>
            <a:ext cx="1392774" cy="33726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4" name="Rounded Rectangle 33"/>
          <p:cNvSpPr/>
          <p:nvPr/>
        </p:nvSpPr>
        <p:spPr>
          <a:xfrm>
            <a:off x="6883875" y="1369333"/>
            <a:ext cx="1392774" cy="33726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5" name="Rounded Rectangle 34"/>
          <p:cNvSpPr/>
          <p:nvPr/>
        </p:nvSpPr>
        <p:spPr>
          <a:xfrm>
            <a:off x="6883875" y="1745279"/>
            <a:ext cx="1392774" cy="33726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6" name="Rounded Rectangle 35"/>
          <p:cNvSpPr/>
          <p:nvPr/>
        </p:nvSpPr>
        <p:spPr>
          <a:xfrm>
            <a:off x="6883875" y="2127124"/>
            <a:ext cx="1392774" cy="337267"/>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5" name="TextBox 24"/>
          <p:cNvSpPr txBox="1"/>
          <p:nvPr/>
        </p:nvSpPr>
        <p:spPr>
          <a:xfrm>
            <a:off x="2015709" y="2292246"/>
            <a:ext cx="31931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a:t>
            </a:r>
          </a:p>
        </p:txBody>
      </p:sp>
      <p:sp>
        <p:nvSpPr>
          <p:cNvPr id="26" name="TextBox 25"/>
          <p:cNvSpPr txBox="1"/>
          <p:nvPr/>
        </p:nvSpPr>
        <p:spPr>
          <a:xfrm>
            <a:off x="4598725" y="4141073"/>
            <a:ext cx="158248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4 - c4.2xlarge</a:t>
            </a:r>
          </a:p>
        </p:txBody>
      </p:sp>
      <p:sp>
        <p:nvSpPr>
          <p:cNvPr id="27" name="TextBox 26"/>
          <p:cNvSpPr txBox="1"/>
          <p:nvPr/>
        </p:nvSpPr>
        <p:spPr>
          <a:xfrm>
            <a:off x="4139660" y="2290997"/>
            <a:ext cx="31931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a:t>
            </a:r>
          </a:p>
        </p:txBody>
      </p:sp>
      <p:sp>
        <p:nvSpPr>
          <p:cNvPr id="29" name="TextBox 28"/>
          <p:cNvSpPr txBox="1"/>
          <p:nvPr/>
        </p:nvSpPr>
        <p:spPr>
          <a:xfrm>
            <a:off x="6853140" y="4141073"/>
            <a:ext cx="145424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8 - c4.xlarge</a:t>
            </a:r>
          </a:p>
        </p:txBody>
      </p:sp>
      <p:sp>
        <p:nvSpPr>
          <p:cNvPr id="37" name="TextBox 36"/>
          <p:cNvSpPr txBox="1"/>
          <p:nvPr/>
        </p:nvSpPr>
        <p:spPr>
          <a:xfrm>
            <a:off x="6345003" y="2290997"/>
            <a:ext cx="31931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ea typeface="+mn-ea"/>
                <a:cs typeface="+mn-cs"/>
              </a:rPr>
              <a:t>≈</a:t>
            </a:r>
          </a:p>
        </p:txBody>
      </p:sp>
      <p:grpSp>
        <p:nvGrpSpPr>
          <p:cNvPr id="38" name="Group 37">
            <a:extLst>
              <a:ext uri="{FF2B5EF4-FFF2-40B4-BE49-F238E27FC236}">
                <a16:creationId xmlns:a16="http://schemas.microsoft.com/office/drawing/2014/main" id="{8BF79C40-29E0-614B-B6A5-DF2A8D0DFD39}"/>
              </a:ext>
            </a:extLst>
          </p:cNvPr>
          <p:cNvGrpSpPr/>
          <p:nvPr/>
        </p:nvGrpSpPr>
        <p:grpSpPr>
          <a:xfrm>
            <a:off x="8531678" y="2"/>
            <a:ext cx="412991" cy="489858"/>
            <a:chOff x="13432971" y="2"/>
            <a:chExt cx="660785" cy="783773"/>
          </a:xfrm>
        </p:grpSpPr>
        <p:sp>
          <p:nvSpPr>
            <p:cNvPr id="39" name="Arrow: Pentagon 26">
              <a:extLst>
                <a:ext uri="{FF2B5EF4-FFF2-40B4-BE49-F238E27FC236}">
                  <a16:creationId xmlns:a16="http://schemas.microsoft.com/office/drawing/2014/main" id="{BC8ACF90-475B-4F4A-B497-922E4CA808A1}"/>
                </a:ext>
              </a:extLst>
            </p:cNvPr>
            <p:cNvSpPr/>
            <p:nvPr/>
          </p:nvSpPr>
          <p:spPr bwMode="auto">
            <a:xfrm rot="5400000">
              <a:off x="13371477" y="61496"/>
              <a:ext cx="783773" cy="660785"/>
            </a:xfrm>
            <a:prstGeom prst="homePlate">
              <a:avLst>
                <a:gd name="adj" fmla="val 3003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0" name="Graphic 3">
              <a:extLst>
                <a:ext uri="{FF2B5EF4-FFF2-40B4-BE49-F238E27FC236}">
                  <a16:creationId xmlns:a16="http://schemas.microsoft.com/office/drawing/2014/main" id="{8800DE83-51B4-F849-AE5A-5DF4118BD408}"/>
                </a:ext>
              </a:extLst>
            </p:cNvPr>
            <p:cNvGrpSpPr/>
            <p:nvPr/>
          </p:nvGrpSpPr>
          <p:grpSpPr>
            <a:xfrm>
              <a:off x="13585427" y="125219"/>
              <a:ext cx="386410" cy="386410"/>
              <a:chOff x="4333875" y="2333625"/>
              <a:chExt cx="476250" cy="476250"/>
            </a:xfrm>
            <a:solidFill>
              <a:schemeClr val="tx1"/>
            </a:solidFill>
          </p:grpSpPr>
          <p:sp>
            <p:nvSpPr>
              <p:cNvPr id="41" name="Freeform: Shape 32">
                <a:extLst>
                  <a:ext uri="{FF2B5EF4-FFF2-40B4-BE49-F238E27FC236}">
                    <a16:creationId xmlns:a16="http://schemas.microsoft.com/office/drawing/2014/main" id="{43ABABEC-89B1-7549-A73C-AD5664A2984F}"/>
                  </a:ext>
                </a:extLst>
              </p:cNvPr>
              <p:cNvSpPr/>
              <p:nvPr/>
            </p:nvSpPr>
            <p:spPr>
              <a:xfrm>
                <a:off x="4536281" y="2326481"/>
                <a:ext cx="276225" cy="276225"/>
              </a:xfrm>
              <a:custGeom>
                <a:avLst/>
                <a:gdLst>
                  <a:gd name="connsiteX0" fmla="*/ 254794 w 276225"/>
                  <a:gd name="connsiteY0" fmla="*/ 7144 h 276225"/>
                  <a:gd name="connsiteX1" fmla="*/ 26194 w 276225"/>
                  <a:gd name="connsiteY1" fmla="*/ 7144 h 276225"/>
                  <a:gd name="connsiteX2" fmla="*/ 7144 w 276225"/>
                  <a:gd name="connsiteY2" fmla="*/ 26194 h 276225"/>
                  <a:gd name="connsiteX3" fmla="*/ 7144 w 276225"/>
                  <a:gd name="connsiteY3" fmla="*/ 73819 h 276225"/>
                  <a:gd name="connsiteX4" fmla="*/ 26194 w 276225"/>
                  <a:gd name="connsiteY4" fmla="*/ 73819 h 276225"/>
                  <a:gd name="connsiteX5" fmla="*/ 26194 w 276225"/>
                  <a:gd name="connsiteY5" fmla="*/ 26194 h 276225"/>
                  <a:gd name="connsiteX6" fmla="*/ 254794 w 276225"/>
                  <a:gd name="connsiteY6" fmla="*/ 26194 h 276225"/>
                  <a:gd name="connsiteX7" fmla="*/ 254794 w 276225"/>
                  <a:gd name="connsiteY7" fmla="*/ 254794 h 276225"/>
                  <a:gd name="connsiteX8" fmla="*/ 207169 w 276225"/>
                  <a:gd name="connsiteY8" fmla="*/ 254794 h 276225"/>
                  <a:gd name="connsiteX9" fmla="*/ 207169 w 276225"/>
                  <a:gd name="connsiteY9" fmla="*/ 273844 h 276225"/>
                  <a:gd name="connsiteX10" fmla="*/ 254794 w 276225"/>
                  <a:gd name="connsiteY10" fmla="*/ 273844 h 276225"/>
                  <a:gd name="connsiteX11" fmla="*/ 273844 w 276225"/>
                  <a:gd name="connsiteY11" fmla="*/ 254794 h 276225"/>
                  <a:gd name="connsiteX12" fmla="*/ 273844 w 276225"/>
                  <a:gd name="connsiteY12" fmla="*/ 26194 h 276225"/>
                  <a:gd name="connsiteX13" fmla="*/ 254794 w 276225"/>
                  <a:gd name="connsiteY13" fmla="*/ 714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7144"/>
                    </a:moveTo>
                    <a:lnTo>
                      <a:pt x="26194" y="7144"/>
                    </a:lnTo>
                    <a:cubicBezTo>
                      <a:pt x="15716" y="7144"/>
                      <a:pt x="7144" y="15716"/>
                      <a:pt x="7144" y="26194"/>
                    </a:cubicBezTo>
                    <a:lnTo>
                      <a:pt x="7144" y="73819"/>
                    </a:lnTo>
                    <a:lnTo>
                      <a:pt x="26194" y="73819"/>
                    </a:lnTo>
                    <a:lnTo>
                      <a:pt x="26194" y="26194"/>
                    </a:lnTo>
                    <a:lnTo>
                      <a:pt x="254794" y="26194"/>
                    </a:lnTo>
                    <a:lnTo>
                      <a:pt x="254794" y="254794"/>
                    </a:lnTo>
                    <a:lnTo>
                      <a:pt x="207169" y="254794"/>
                    </a:lnTo>
                    <a:lnTo>
                      <a:pt x="207169" y="273844"/>
                    </a:lnTo>
                    <a:lnTo>
                      <a:pt x="254794" y="273844"/>
                    </a:lnTo>
                    <a:cubicBezTo>
                      <a:pt x="265271" y="273844"/>
                      <a:pt x="273844" y="265271"/>
                      <a:pt x="273844" y="254794"/>
                    </a:cubicBezTo>
                    <a:lnTo>
                      <a:pt x="273844" y="26194"/>
                    </a:lnTo>
                    <a:cubicBezTo>
                      <a:pt x="273844" y="15716"/>
                      <a:pt x="265271" y="7144"/>
                      <a:pt x="254794" y="7144"/>
                    </a:cubicBezTo>
                    <a:close/>
                  </a:path>
                </a:pathLst>
              </a:custGeom>
              <a:grpFill/>
              <a:ln w="19050" cap="flat">
                <a:noFill/>
                <a:prstDash val="solid"/>
                <a:miter/>
              </a:ln>
            </p:spPr>
            <p:txBody>
              <a:bodyPr rtlCol="0" anchor="ctr"/>
              <a:lstStyle/>
              <a:p>
                <a:endParaRPr lang="en-US" sz="1125" dirty="0"/>
              </a:p>
            </p:txBody>
          </p:sp>
          <p:sp>
            <p:nvSpPr>
              <p:cNvPr id="42" name="Freeform: Shape 33">
                <a:extLst>
                  <a:ext uri="{FF2B5EF4-FFF2-40B4-BE49-F238E27FC236}">
                    <a16:creationId xmlns:a16="http://schemas.microsoft.com/office/drawing/2014/main" id="{2E1D0B60-8D4A-F743-888A-A453AA60AFC7}"/>
                  </a:ext>
                </a:extLst>
              </p:cNvPr>
              <p:cNvSpPr/>
              <p:nvPr/>
            </p:nvSpPr>
            <p:spPr>
              <a:xfrm>
                <a:off x="4326731" y="2536031"/>
                <a:ext cx="276225" cy="276225"/>
              </a:xfrm>
              <a:custGeom>
                <a:avLst/>
                <a:gdLst>
                  <a:gd name="connsiteX0" fmla="*/ 254794 w 276225"/>
                  <a:gd name="connsiteY0" fmla="*/ 254794 h 276225"/>
                  <a:gd name="connsiteX1" fmla="*/ 26194 w 276225"/>
                  <a:gd name="connsiteY1" fmla="*/ 254794 h 276225"/>
                  <a:gd name="connsiteX2" fmla="*/ 26194 w 276225"/>
                  <a:gd name="connsiteY2" fmla="*/ 26194 h 276225"/>
                  <a:gd name="connsiteX3" fmla="*/ 73819 w 276225"/>
                  <a:gd name="connsiteY3" fmla="*/ 26194 h 276225"/>
                  <a:gd name="connsiteX4" fmla="*/ 73819 w 276225"/>
                  <a:gd name="connsiteY4" fmla="*/ 7144 h 276225"/>
                  <a:gd name="connsiteX5" fmla="*/ 26194 w 276225"/>
                  <a:gd name="connsiteY5" fmla="*/ 7144 h 276225"/>
                  <a:gd name="connsiteX6" fmla="*/ 7144 w 276225"/>
                  <a:gd name="connsiteY6" fmla="*/ 26194 h 276225"/>
                  <a:gd name="connsiteX7" fmla="*/ 7144 w 276225"/>
                  <a:gd name="connsiteY7" fmla="*/ 254794 h 276225"/>
                  <a:gd name="connsiteX8" fmla="*/ 26194 w 276225"/>
                  <a:gd name="connsiteY8" fmla="*/ 273844 h 276225"/>
                  <a:gd name="connsiteX9" fmla="*/ 254794 w 276225"/>
                  <a:gd name="connsiteY9" fmla="*/ 273844 h 276225"/>
                  <a:gd name="connsiteX10" fmla="*/ 273844 w 276225"/>
                  <a:gd name="connsiteY10" fmla="*/ 254794 h 276225"/>
                  <a:gd name="connsiteX11" fmla="*/ 273844 w 276225"/>
                  <a:gd name="connsiteY11" fmla="*/ 207169 h 276225"/>
                  <a:gd name="connsiteX12" fmla="*/ 254794 w 276225"/>
                  <a:gd name="connsiteY12" fmla="*/ 207169 h 276225"/>
                  <a:gd name="connsiteX13" fmla="*/ 254794 w 276225"/>
                  <a:gd name="connsiteY13" fmla="*/ 25479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254794"/>
                    </a:moveTo>
                    <a:lnTo>
                      <a:pt x="26194" y="254794"/>
                    </a:lnTo>
                    <a:lnTo>
                      <a:pt x="26194" y="26194"/>
                    </a:lnTo>
                    <a:lnTo>
                      <a:pt x="73819" y="26194"/>
                    </a:lnTo>
                    <a:lnTo>
                      <a:pt x="73819" y="7144"/>
                    </a:lnTo>
                    <a:lnTo>
                      <a:pt x="26194" y="7144"/>
                    </a:lnTo>
                    <a:cubicBezTo>
                      <a:pt x="15716" y="7144"/>
                      <a:pt x="7144" y="15716"/>
                      <a:pt x="7144" y="26194"/>
                    </a:cubicBezTo>
                    <a:lnTo>
                      <a:pt x="7144" y="254794"/>
                    </a:lnTo>
                    <a:cubicBezTo>
                      <a:pt x="7144" y="265271"/>
                      <a:pt x="15716" y="273844"/>
                      <a:pt x="26194" y="273844"/>
                    </a:cubicBezTo>
                    <a:lnTo>
                      <a:pt x="254794" y="273844"/>
                    </a:lnTo>
                    <a:cubicBezTo>
                      <a:pt x="265271" y="273844"/>
                      <a:pt x="273844" y="265271"/>
                      <a:pt x="273844" y="254794"/>
                    </a:cubicBezTo>
                    <a:lnTo>
                      <a:pt x="273844" y="207169"/>
                    </a:lnTo>
                    <a:lnTo>
                      <a:pt x="254794" y="207169"/>
                    </a:lnTo>
                    <a:lnTo>
                      <a:pt x="254794" y="254794"/>
                    </a:lnTo>
                    <a:close/>
                  </a:path>
                </a:pathLst>
              </a:custGeom>
              <a:grpFill/>
              <a:ln w="19050" cap="flat">
                <a:noFill/>
                <a:prstDash val="solid"/>
                <a:miter/>
              </a:ln>
            </p:spPr>
            <p:txBody>
              <a:bodyPr rtlCol="0" anchor="ctr"/>
              <a:lstStyle/>
              <a:p>
                <a:endParaRPr lang="en-US" sz="1125" dirty="0"/>
              </a:p>
            </p:txBody>
          </p:sp>
          <p:sp>
            <p:nvSpPr>
              <p:cNvPr id="43" name="Freeform: Shape 34">
                <a:extLst>
                  <a:ext uri="{FF2B5EF4-FFF2-40B4-BE49-F238E27FC236}">
                    <a16:creationId xmlns:a16="http://schemas.microsoft.com/office/drawing/2014/main" id="{FCD01FF6-5F33-514C-8854-D3CA576D8F65}"/>
                  </a:ext>
                </a:extLst>
              </p:cNvPr>
              <p:cNvSpPr/>
              <p:nvPr/>
            </p:nvSpPr>
            <p:spPr>
              <a:xfrm>
                <a:off x="4412456" y="2412206"/>
                <a:ext cx="314325" cy="314325"/>
              </a:xfrm>
              <a:custGeom>
                <a:avLst/>
                <a:gdLst>
                  <a:gd name="connsiteX0" fmla="*/ 264319 w 314325"/>
                  <a:gd name="connsiteY0" fmla="*/ 35719 h 314325"/>
                  <a:gd name="connsiteX1" fmla="*/ 264319 w 314325"/>
                  <a:gd name="connsiteY1" fmla="*/ 7144 h 314325"/>
                  <a:gd name="connsiteX2" fmla="*/ 245269 w 314325"/>
                  <a:gd name="connsiteY2" fmla="*/ 7144 h 314325"/>
                  <a:gd name="connsiteX3" fmla="*/ 245269 w 314325"/>
                  <a:gd name="connsiteY3" fmla="*/ 35719 h 314325"/>
                  <a:gd name="connsiteX4" fmla="*/ 216694 w 314325"/>
                  <a:gd name="connsiteY4" fmla="*/ 35719 h 314325"/>
                  <a:gd name="connsiteX5" fmla="*/ 216694 w 314325"/>
                  <a:gd name="connsiteY5" fmla="*/ 7144 h 314325"/>
                  <a:gd name="connsiteX6" fmla="*/ 197644 w 314325"/>
                  <a:gd name="connsiteY6" fmla="*/ 7144 h 314325"/>
                  <a:gd name="connsiteX7" fmla="*/ 197644 w 314325"/>
                  <a:gd name="connsiteY7" fmla="*/ 35719 h 314325"/>
                  <a:gd name="connsiteX8" fmla="*/ 169069 w 314325"/>
                  <a:gd name="connsiteY8" fmla="*/ 35719 h 314325"/>
                  <a:gd name="connsiteX9" fmla="*/ 169069 w 314325"/>
                  <a:gd name="connsiteY9" fmla="*/ 7144 h 314325"/>
                  <a:gd name="connsiteX10" fmla="*/ 150019 w 314325"/>
                  <a:gd name="connsiteY10" fmla="*/ 7144 h 314325"/>
                  <a:gd name="connsiteX11" fmla="*/ 150019 w 314325"/>
                  <a:gd name="connsiteY11" fmla="*/ 35719 h 314325"/>
                  <a:gd name="connsiteX12" fmla="*/ 121444 w 314325"/>
                  <a:gd name="connsiteY12" fmla="*/ 35719 h 314325"/>
                  <a:gd name="connsiteX13" fmla="*/ 121444 w 314325"/>
                  <a:gd name="connsiteY13" fmla="*/ 7144 h 314325"/>
                  <a:gd name="connsiteX14" fmla="*/ 102394 w 314325"/>
                  <a:gd name="connsiteY14" fmla="*/ 7144 h 314325"/>
                  <a:gd name="connsiteX15" fmla="*/ 102394 w 314325"/>
                  <a:gd name="connsiteY15" fmla="*/ 35719 h 314325"/>
                  <a:gd name="connsiteX16" fmla="*/ 73819 w 314325"/>
                  <a:gd name="connsiteY16" fmla="*/ 35719 h 314325"/>
                  <a:gd name="connsiteX17" fmla="*/ 73819 w 314325"/>
                  <a:gd name="connsiteY17" fmla="*/ 7144 h 314325"/>
                  <a:gd name="connsiteX18" fmla="*/ 54769 w 314325"/>
                  <a:gd name="connsiteY18" fmla="*/ 7144 h 314325"/>
                  <a:gd name="connsiteX19" fmla="*/ 54769 w 314325"/>
                  <a:gd name="connsiteY19" fmla="*/ 35719 h 314325"/>
                  <a:gd name="connsiteX20" fmla="*/ 35719 w 314325"/>
                  <a:gd name="connsiteY20" fmla="*/ 54769 h 314325"/>
                  <a:gd name="connsiteX21" fmla="*/ 7144 w 314325"/>
                  <a:gd name="connsiteY21" fmla="*/ 54769 h 314325"/>
                  <a:gd name="connsiteX22" fmla="*/ 7144 w 314325"/>
                  <a:gd name="connsiteY22" fmla="*/ 73819 h 314325"/>
                  <a:gd name="connsiteX23" fmla="*/ 35719 w 314325"/>
                  <a:gd name="connsiteY23" fmla="*/ 73819 h 314325"/>
                  <a:gd name="connsiteX24" fmla="*/ 35719 w 314325"/>
                  <a:gd name="connsiteY24" fmla="*/ 102394 h 314325"/>
                  <a:gd name="connsiteX25" fmla="*/ 7144 w 314325"/>
                  <a:gd name="connsiteY25" fmla="*/ 102394 h 314325"/>
                  <a:gd name="connsiteX26" fmla="*/ 7144 w 314325"/>
                  <a:gd name="connsiteY26" fmla="*/ 121444 h 314325"/>
                  <a:gd name="connsiteX27" fmla="*/ 35719 w 314325"/>
                  <a:gd name="connsiteY27" fmla="*/ 121444 h 314325"/>
                  <a:gd name="connsiteX28" fmla="*/ 35719 w 314325"/>
                  <a:gd name="connsiteY28" fmla="*/ 150019 h 314325"/>
                  <a:gd name="connsiteX29" fmla="*/ 7144 w 314325"/>
                  <a:gd name="connsiteY29" fmla="*/ 150019 h 314325"/>
                  <a:gd name="connsiteX30" fmla="*/ 7144 w 314325"/>
                  <a:gd name="connsiteY30" fmla="*/ 169069 h 314325"/>
                  <a:gd name="connsiteX31" fmla="*/ 35719 w 314325"/>
                  <a:gd name="connsiteY31" fmla="*/ 169069 h 314325"/>
                  <a:gd name="connsiteX32" fmla="*/ 35719 w 314325"/>
                  <a:gd name="connsiteY32" fmla="*/ 197644 h 314325"/>
                  <a:gd name="connsiteX33" fmla="*/ 7144 w 314325"/>
                  <a:gd name="connsiteY33" fmla="*/ 197644 h 314325"/>
                  <a:gd name="connsiteX34" fmla="*/ 7144 w 314325"/>
                  <a:gd name="connsiteY34" fmla="*/ 216694 h 314325"/>
                  <a:gd name="connsiteX35" fmla="*/ 35719 w 314325"/>
                  <a:gd name="connsiteY35" fmla="*/ 216694 h 314325"/>
                  <a:gd name="connsiteX36" fmla="*/ 35719 w 314325"/>
                  <a:gd name="connsiteY36" fmla="*/ 245269 h 314325"/>
                  <a:gd name="connsiteX37" fmla="*/ 7144 w 314325"/>
                  <a:gd name="connsiteY37" fmla="*/ 245269 h 314325"/>
                  <a:gd name="connsiteX38" fmla="*/ 7144 w 314325"/>
                  <a:gd name="connsiteY38" fmla="*/ 264319 h 314325"/>
                  <a:gd name="connsiteX39" fmla="*/ 35719 w 314325"/>
                  <a:gd name="connsiteY39" fmla="*/ 264319 h 314325"/>
                  <a:gd name="connsiteX40" fmla="*/ 54769 w 314325"/>
                  <a:gd name="connsiteY40" fmla="*/ 283369 h 314325"/>
                  <a:gd name="connsiteX41" fmla="*/ 54769 w 314325"/>
                  <a:gd name="connsiteY41" fmla="*/ 311944 h 314325"/>
                  <a:gd name="connsiteX42" fmla="*/ 73819 w 314325"/>
                  <a:gd name="connsiteY42" fmla="*/ 311944 h 314325"/>
                  <a:gd name="connsiteX43" fmla="*/ 73819 w 314325"/>
                  <a:gd name="connsiteY43" fmla="*/ 283369 h 314325"/>
                  <a:gd name="connsiteX44" fmla="*/ 102394 w 314325"/>
                  <a:gd name="connsiteY44" fmla="*/ 283369 h 314325"/>
                  <a:gd name="connsiteX45" fmla="*/ 102394 w 314325"/>
                  <a:gd name="connsiteY45" fmla="*/ 311944 h 314325"/>
                  <a:gd name="connsiteX46" fmla="*/ 121444 w 314325"/>
                  <a:gd name="connsiteY46" fmla="*/ 311944 h 314325"/>
                  <a:gd name="connsiteX47" fmla="*/ 121444 w 314325"/>
                  <a:gd name="connsiteY47" fmla="*/ 283369 h 314325"/>
                  <a:gd name="connsiteX48" fmla="*/ 150019 w 314325"/>
                  <a:gd name="connsiteY48" fmla="*/ 283369 h 314325"/>
                  <a:gd name="connsiteX49" fmla="*/ 150019 w 314325"/>
                  <a:gd name="connsiteY49" fmla="*/ 311944 h 314325"/>
                  <a:gd name="connsiteX50" fmla="*/ 169069 w 314325"/>
                  <a:gd name="connsiteY50" fmla="*/ 311944 h 314325"/>
                  <a:gd name="connsiteX51" fmla="*/ 169069 w 314325"/>
                  <a:gd name="connsiteY51" fmla="*/ 283369 h 314325"/>
                  <a:gd name="connsiteX52" fmla="*/ 197644 w 314325"/>
                  <a:gd name="connsiteY52" fmla="*/ 283369 h 314325"/>
                  <a:gd name="connsiteX53" fmla="*/ 197644 w 314325"/>
                  <a:gd name="connsiteY53" fmla="*/ 311944 h 314325"/>
                  <a:gd name="connsiteX54" fmla="*/ 216694 w 314325"/>
                  <a:gd name="connsiteY54" fmla="*/ 311944 h 314325"/>
                  <a:gd name="connsiteX55" fmla="*/ 216694 w 314325"/>
                  <a:gd name="connsiteY55" fmla="*/ 283369 h 314325"/>
                  <a:gd name="connsiteX56" fmla="*/ 245269 w 314325"/>
                  <a:gd name="connsiteY56" fmla="*/ 283369 h 314325"/>
                  <a:gd name="connsiteX57" fmla="*/ 245269 w 314325"/>
                  <a:gd name="connsiteY57" fmla="*/ 311944 h 314325"/>
                  <a:gd name="connsiteX58" fmla="*/ 264319 w 314325"/>
                  <a:gd name="connsiteY58" fmla="*/ 311944 h 314325"/>
                  <a:gd name="connsiteX59" fmla="*/ 264319 w 314325"/>
                  <a:gd name="connsiteY59" fmla="*/ 283369 h 314325"/>
                  <a:gd name="connsiteX60" fmla="*/ 283369 w 314325"/>
                  <a:gd name="connsiteY60" fmla="*/ 264319 h 314325"/>
                  <a:gd name="connsiteX61" fmla="*/ 311944 w 314325"/>
                  <a:gd name="connsiteY61" fmla="*/ 264319 h 314325"/>
                  <a:gd name="connsiteX62" fmla="*/ 311944 w 314325"/>
                  <a:gd name="connsiteY62" fmla="*/ 245269 h 314325"/>
                  <a:gd name="connsiteX63" fmla="*/ 283369 w 314325"/>
                  <a:gd name="connsiteY63" fmla="*/ 245269 h 314325"/>
                  <a:gd name="connsiteX64" fmla="*/ 283369 w 314325"/>
                  <a:gd name="connsiteY64" fmla="*/ 216694 h 314325"/>
                  <a:gd name="connsiteX65" fmla="*/ 311944 w 314325"/>
                  <a:gd name="connsiteY65" fmla="*/ 216694 h 314325"/>
                  <a:gd name="connsiteX66" fmla="*/ 311944 w 314325"/>
                  <a:gd name="connsiteY66" fmla="*/ 197644 h 314325"/>
                  <a:gd name="connsiteX67" fmla="*/ 283369 w 314325"/>
                  <a:gd name="connsiteY67" fmla="*/ 197644 h 314325"/>
                  <a:gd name="connsiteX68" fmla="*/ 283369 w 314325"/>
                  <a:gd name="connsiteY68" fmla="*/ 169069 h 314325"/>
                  <a:gd name="connsiteX69" fmla="*/ 311944 w 314325"/>
                  <a:gd name="connsiteY69" fmla="*/ 169069 h 314325"/>
                  <a:gd name="connsiteX70" fmla="*/ 311944 w 314325"/>
                  <a:gd name="connsiteY70" fmla="*/ 150019 h 314325"/>
                  <a:gd name="connsiteX71" fmla="*/ 283369 w 314325"/>
                  <a:gd name="connsiteY71" fmla="*/ 150019 h 314325"/>
                  <a:gd name="connsiteX72" fmla="*/ 283369 w 314325"/>
                  <a:gd name="connsiteY72" fmla="*/ 121444 h 314325"/>
                  <a:gd name="connsiteX73" fmla="*/ 311944 w 314325"/>
                  <a:gd name="connsiteY73" fmla="*/ 121444 h 314325"/>
                  <a:gd name="connsiteX74" fmla="*/ 311944 w 314325"/>
                  <a:gd name="connsiteY74" fmla="*/ 102394 h 314325"/>
                  <a:gd name="connsiteX75" fmla="*/ 283369 w 314325"/>
                  <a:gd name="connsiteY75" fmla="*/ 102394 h 314325"/>
                  <a:gd name="connsiteX76" fmla="*/ 283369 w 314325"/>
                  <a:gd name="connsiteY76" fmla="*/ 73819 h 314325"/>
                  <a:gd name="connsiteX77" fmla="*/ 311944 w 314325"/>
                  <a:gd name="connsiteY77" fmla="*/ 73819 h 314325"/>
                  <a:gd name="connsiteX78" fmla="*/ 311944 w 314325"/>
                  <a:gd name="connsiteY78" fmla="*/ 54769 h 314325"/>
                  <a:gd name="connsiteX79" fmla="*/ 283369 w 314325"/>
                  <a:gd name="connsiteY79" fmla="*/ 54769 h 314325"/>
                  <a:gd name="connsiteX80" fmla="*/ 264319 w 314325"/>
                  <a:gd name="connsiteY80" fmla="*/ 35719 h 314325"/>
                  <a:gd name="connsiteX81" fmla="*/ 264319 w 314325"/>
                  <a:gd name="connsiteY81" fmla="*/ 262414 h 314325"/>
                  <a:gd name="connsiteX82" fmla="*/ 262414 w 314325"/>
                  <a:gd name="connsiteY82" fmla="*/ 264319 h 314325"/>
                  <a:gd name="connsiteX83" fmla="*/ 56674 w 314325"/>
                  <a:gd name="connsiteY83" fmla="*/ 264319 h 314325"/>
                  <a:gd name="connsiteX84" fmla="*/ 56674 w 314325"/>
                  <a:gd name="connsiteY84" fmla="*/ 264319 h 314325"/>
                  <a:gd name="connsiteX85" fmla="*/ 54769 w 314325"/>
                  <a:gd name="connsiteY85" fmla="*/ 262414 h 314325"/>
                  <a:gd name="connsiteX86" fmla="*/ 54769 w 314325"/>
                  <a:gd name="connsiteY86" fmla="*/ 56674 h 314325"/>
                  <a:gd name="connsiteX87" fmla="*/ 54769 w 314325"/>
                  <a:gd name="connsiteY87" fmla="*/ 56674 h 314325"/>
                  <a:gd name="connsiteX88" fmla="*/ 56674 w 314325"/>
                  <a:gd name="connsiteY88" fmla="*/ 54769 h 314325"/>
                  <a:gd name="connsiteX89" fmla="*/ 262414 w 314325"/>
                  <a:gd name="connsiteY89" fmla="*/ 54769 h 314325"/>
                  <a:gd name="connsiteX90" fmla="*/ 264319 w 314325"/>
                  <a:gd name="connsiteY90" fmla="*/ 56674 h 314325"/>
                  <a:gd name="connsiteX91" fmla="*/ 264319 w 314325"/>
                  <a:gd name="connsiteY91" fmla="*/ 26241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14325" h="314325">
                    <a:moveTo>
                      <a:pt x="264319" y="35719"/>
                    </a:moveTo>
                    <a:lnTo>
                      <a:pt x="264319" y="7144"/>
                    </a:lnTo>
                    <a:lnTo>
                      <a:pt x="245269" y="7144"/>
                    </a:lnTo>
                    <a:lnTo>
                      <a:pt x="245269" y="35719"/>
                    </a:lnTo>
                    <a:lnTo>
                      <a:pt x="216694" y="35719"/>
                    </a:lnTo>
                    <a:lnTo>
                      <a:pt x="216694" y="7144"/>
                    </a:lnTo>
                    <a:lnTo>
                      <a:pt x="197644" y="7144"/>
                    </a:lnTo>
                    <a:lnTo>
                      <a:pt x="197644" y="35719"/>
                    </a:lnTo>
                    <a:lnTo>
                      <a:pt x="169069" y="35719"/>
                    </a:lnTo>
                    <a:lnTo>
                      <a:pt x="169069" y="7144"/>
                    </a:lnTo>
                    <a:lnTo>
                      <a:pt x="150019" y="7144"/>
                    </a:lnTo>
                    <a:lnTo>
                      <a:pt x="150019" y="35719"/>
                    </a:lnTo>
                    <a:lnTo>
                      <a:pt x="121444" y="35719"/>
                    </a:lnTo>
                    <a:lnTo>
                      <a:pt x="121444" y="7144"/>
                    </a:lnTo>
                    <a:lnTo>
                      <a:pt x="102394" y="7144"/>
                    </a:lnTo>
                    <a:lnTo>
                      <a:pt x="102394" y="35719"/>
                    </a:lnTo>
                    <a:lnTo>
                      <a:pt x="73819" y="35719"/>
                    </a:lnTo>
                    <a:lnTo>
                      <a:pt x="73819" y="7144"/>
                    </a:lnTo>
                    <a:lnTo>
                      <a:pt x="54769" y="7144"/>
                    </a:lnTo>
                    <a:lnTo>
                      <a:pt x="54769" y="35719"/>
                    </a:lnTo>
                    <a:cubicBezTo>
                      <a:pt x="44291" y="36671"/>
                      <a:pt x="36671" y="44291"/>
                      <a:pt x="35719" y="54769"/>
                    </a:cubicBezTo>
                    <a:lnTo>
                      <a:pt x="7144" y="54769"/>
                    </a:lnTo>
                    <a:lnTo>
                      <a:pt x="7144" y="73819"/>
                    </a:lnTo>
                    <a:lnTo>
                      <a:pt x="35719" y="73819"/>
                    </a:lnTo>
                    <a:lnTo>
                      <a:pt x="35719" y="102394"/>
                    </a:lnTo>
                    <a:lnTo>
                      <a:pt x="7144" y="102394"/>
                    </a:lnTo>
                    <a:lnTo>
                      <a:pt x="7144" y="121444"/>
                    </a:lnTo>
                    <a:lnTo>
                      <a:pt x="35719" y="121444"/>
                    </a:lnTo>
                    <a:lnTo>
                      <a:pt x="35719" y="150019"/>
                    </a:lnTo>
                    <a:lnTo>
                      <a:pt x="7144" y="150019"/>
                    </a:lnTo>
                    <a:lnTo>
                      <a:pt x="7144" y="169069"/>
                    </a:lnTo>
                    <a:lnTo>
                      <a:pt x="35719" y="169069"/>
                    </a:lnTo>
                    <a:lnTo>
                      <a:pt x="35719" y="197644"/>
                    </a:lnTo>
                    <a:lnTo>
                      <a:pt x="7144" y="197644"/>
                    </a:lnTo>
                    <a:lnTo>
                      <a:pt x="7144" y="216694"/>
                    </a:lnTo>
                    <a:lnTo>
                      <a:pt x="35719" y="216694"/>
                    </a:lnTo>
                    <a:lnTo>
                      <a:pt x="35719" y="245269"/>
                    </a:lnTo>
                    <a:lnTo>
                      <a:pt x="7144" y="245269"/>
                    </a:lnTo>
                    <a:lnTo>
                      <a:pt x="7144" y="264319"/>
                    </a:lnTo>
                    <a:lnTo>
                      <a:pt x="35719" y="264319"/>
                    </a:lnTo>
                    <a:cubicBezTo>
                      <a:pt x="36671" y="274796"/>
                      <a:pt x="44291" y="282416"/>
                      <a:pt x="54769" y="283369"/>
                    </a:cubicBezTo>
                    <a:lnTo>
                      <a:pt x="54769" y="311944"/>
                    </a:lnTo>
                    <a:lnTo>
                      <a:pt x="73819" y="311944"/>
                    </a:lnTo>
                    <a:lnTo>
                      <a:pt x="73819" y="283369"/>
                    </a:lnTo>
                    <a:lnTo>
                      <a:pt x="102394" y="283369"/>
                    </a:lnTo>
                    <a:lnTo>
                      <a:pt x="102394" y="311944"/>
                    </a:lnTo>
                    <a:lnTo>
                      <a:pt x="121444" y="311944"/>
                    </a:lnTo>
                    <a:lnTo>
                      <a:pt x="121444" y="283369"/>
                    </a:lnTo>
                    <a:lnTo>
                      <a:pt x="150019" y="283369"/>
                    </a:lnTo>
                    <a:lnTo>
                      <a:pt x="150019" y="311944"/>
                    </a:lnTo>
                    <a:lnTo>
                      <a:pt x="169069" y="311944"/>
                    </a:lnTo>
                    <a:lnTo>
                      <a:pt x="169069" y="283369"/>
                    </a:lnTo>
                    <a:lnTo>
                      <a:pt x="197644" y="283369"/>
                    </a:lnTo>
                    <a:lnTo>
                      <a:pt x="197644" y="311944"/>
                    </a:lnTo>
                    <a:lnTo>
                      <a:pt x="216694" y="311944"/>
                    </a:lnTo>
                    <a:lnTo>
                      <a:pt x="216694" y="283369"/>
                    </a:lnTo>
                    <a:lnTo>
                      <a:pt x="245269" y="283369"/>
                    </a:lnTo>
                    <a:lnTo>
                      <a:pt x="245269" y="311944"/>
                    </a:lnTo>
                    <a:lnTo>
                      <a:pt x="264319" y="311944"/>
                    </a:lnTo>
                    <a:lnTo>
                      <a:pt x="264319" y="283369"/>
                    </a:lnTo>
                    <a:cubicBezTo>
                      <a:pt x="274796" y="282416"/>
                      <a:pt x="282416" y="274796"/>
                      <a:pt x="283369" y="264319"/>
                    </a:cubicBezTo>
                    <a:lnTo>
                      <a:pt x="311944" y="264319"/>
                    </a:lnTo>
                    <a:lnTo>
                      <a:pt x="311944" y="245269"/>
                    </a:lnTo>
                    <a:lnTo>
                      <a:pt x="283369" y="245269"/>
                    </a:lnTo>
                    <a:lnTo>
                      <a:pt x="283369" y="216694"/>
                    </a:lnTo>
                    <a:lnTo>
                      <a:pt x="311944" y="216694"/>
                    </a:lnTo>
                    <a:lnTo>
                      <a:pt x="311944" y="197644"/>
                    </a:lnTo>
                    <a:lnTo>
                      <a:pt x="283369" y="197644"/>
                    </a:lnTo>
                    <a:lnTo>
                      <a:pt x="283369" y="169069"/>
                    </a:lnTo>
                    <a:lnTo>
                      <a:pt x="311944" y="169069"/>
                    </a:lnTo>
                    <a:lnTo>
                      <a:pt x="311944" y="150019"/>
                    </a:lnTo>
                    <a:lnTo>
                      <a:pt x="283369" y="150019"/>
                    </a:lnTo>
                    <a:lnTo>
                      <a:pt x="283369" y="121444"/>
                    </a:lnTo>
                    <a:lnTo>
                      <a:pt x="311944" y="121444"/>
                    </a:lnTo>
                    <a:lnTo>
                      <a:pt x="311944" y="102394"/>
                    </a:lnTo>
                    <a:lnTo>
                      <a:pt x="283369" y="102394"/>
                    </a:lnTo>
                    <a:lnTo>
                      <a:pt x="283369" y="73819"/>
                    </a:lnTo>
                    <a:lnTo>
                      <a:pt x="311944" y="73819"/>
                    </a:lnTo>
                    <a:lnTo>
                      <a:pt x="311944" y="54769"/>
                    </a:lnTo>
                    <a:lnTo>
                      <a:pt x="283369" y="54769"/>
                    </a:lnTo>
                    <a:cubicBezTo>
                      <a:pt x="282416" y="44291"/>
                      <a:pt x="274796" y="36671"/>
                      <a:pt x="264319" y="35719"/>
                    </a:cubicBezTo>
                    <a:close/>
                    <a:moveTo>
                      <a:pt x="264319" y="262414"/>
                    </a:moveTo>
                    <a:cubicBezTo>
                      <a:pt x="264319" y="263366"/>
                      <a:pt x="263366" y="264319"/>
                      <a:pt x="262414" y="264319"/>
                    </a:cubicBezTo>
                    <a:lnTo>
                      <a:pt x="56674" y="264319"/>
                    </a:lnTo>
                    <a:cubicBezTo>
                      <a:pt x="56674" y="264319"/>
                      <a:pt x="56674" y="264319"/>
                      <a:pt x="56674" y="264319"/>
                    </a:cubicBezTo>
                    <a:cubicBezTo>
                      <a:pt x="55721" y="264319"/>
                      <a:pt x="54769" y="263366"/>
                      <a:pt x="54769" y="262414"/>
                    </a:cubicBezTo>
                    <a:lnTo>
                      <a:pt x="54769" y="56674"/>
                    </a:lnTo>
                    <a:cubicBezTo>
                      <a:pt x="54769" y="56674"/>
                      <a:pt x="54769" y="56674"/>
                      <a:pt x="54769" y="56674"/>
                    </a:cubicBezTo>
                    <a:cubicBezTo>
                      <a:pt x="54769" y="55721"/>
                      <a:pt x="55721" y="54769"/>
                      <a:pt x="56674" y="54769"/>
                    </a:cubicBezTo>
                    <a:lnTo>
                      <a:pt x="262414" y="54769"/>
                    </a:lnTo>
                    <a:cubicBezTo>
                      <a:pt x="263366" y="54769"/>
                      <a:pt x="264319" y="55721"/>
                      <a:pt x="264319" y="56674"/>
                    </a:cubicBezTo>
                    <a:lnTo>
                      <a:pt x="264319" y="262414"/>
                    </a:lnTo>
                    <a:close/>
                  </a:path>
                </a:pathLst>
              </a:custGeom>
              <a:grpFill/>
              <a:ln w="19050" cap="flat">
                <a:noFill/>
                <a:prstDash val="solid"/>
                <a:miter/>
              </a:ln>
            </p:spPr>
            <p:txBody>
              <a:bodyPr rtlCol="0" anchor="ctr"/>
              <a:lstStyle/>
              <a:p>
                <a:endParaRPr lang="en-US" sz="1125" dirty="0"/>
              </a:p>
            </p:txBody>
          </p:sp>
        </p:grpSp>
      </p:grpSp>
    </p:spTree>
    <p:extLst>
      <p:ext uri="{BB962C8B-B14F-4D97-AF65-F5344CB8AC3E}">
        <p14:creationId xmlns:p14="http://schemas.microsoft.com/office/powerpoint/2010/main" val="2033625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allocation</a:t>
            </a:r>
          </a:p>
        </p:txBody>
      </p:sp>
      <p:sp>
        <p:nvSpPr>
          <p:cNvPr id="3" name="Content Placeholder 2"/>
          <p:cNvSpPr>
            <a:spLocks noGrp="1"/>
          </p:cNvSpPr>
          <p:nvPr>
            <p:ph idx="1"/>
          </p:nvPr>
        </p:nvSpPr>
        <p:spPr>
          <a:xfrm>
            <a:off x="336789" y="835004"/>
            <a:ext cx="8205304" cy="3553926"/>
          </a:xfrm>
        </p:spPr>
        <p:txBody>
          <a:bodyPr/>
          <a:lstStyle/>
          <a:p>
            <a:pPr marL="342900" indent="-342900">
              <a:buClr>
                <a:schemeClr val="accent1"/>
              </a:buClr>
              <a:buFont typeface="Wingdings" panose="05000000000000000000" pitchFamily="2" charset="2"/>
              <a:buChar char="§"/>
            </a:pPr>
            <a:r>
              <a:rPr lang="en-US" sz="2000" dirty="0"/>
              <a:t>All resources assigned to you are dedicated to your instance with no over commitment*</a:t>
            </a:r>
          </a:p>
          <a:p>
            <a:pPr marL="1085850" lvl="1" indent="-342900">
              <a:buClr>
                <a:schemeClr val="accent1"/>
              </a:buClr>
              <a:buFont typeface="Wingdings" panose="05000000000000000000" pitchFamily="2" charset="2"/>
              <a:buChar char="§"/>
            </a:pPr>
            <a:r>
              <a:rPr lang="en-US" dirty="0"/>
              <a:t>All vCPUs are dedicated to you</a:t>
            </a:r>
          </a:p>
          <a:p>
            <a:pPr marL="1085850" lvl="1" indent="-342900">
              <a:buClr>
                <a:schemeClr val="accent1"/>
              </a:buClr>
              <a:buFont typeface="Wingdings" panose="05000000000000000000" pitchFamily="2" charset="2"/>
              <a:buChar char="§"/>
            </a:pPr>
            <a:r>
              <a:rPr lang="en-US" dirty="0"/>
              <a:t>Memory allocated is assigned only to your instance</a:t>
            </a:r>
          </a:p>
          <a:p>
            <a:pPr marL="1085850" lvl="1" indent="-342900">
              <a:buClr>
                <a:schemeClr val="accent1"/>
              </a:buClr>
              <a:buFont typeface="Wingdings" panose="05000000000000000000" pitchFamily="2" charset="2"/>
              <a:buChar char="§"/>
            </a:pPr>
            <a:r>
              <a:rPr lang="en-US" dirty="0"/>
              <a:t>Network resources are partitioned to avoid “noisy neighbors”</a:t>
            </a:r>
          </a:p>
          <a:p>
            <a:pPr marL="342900" indent="-342900">
              <a:buClr>
                <a:schemeClr val="accent1"/>
              </a:buClr>
              <a:buFont typeface="Wingdings" panose="05000000000000000000" pitchFamily="2" charset="2"/>
              <a:buChar char="§"/>
            </a:pPr>
            <a:r>
              <a:rPr lang="en-US" sz="2000" dirty="0"/>
              <a:t>Curious about the number of instances per host? </a:t>
            </a:r>
          </a:p>
          <a:p>
            <a:pPr marL="1085850" lvl="1" indent="-342900">
              <a:buClr>
                <a:schemeClr val="accent1"/>
              </a:buClr>
              <a:buFont typeface="Wingdings" panose="05000000000000000000" pitchFamily="2" charset="2"/>
              <a:buChar char="§"/>
            </a:pPr>
            <a:r>
              <a:rPr lang="en-US" sz="1600" dirty="0"/>
              <a:t>See “Dedicated Hosts Configuration Table” for a guide.</a:t>
            </a:r>
          </a:p>
        </p:txBody>
      </p:sp>
      <p:sp>
        <p:nvSpPr>
          <p:cNvPr id="4" name="TextBox 3"/>
          <p:cNvSpPr txBox="1"/>
          <p:nvPr/>
        </p:nvSpPr>
        <p:spPr>
          <a:xfrm>
            <a:off x="497010" y="4019598"/>
            <a:ext cx="3001143"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Arial"/>
                <a:ea typeface="+mn-ea"/>
                <a:cs typeface="+mn-cs"/>
              </a:rPr>
              <a:t>*Again, the “T” family is special</a:t>
            </a:r>
          </a:p>
        </p:txBody>
      </p:sp>
      <p:grpSp>
        <p:nvGrpSpPr>
          <p:cNvPr id="5" name="Group 4">
            <a:extLst>
              <a:ext uri="{FF2B5EF4-FFF2-40B4-BE49-F238E27FC236}">
                <a16:creationId xmlns:a16="http://schemas.microsoft.com/office/drawing/2014/main" id="{05A01325-1419-B44C-A344-093483A31B5A}"/>
              </a:ext>
            </a:extLst>
          </p:cNvPr>
          <p:cNvGrpSpPr/>
          <p:nvPr/>
        </p:nvGrpSpPr>
        <p:grpSpPr>
          <a:xfrm>
            <a:off x="8531678" y="2"/>
            <a:ext cx="412991" cy="489858"/>
            <a:chOff x="13432971" y="2"/>
            <a:chExt cx="660785" cy="783773"/>
          </a:xfrm>
        </p:grpSpPr>
        <p:sp>
          <p:nvSpPr>
            <p:cNvPr id="6" name="Arrow: Pentagon 26">
              <a:extLst>
                <a:ext uri="{FF2B5EF4-FFF2-40B4-BE49-F238E27FC236}">
                  <a16:creationId xmlns:a16="http://schemas.microsoft.com/office/drawing/2014/main" id="{3CE04637-5F2F-A348-AC97-6727D22DC3E3}"/>
                </a:ext>
              </a:extLst>
            </p:cNvPr>
            <p:cNvSpPr/>
            <p:nvPr/>
          </p:nvSpPr>
          <p:spPr bwMode="auto">
            <a:xfrm rot="5400000">
              <a:off x="13371477" y="61496"/>
              <a:ext cx="783773" cy="660785"/>
            </a:xfrm>
            <a:prstGeom prst="homePlate">
              <a:avLst>
                <a:gd name="adj" fmla="val 3003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 name="Graphic 3">
              <a:extLst>
                <a:ext uri="{FF2B5EF4-FFF2-40B4-BE49-F238E27FC236}">
                  <a16:creationId xmlns:a16="http://schemas.microsoft.com/office/drawing/2014/main" id="{0E4F1C03-70DC-5442-831F-A8F7A8FF3CA4}"/>
                </a:ext>
              </a:extLst>
            </p:cNvPr>
            <p:cNvGrpSpPr/>
            <p:nvPr/>
          </p:nvGrpSpPr>
          <p:grpSpPr>
            <a:xfrm>
              <a:off x="13585427" y="125219"/>
              <a:ext cx="386410" cy="386410"/>
              <a:chOff x="4333875" y="2333625"/>
              <a:chExt cx="476250" cy="476250"/>
            </a:xfrm>
            <a:solidFill>
              <a:schemeClr val="tx1"/>
            </a:solidFill>
          </p:grpSpPr>
          <p:sp>
            <p:nvSpPr>
              <p:cNvPr id="8" name="Freeform: Shape 32">
                <a:extLst>
                  <a:ext uri="{FF2B5EF4-FFF2-40B4-BE49-F238E27FC236}">
                    <a16:creationId xmlns:a16="http://schemas.microsoft.com/office/drawing/2014/main" id="{5C668CE1-0A7B-AE4D-B3A6-61A4355D4726}"/>
                  </a:ext>
                </a:extLst>
              </p:cNvPr>
              <p:cNvSpPr/>
              <p:nvPr/>
            </p:nvSpPr>
            <p:spPr>
              <a:xfrm>
                <a:off x="4536281" y="2326481"/>
                <a:ext cx="276225" cy="276225"/>
              </a:xfrm>
              <a:custGeom>
                <a:avLst/>
                <a:gdLst>
                  <a:gd name="connsiteX0" fmla="*/ 254794 w 276225"/>
                  <a:gd name="connsiteY0" fmla="*/ 7144 h 276225"/>
                  <a:gd name="connsiteX1" fmla="*/ 26194 w 276225"/>
                  <a:gd name="connsiteY1" fmla="*/ 7144 h 276225"/>
                  <a:gd name="connsiteX2" fmla="*/ 7144 w 276225"/>
                  <a:gd name="connsiteY2" fmla="*/ 26194 h 276225"/>
                  <a:gd name="connsiteX3" fmla="*/ 7144 w 276225"/>
                  <a:gd name="connsiteY3" fmla="*/ 73819 h 276225"/>
                  <a:gd name="connsiteX4" fmla="*/ 26194 w 276225"/>
                  <a:gd name="connsiteY4" fmla="*/ 73819 h 276225"/>
                  <a:gd name="connsiteX5" fmla="*/ 26194 w 276225"/>
                  <a:gd name="connsiteY5" fmla="*/ 26194 h 276225"/>
                  <a:gd name="connsiteX6" fmla="*/ 254794 w 276225"/>
                  <a:gd name="connsiteY6" fmla="*/ 26194 h 276225"/>
                  <a:gd name="connsiteX7" fmla="*/ 254794 w 276225"/>
                  <a:gd name="connsiteY7" fmla="*/ 254794 h 276225"/>
                  <a:gd name="connsiteX8" fmla="*/ 207169 w 276225"/>
                  <a:gd name="connsiteY8" fmla="*/ 254794 h 276225"/>
                  <a:gd name="connsiteX9" fmla="*/ 207169 w 276225"/>
                  <a:gd name="connsiteY9" fmla="*/ 273844 h 276225"/>
                  <a:gd name="connsiteX10" fmla="*/ 254794 w 276225"/>
                  <a:gd name="connsiteY10" fmla="*/ 273844 h 276225"/>
                  <a:gd name="connsiteX11" fmla="*/ 273844 w 276225"/>
                  <a:gd name="connsiteY11" fmla="*/ 254794 h 276225"/>
                  <a:gd name="connsiteX12" fmla="*/ 273844 w 276225"/>
                  <a:gd name="connsiteY12" fmla="*/ 26194 h 276225"/>
                  <a:gd name="connsiteX13" fmla="*/ 254794 w 276225"/>
                  <a:gd name="connsiteY13" fmla="*/ 714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7144"/>
                    </a:moveTo>
                    <a:lnTo>
                      <a:pt x="26194" y="7144"/>
                    </a:lnTo>
                    <a:cubicBezTo>
                      <a:pt x="15716" y="7144"/>
                      <a:pt x="7144" y="15716"/>
                      <a:pt x="7144" y="26194"/>
                    </a:cubicBezTo>
                    <a:lnTo>
                      <a:pt x="7144" y="73819"/>
                    </a:lnTo>
                    <a:lnTo>
                      <a:pt x="26194" y="73819"/>
                    </a:lnTo>
                    <a:lnTo>
                      <a:pt x="26194" y="26194"/>
                    </a:lnTo>
                    <a:lnTo>
                      <a:pt x="254794" y="26194"/>
                    </a:lnTo>
                    <a:lnTo>
                      <a:pt x="254794" y="254794"/>
                    </a:lnTo>
                    <a:lnTo>
                      <a:pt x="207169" y="254794"/>
                    </a:lnTo>
                    <a:lnTo>
                      <a:pt x="207169" y="273844"/>
                    </a:lnTo>
                    <a:lnTo>
                      <a:pt x="254794" y="273844"/>
                    </a:lnTo>
                    <a:cubicBezTo>
                      <a:pt x="265271" y="273844"/>
                      <a:pt x="273844" y="265271"/>
                      <a:pt x="273844" y="254794"/>
                    </a:cubicBezTo>
                    <a:lnTo>
                      <a:pt x="273844" y="26194"/>
                    </a:lnTo>
                    <a:cubicBezTo>
                      <a:pt x="273844" y="15716"/>
                      <a:pt x="265271" y="7144"/>
                      <a:pt x="254794" y="7144"/>
                    </a:cubicBezTo>
                    <a:close/>
                  </a:path>
                </a:pathLst>
              </a:custGeom>
              <a:grpFill/>
              <a:ln w="19050" cap="flat">
                <a:noFill/>
                <a:prstDash val="solid"/>
                <a:miter/>
              </a:ln>
            </p:spPr>
            <p:txBody>
              <a:bodyPr rtlCol="0" anchor="ctr"/>
              <a:lstStyle/>
              <a:p>
                <a:endParaRPr lang="en-US" sz="1125" dirty="0"/>
              </a:p>
            </p:txBody>
          </p:sp>
          <p:sp>
            <p:nvSpPr>
              <p:cNvPr id="9" name="Freeform: Shape 33">
                <a:extLst>
                  <a:ext uri="{FF2B5EF4-FFF2-40B4-BE49-F238E27FC236}">
                    <a16:creationId xmlns:a16="http://schemas.microsoft.com/office/drawing/2014/main" id="{D5C77A43-9831-F940-9CB6-FC30F7ADAC24}"/>
                  </a:ext>
                </a:extLst>
              </p:cNvPr>
              <p:cNvSpPr/>
              <p:nvPr/>
            </p:nvSpPr>
            <p:spPr>
              <a:xfrm>
                <a:off x="4326731" y="2536031"/>
                <a:ext cx="276225" cy="276225"/>
              </a:xfrm>
              <a:custGeom>
                <a:avLst/>
                <a:gdLst>
                  <a:gd name="connsiteX0" fmla="*/ 254794 w 276225"/>
                  <a:gd name="connsiteY0" fmla="*/ 254794 h 276225"/>
                  <a:gd name="connsiteX1" fmla="*/ 26194 w 276225"/>
                  <a:gd name="connsiteY1" fmla="*/ 254794 h 276225"/>
                  <a:gd name="connsiteX2" fmla="*/ 26194 w 276225"/>
                  <a:gd name="connsiteY2" fmla="*/ 26194 h 276225"/>
                  <a:gd name="connsiteX3" fmla="*/ 73819 w 276225"/>
                  <a:gd name="connsiteY3" fmla="*/ 26194 h 276225"/>
                  <a:gd name="connsiteX4" fmla="*/ 73819 w 276225"/>
                  <a:gd name="connsiteY4" fmla="*/ 7144 h 276225"/>
                  <a:gd name="connsiteX5" fmla="*/ 26194 w 276225"/>
                  <a:gd name="connsiteY5" fmla="*/ 7144 h 276225"/>
                  <a:gd name="connsiteX6" fmla="*/ 7144 w 276225"/>
                  <a:gd name="connsiteY6" fmla="*/ 26194 h 276225"/>
                  <a:gd name="connsiteX7" fmla="*/ 7144 w 276225"/>
                  <a:gd name="connsiteY7" fmla="*/ 254794 h 276225"/>
                  <a:gd name="connsiteX8" fmla="*/ 26194 w 276225"/>
                  <a:gd name="connsiteY8" fmla="*/ 273844 h 276225"/>
                  <a:gd name="connsiteX9" fmla="*/ 254794 w 276225"/>
                  <a:gd name="connsiteY9" fmla="*/ 273844 h 276225"/>
                  <a:gd name="connsiteX10" fmla="*/ 273844 w 276225"/>
                  <a:gd name="connsiteY10" fmla="*/ 254794 h 276225"/>
                  <a:gd name="connsiteX11" fmla="*/ 273844 w 276225"/>
                  <a:gd name="connsiteY11" fmla="*/ 207169 h 276225"/>
                  <a:gd name="connsiteX12" fmla="*/ 254794 w 276225"/>
                  <a:gd name="connsiteY12" fmla="*/ 207169 h 276225"/>
                  <a:gd name="connsiteX13" fmla="*/ 254794 w 276225"/>
                  <a:gd name="connsiteY13" fmla="*/ 25479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254794"/>
                    </a:moveTo>
                    <a:lnTo>
                      <a:pt x="26194" y="254794"/>
                    </a:lnTo>
                    <a:lnTo>
                      <a:pt x="26194" y="26194"/>
                    </a:lnTo>
                    <a:lnTo>
                      <a:pt x="73819" y="26194"/>
                    </a:lnTo>
                    <a:lnTo>
                      <a:pt x="73819" y="7144"/>
                    </a:lnTo>
                    <a:lnTo>
                      <a:pt x="26194" y="7144"/>
                    </a:lnTo>
                    <a:cubicBezTo>
                      <a:pt x="15716" y="7144"/>
                      <a:pt x="7144" y="15716"/>
                      <a:pt x="7144" y="26194"/>
                    </a:cubicBezTo>
                    <a:lnTo>
                      <a:pt x="7144" y="254794"/>
                    </a:lnTo>
                    <a:cubicBezTo>
                      <a:pt x="7144" y="265271"/>
                      <a:pt x="15716" y="273844"/>
                      <a:pt x="26194" y="273844"/>
                    </a:cubicBezTo>
                    <a:lnTo>
                      <a:pt x="254794" y="273844"/>
                    </a:lnTo>
                    <a:cubicBezTo>
                      <a:pt x="265271" y="273844"/>
                      <a:pt x="273844" y="265271"/>
                      <a:pt x="273844" y="254794"/>
                    </a:cubicBezTo>
                    <a:lnTo>
                      <a:pt x="273844" y="207169"/>
                    </a:lnTo>
                    <a:lnTo>
                      <a:pt x="254794" y="207169"/>
                    </a:lnTo>
                    <a:lnTo>
                      <a:pt x="254794" y="254794"/>
                    </a:lnTo>
                    <a:close/>
                  </a:path>
                </a:pathLst>
              </a:custGeom>
              <a:grpFill/>
              <a:ln w="19050" cap="flat">
                <a:noFill/>
                <a:prstDash val="solid"/>
                <a:miter/>
              </a:ln>
            </p:spPr>
            <p:txBody>
              <a:bodyPr rtlCol="0" anchor="ctr"/>
              <a:lstStyle/>
              <a:p>
                <a:endParaRPr lang="en-US" sz="1125" dirty="0"/>
              </a:p>
            </p:txBody>
          </p:sp>
          <p:sp>
            <p:nvSpPr>
              <p:cNvPr id="10" name="Freeform: Shape 34">
                <a:extLst>
                  <a:ext uri="{FF2B5EF4-FFF2-40B4-BE49-F238E27FC236}">
                    <a16:creationId xmlns:a16="http://schemas.microsoft.com/office/drawing/2014/main" id="{847CE234-0AC8-A449-B880-F2AF3E9077FD}"/>
                  </a:ext>
                </a:extLst>
              </p:cNvPr>
              <p:cNvSpPr/>
              <p:nvPr/>
            </p:nvSpPr>
            <p:spPr>
              <a:xfrm>
                <a:off x="4412456" y="2412206"/>
                <a:ext cx="314325" cy="314325"/>
              </a:xfrm>
              <a:custGeom>
                <a:avLst/>
                <a:gdLst>
                  <a:gd name="connsiteX0" fmla="*/ 264319 w 314325"/>
                  <a:gd name="connsiteY0" fmla="*/ 35719 h 314325"/>
                  <a:gd name="connsiteX1" fmla="*/ 264319 w 314325"/>
                  <a:gd name="connsiteY1" fmla="*/ 7144 h 314325"/>
                  <a:gd name="connsiteX2" fmla="*/ 245269 w 314325"/>
                  <a:gd name="connsiteY2" fmla="*/ 7144 h 314325"/>
                  <a:gd name="connsiteX3" fmla="*/ 245269 w 314325"/>
                  <a:gd name="connsiteY3" fmla="*/ 35719 h 314325"/>
                  <a:gd name="connsiteX4" fmla="*/ 216694 w 314325"/>
                  <a:gd name="connsiteY4" fmla="*/ 35719 h 314325"/>
                  <a:gd name="connsiteX5" fmla="*/ 216694 w 314325"/>
                  <a:gd name="connsiteY5" fmla="*/ 7144 h 314325"/>
                  <a:gd name="connsiteX6" fmla="*/ 197644 w 314325"/>
                  <a:gd name="connsiteY6" fmla="*/ 7144 h 314325"/>
                  <a:gd name="connsiteX7" fmla="*/ 197644 w 314325"/>
                  <a:gd name="connsiteY7" fmla="*/ 35719 h 314325"/>
                  <a:gd name="connsiteX8" fmla="*/ 169069 w 314325"/>
                  <a:gd name="connsiteY8" fmla="*/ 35719 h 314325"/>
                  <a:gd name="connsiteX9" fmla="*/ 169069 w 314325"/>
                  <a:gd name="connsiteY9" fmla="*/ 7144 h 314325"/>
                  <a:gd name="connsiteX10" fmla="*/ 150019 w 314325"/>
                  <a:gd name="connsiteY10" fmla="*/ 7144 h 314325"/>
                  <a:gd name="connsiteX11" fmla="*/ 150019 w 314325"/>
                  <a:gd name="connsiteY11" fmla="*/ 35719 h 314325"/>
                  <a:gd name="connsiteX12" fmla="*/ 121444 w 314325"/>
                  <a:gd name="connsiteY12" fmla="*/ 35719 h 314325"/>
                  <a:gd name="connsiteX13" fmla="*/ 121444 w 314325"/>
                  <a:gd name="connsiteY13" fmla="*/ 7144 h 314325"/>
                  <a:gd name="connsiteX14" fmla="*/ 102394 w 314325"/>
                  <a:gd name="connsiteY14" fmla="*/ 7144 h 314325"/>
                  <a:gd name="connsiteX15" fmla="*/ 102394 w 314325"/>
                  <a:gd name="connsiteY15" fmla="*/ 35719 h 314325"/>
                  <a:gd name="connsiteX16" fmla="*/ 73819 w 314325"/>
                  <a:gd name="connsiteY16" fmla="*/ 35719 h 314325"/>
                  <a:gd name="connsiteX17" fmla="*/ 73819 w 314325"/>
                  <a:gd name="connsiteY17" fmla="*/ 7144 h 314325"/>
                  <a:gd name="connsiteX18" fmla="*/ 54769 w 314325"/>
                  <a:gd name="connsiteY18" fmla="*/ 7144 h 314325"/>
                  <a:gd name="connsiteX19" fmla="*/ 54769 w 314325"/>
                  <a:gd name="connsiteY19" fmla="*/ 35719 h 314325"/>
                  <a:gd name="connsiteX20" fmla="*/ 35719 w 314325"/>
                  <a:gd name="connsiteY20" fmla="*/ 54769 h 314325"/>
                  <a:gd name="connsiteX21" fmla="*/ 7144 w 314325"/>
                  <a:gd name="connsiteY21" fmla="*/ 54769 h 314325"/>
                  <a:gd name="connsiteX22" fmla="*/ 7144 w 314325"/>
                  <a:gd name="connsiteY22" fmla="*/ 73819 h 314325"/>
                  <a:gd name="connsiteX23" fmla="*/ 35719 w 314325"/>
                  <a:gd name="connsiteY23" fmla="*/ 73819 h 314325"/>
                  <a:gd name="connsiteX24" fmla="*/ 35719 w 314325"/>
                  <a:gd name="connsiteY24" fmla="*/ 102394 h 314325"/>
                  <a:gd name="connsiteX25" fmla="*/ 7144 w 314325"/>
                  <a:gd name="connsiteY25" fmla="*/ 102394 h 314325"/>
                  <a:gd name="connsiteX26" fmla="*/ 7144 w 314325"/>
                  <a:gd name="connsiteY26" fmla="*/ 121444 h 314325"/>
                  <a:gd name="connsiteX27" fmla="*/ 35719 w 314325"/>
                  <a:gd name="connsiteY27" fmla="*/ 121444 h 314325"/>
                  <a:gd name="connsiteX28" fmla="*/ 35719 w 314325"/>
                  <a:gd name="connsiteY28" fmla="*/ 150019 h 314325"/>
                  <a:gd name="connsiteX29" fmla="*/ 7144 w 314325"/>
                  <a:gd name="connsiteY29" fmla="*/ 150019 h 314325"/>
                  <a:gd name="connsiteX30" fmla="*/ 7144 w 314325"/>
                  <a:gd name="connsiteY30" fmla="*/ 169069 h 314325"/>
                  <a:gd name="connsiteX31" fmla="*/ 35719 w 314325"/>
                  <a:gd name="connsiteY31" fmla="*/ 169069 h 314325"/>
                  <a:gd name="connsiteX32" fmla="*/ 35719 w 314325"/>
                  <a:gd name="connsiteY32" fmla="*/ 197644 h 314325"/>
                  <a:gd name="connsiteX33" fmla="*/ 7144 w 314325"/>
                  <a:gd name="connsiteY33" fmla="*/ 197644 h 314325"/>
                  <a:gd name="connsiteX34" fmla="*/ 7144 w 314325"/>
                  <a:gd name="connsiteY34" fmla="*/ 216694 h 314325"/>
                  <a:gd name="connsiteX35" fmla="*/ 35719 w 314325"/>
                  <a:gd name="connsiteY35" fmla="*/ 216694 h 314325"/>
                  <a:gd name="connsiteX36" fmla="*/ 35719 w 314325"/>
                  <a:gd name="connsiteY36" fmla="*/ 245269 h 314325"/>
                  <a:gd name="connsiteX37" fmla="*/ 7144 w 314325"/>
                  <a:gd name="connsiteY37" fmla="*/ 245269 h 314325"/>
                  <a:gd name="connsiteX38" fmla="*/ 7144 w 314325"/>
                  <a:gd name="connsiteY38" fmla="*/ 264319 h 314325"/>
                  <a:gd name="connsiteX39" fmla="*/ 35719 w 314325"/>
                  <a:gd name="connsiteY39" fmla="*/ 264319 h 314325"/>
                  <a:gd name="connsiteX40" fmla="*/ 54769 w 314325"/>
                  <a:gd name="connsiteY40" fmla="*/ 283369 h 314325"/>
                  <a:gd name="connsiteX41" fmla="*/ 54769 w 314325"/>
                  <a:gd name="connsiteY41" fmla="*/ 311944 h 314325"/>
                  <a:gd name="connsiteX42" fmla="*/ 73819 w 314325"/>
                  <a:gd name="connsiteY42" fmla="*/ 311944 h 314325"/>
                  <a:gd name="connsiteX43" fmla="*/ 73819 w 314325"/>
                  <a:gd name="connsiteY43" fmla="*/ 283369 h 314325"/>
                  <a:gd name="connsiteX44" fmla="*/ 102394 w 314325"/>
                  <a:gd name="connsiteY44" fmla="*/ 283369 h 314325"/>
                  <a:gd name="connsiteX45" fmla="*/ 102394 w 314325"/>
                  <a:gd name="connsiteY45" fmla="*/ 311944 h 314325"/>
                  <a:gd name="connsiteX46" fmla="*/ 121444 w 314325"/>
                  <a:gd name="connsiteY46" fmla="*/ 311944 h 314325"/>
                  <a:gd name="connsiteX47" fmla="*/ 121444 w 314325"/>
                  <a:gd name="connsiteY47" fmla="*/ 283369 h 314325"/>
                  <a:gd name="connsiteX48" fmla="*/ 150019 w 314325"/>
                  <a:gd name="connsiteY48" fmla="*/ 283369 h 314325"/>
                  <a:gd name="connsiteX49" fmla="*/ 150019 w 314325"/>
                  <a:gd name="connsiteY49" fmla="*/ 311944 h 314325"/>
                  <a:gd name="connsiteX50" fmla="*/ 169069 w 314325"/>
                  <a:gd name="connsiteY50" fmla="*/ 311944 h 314325"/>
                  <a:gd name="connsiteX51" fmla="*/ 169069 w 314325"/>
                  <a:gd name="connsiteY51" fmla="*/ 283369 h 314325"/>
                  <a:gd name="connsiteX52" fmla="*/ 197644 w 314325"/>
                  <a:gd name="connsiteY52" fmla="*/ 283369 h 314325"/>
                  <a:gd name="connsiteX53" fmla="*/ 197644 w 314325"/>
                  <a:gd name="connsiteY53" fmla="*/ 311944 h 314325"/>
                  <a:gd name="connsiteX54" fmla="*/ 216694 w 314325"/>
                  <a:gd name="connsiteY54" fmla="*/ 311944 h 314325"/>
                  <a:gd name="connsiteX55" fmla="*/ 216694 w 314325"/>
                  <a:gd name="connsiteY55" fmla="*/ 283369 h 314325"/>
                  <a:gd name="connsiteX56" fmla="*/ 245269 w 314325"/>
                  <a:gd name="connsiteY56" fmla="*/ 283369 h 314325"/>
                  <a:gd name="connsiteX57" fmla="*/ 245269 w 314325"/>
                  <a:gd name="connsiteY57" fmla="*/ 311944 h 314325"/>
                  <a:gd name="connsiteX58" fmla="*/ 264319 w 314325"/>
                  <a:gd name="connsiteY58" fmla="*/ 311944 h 314325"/>
                  <a:gd name="connsiteX59" fmla="*/ 264319 w 314325"/>
                  <a:gd name="connsiteY59" fmla="*/ 283369 h 314325"/>
                  <a:gd name="connsiteX60" fmla="*/ 283369 w 314325"/>
                  <a:gd name="connsiteY60" fmla="*/ 264319 h 314325"/>
                  <a:gd name="connsiteX61" fmla="*/ 311944 w 314325"/>
                  <a:gd name="connsiteY61" fmla="*/ 264319 h 314325"/>
                  <a:gd name="connsiteX62" fmla="*/ 311944 w 314325"/>
                  <a:gd name="connsiteY62" fmla="*/ 245269 h 314325"/>
                  <a:gd name="connsiteX63" fmla="*/ 283369 w 314325"/>
                  <a:gd name="connsiteY63" fmla="*/ 245269 h 314325"/>
                  <a:gd name="connsiteX64" fmla="*/ 283369 w 314325"/>
                  <a:gd name="connsiteY64" fmla="*/ 216694 h 314325"/>
                  <a:gd name="connsiteX65" fmla="*/ 311944 w 314325"/>
                  <a:gd name="connsiteY65" fmla="*/ 216694 h 314325"/>
                  <a:gd name="connsiteX66" fmla="*/ 311944 w 314325"/>
                  <a:gd name="connsiteY66" fmla="*/ 197644 h 314325"/>
                  <a:gd name="connsiteX67" fmla="*/ 283369 w 314325"/>
                  <a:gd name="connsiteY67" fmla="*/ 197644 h 314325"/>
                  <a:gd name="connsiteX68" fmla="*/ 283369 w 314325"/>
                  <a:gd name="connsiteY68" fmla="*/ 169069 h 314325"/>
                  <a:gd name="connsiteX69" fmla="*/ 311944 w 314325"/>
                  <a:gd name="connsiteY69" fmla="*/ 169069 h 314325"/>
                  <a:gd name="connsiteX70" fmla="*/ 311944 w 314325"/>
                  <a:gd name="connsiteY70" fmla="*/ 150019 h 314325"/>
                  <a:gd name="connsiteX71" fmla="*/ 283369 w 314325"/>
                  <a:gd name="connsiteY71" fmla="*/ 150019 h 314325"/>
                  <a:gd name="connsiteX72" fmla="*/ 283369 w 314325"/>
                  <a:gd name="connsiteY72" fmla="*/ 121444 h 314325"/>
                  <a:gd name="connsiteX73" fmla="*/ 311944 w 314325"/>
                  <a:gd name="connsiteY73" fmla="*/ 121444 h 314325"/>
                  <a:gd name="connsiteX74" fmla="*/ 311944 w 314325"/>
                  <a:gd name="connsiteY74" fmla="*/ 102394 h 314325"/>
                  <a:gd name="connsiteX75" fmla="*/ 283369 w 314325"/>
                  <a:gd name="connsiteY75" fmla="*/ 102394 h 314325"/>
                  <a:gd name="connsiteX76" fmla="*/ 283369 w 314325"/>
                  <a:gd name="connsiteY76" fmla="*/ 73819 h 314325"/>
                  <a:gd name="connsiteX77" fmla="*/ 311944 w 314325"/>
                  <a:gd name="connsiteY77" fmla="*/ 73819 h 314325"/>
                  <a:gd name="connsiteX78" fmla="*/ 311944 w 314325"/>
                  <a:gd name="connsiteY78" fmla="*/ 54769 h 314325"/>
                  <a:gd name="connsiteX79" fmla="*/ 283369 w 314325"/>
                  <a:gd name="connsiteY79" fmla="*/ 54769 h 314325"/>
                  <a:gd name="connsiteX80" fmla="*/ 264319 w 314325"/>
                  <a:gd name="connsiteY80" fmla="*/ 35719 h 314325"/>
                  <a:gd name="connsiteX81" fmla="*/ 264319 w 314325"/>
                  <a:gd name="connsiteY81" fmla="*/ 262414 h 314325"/>
                  <a:gd name="connsiteX82" fmla="*/ 262414 w 314325"/>
                  <a:gd name="connsiteY82" fmla="*/ 264319 h 314325"/>
                  <a:gd name="connsiteX83" fmla="*/ 56674 w 314325"/>
                  <a:gd name="connsiteY83" fmla="*/ 264319 h 314325"/>
                  <a:gd name="connsiteX84" fmla="*/ 56674 w 314325"/>
                  <a:gd name="connsiteY84" fmla="*/ 264319 h 314325"/>
                  <a:gd name="connsiteX85" fmla="*/ 54769 w 314325"/>
                  <a:gd name="connsiteY85" fmla="*/ 262414 h 314325"/>
                  <a:gd name="connsiteX86" fmla="*/ 54769 w 314325"/>
                  <a:gd name="connsiteY86" fmla="*/ 56674 h 314325"/>
                  <a:gd name="connsiteX87" fmla="*/ 54769 w 314325"/>
                  <a:gd name="connsiteY87" fmla="*/ 56674 h 314325"/>
                  <a:gd name="connsiteX88" fmla="*/ 56674 w 314325"/>
                  <a:gd name="connsiteY88" fmla="*/ 54769 h 314325"/>
                  <a:gd name="connsiteX89" fmla="*/ 262414 w 314325"/>
                  <a:gd name="connsiteY89" fmla="*/ 54769 h 314325"/>
                  <a:gd name="connsiteX90" fmla="*/ 264319 w 314325"/>
                  <a:gd name="connsiteY90" fmla="*/ 56674 h 314325"/>
                  <a:gd name="connsiteX91" fmla="*/ 264319 w 314325"/>
                  <a:gd name="connsiteY91" fmla="*/ 26241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14325" h="314325">
                    <a:moveTo>
                      <a:pt x="264319" y="35719"/>
                    </a:moveTo>
                    <a:lnTo>
                      <a:pt x="264319" y="7144"/>
                    </a:lnTo>
                    <a:lnTo>
                      <a:pt x="245269" y="7144"/>
                    </a:lnTo>
                    <a:lnTo>
                      <a:pt x="245269" y="35719"/>
                    </a:lnTo>
                    <a:lnTo>
                      <a:pt x="216694" y="35719"/>
                    </a:lnTo>
                    <a:lnTo>
                      <a:pt x="216694" y="7144"/>
                    </a:lnTo>
                    <a:lnTo>
                      <a:pt x="197644" y="7144"/>
                    </a:lnTo>
                    <a:lnTo>
                      <a:pt x="197644" y="35719"/>
                    </a:lnTo>
                    <a:lnTo>
                      <a:pt x="169069" y="35719"/>
                    </a:lnTo>
                    <a:lnTo>
                      <a:pt x="169069" y="7144"/>
                    </a:lnTo>
                    <a:lnTo>
                      <a:pt x="150019" y="7144"/>
                    </a:lnTo>
                    <a:lnTo>
                      <a:pt x="150019" y="35719"/>
                    </a:lnTo>
                    <a:lnTo>
                      <a:pt x="121444" y="35719"/>
                    </a:lnTo>
                    <a:lnTo>
                      <a:pt x="121444" y="7144"/>
                    </a:lnTo>
                    <a:lnTo>
                      <a:pt x="102394" y="7144"/>
                    </a:lnTo>
                    <a:lnTo>
                      <a:pt x="102394" y="35719"/>
                    </a:lnTo>
                    <a:lnTo>
                      <a:pt x="73819" y="35719"/>
                    </a:lnTo>
                    <a:lnTo>
                      <a:pt x="73819" y="7144"/>
                    </a:lnTo>
                    <a:lnTo>
                      <a:pt x="54769" y="7144"/>
                    </a:lnTo>
                    <a:lnTo>
                      <a:pt x="54769" y="35719"/>
                    </a:lnTo>
                    <a:cubicBezTo>
                      <a:pt x="44291" y="36671"/>
                      <a:pt x="36671" y="44291"/>
                      <a:pt x="35719" y="54769"/>
                    </a:cubicBezTo>
                    <a:lnTo>
                      <a:pt x="7144" y="54769"/>
                    </a:lnTo>
                    <a:lnTo>
                      <a:pt x="7144" y="73819"/>
                    </a:lnTo>
                    <a:lnTo>
                      <a:pt x="35719" y="73819"/>
                    </a:lnTo>
                    <a:lnTo>
                      <a:pt x="35719" y="102394"/>
                    </a:lnTo>
                    <a:lnTo>
                      <a:pt x="7144" y="102394"/>
                    </a:lnTo>
                    <a:lnTo>
                      <a:pt x="7144" y="121444"/>
                    </a:lnTo>
                    <a:lnTo>
                      <a:pt x="35719" y="121444"/>
                    </a:lnTo>
                    <a:lnTo>
                      <a:pt x="35719" y="150019"/>
                    </a:lnTo>
                    <a:lnTo>
                      <a:pt x="7144" y="150019"/>
                    </a:lnTo>
                    <a:lnTo>
                      <a:pt x="7144" y="169069"/>
                    </a:lnTo>
                    <a:lnTo>
                      <a:pt x="35719" y="169069"/>
                    </a:lnTo>
                    <a:lnTo>
                      <a:pt x="35719" y="197644"/>
                    </a:lnTo>
                    <a:lnTo>
                      <a:pt x="7144" y="197644"/>
                    </a:lnTo>
                    <a:lnTo>
                      <a:pt x="7144" y="216694"/>
                    </a:lnTo>
                    <a:lnTo>
                      <a:pt x="35719" y="216694"/>
                    </a:lnTo>
                    <a:lnTo>
                      <a:pt x="35719" y="245269"/>
                    </a:lnTo>
                    <a:lnTo>
                      <a:pt x="7144" y="245269"/>
                    </a:lnTo>
                    <a:lnTo>
                      <a:pt x="7144" y="264319"/>
                    </a:lnTo>
                    <a:lnTo>
                      <a:pt x="35719" y="264319"/>
                    </a:lnTo>
                    <a:cubicBezTo>
                      <a:pt x="36671" y="274796"/>
                      <a:pt x="44291" y="282416"/>
                      <a:pt x="54769" y="283369"/>
                    </a:cubicBezTo>
                    <a:lnTo>
                      <a:pt x="54769" y="311944"/>
                    </a:lnTo>
                    <a:lnTo>
                      <a:pt x="73819" y="311944"/>
                    </a:lnTo>
                    <a:lnTo>
                      <a:pt x="73819" y="283369"/>
                    </a:lnTo>
                    <a:lnTo>
                      <a:pt x="102394" y="283369"/>
                    </a:lnTo>
                    <a:lnTo>
                      <a:pt x="102394" y="311944"/>
                    </a:lnTo>
                    <a:lnTo>
                      <a:pt x="121444" y="311944"/>
                    </a:lnTo>
                    <a:lnTo>
                      <a:pt x="121444" y="283369"/>
                    </a:lnTo>
                    <a:lnTo>
                      <a:pt x="150019" y="283369"/>
                    </a:lnTo>
                    <a:lnTo>
                      <a:pt x="150019" y="311944"/>
                    </a:lnTo>
                    <a:lnTo>
                      <a:pt x="169069" y="311944"/>
                    </a:lnTo>
                    <a:lnTo>
                      <a:pt x="169069" y="283369"/>
                    </a:lnTo>
                    <a:lnTo>
                      <a:pt x="197644" y="283369"/>
                    </a:lnTo>
                    <a:lnTo>
                      <a:pt x="197644" y="311944"/>
                    </a:lnTo>
                    <a:lnTo>
                      <a:pt x="216694" y="311944"/>
                    </a:lnTo>
                    <a:lnTo>
                      <a:pt x="216694" y="283369"/>
                    </a:lnTo>
                    <a:lnTo>
                      <a:pt x="245269" y="283369"/>
                    </a:lnTo>
                    <a:lnTo>
                      <a:pt x="245269" y="311944"/>
                    </a:lnTo>
                    <a:lnTo>
                      <a:pt x="264319" y="311944"/>
                    </a:lnTo>
                    <a:lnTo>
                      <a:pt x="264319" y="283369"/>
                    </a:lnTo>
                    <a:cubicBezTo>
                      <a:pt x="274796" y="282416"/>
                      <a:pt x="282416" y="274796"/>
                      <a:pt x="283369" y="264319"/>
                    </a:cubicBezTo>
                    <a:lnTo>
                      <a:pt x="311944" y="264319"/>
                    </a:lnTo>
                    <a:lnTo>
                      <a:pt x="311944" y="245269"/>
                    </a:lnTo>
                    <a:lnTo>
                      <a:pt x="283369" y="245269"/>
                    </a:lnTo>
                    <a:lnTo>
                      <a:pt x="283369" y="216694"/>
                    </a:lnTo>
                    <a:lnTo>
                      <a:pt x="311944" y="216694"/>
                    </a:lnTo>
                    <a:lnTo>
                      <a:pt x="311944" y="197644"/>
                    </a:lnTo>
                    <a:lnTo>
                      <a:pt x="283369" y="197644"/>
                    </a:lnTo>
                    <a:lnTo>
                      <a:pt x="283369" y="169069"/>
                    </a:lnTo>
                    <a:lnTo>
                      <a:pt x="311944" y="169069"/>
                    </a:lnTo>
                    <a:lnTo>
                      <a:pt x="311944" y="150019"/>
                    </a:lnTo>
                    <a:lnTo>
                      <a:pt x="283369" y="150019"/>
                    </a:lnTo>
                    <a:lnTo>
                      <a:pt x="283369" y="121444"/>
                    </a:lnTo>
                    <a:lnTo>
                      <a:pt x="311944" y="121444"/>
                    </a:lnTo>
                    <a:lnTo>
                      <a:pt x="311944" y="102394"/>
                    </a:lnTo>
                    <a:lnTo>
                      <a:pt x="283369" y="102394"/>
                    </a:lnTo>
                    <a:lnTo>
                      <a:pt x="283369" y="73819"/>
                    </a:lnTo>
                    <a:lnTo>
                      <a:pt x="311944" y="73819"/>
                    </a:lnTo>
                    <a:lnTo>
                      <a:pt x="311944" y="54769"/>
                    </a:lnTo>
                    <a:lnTo>
                      <a:pt x="283369" y="54769"/>
                    </a:lnTo>
                    <a:cubicBezTo>
                      <a:pt x="282416" y="44291"/>
                      <a:pt x="274796" y="36671"/>
                      <a:pt x="264319" y="35719"/>
                    </a:cubicBezTo>
                    <a:close/>
                    <a:moveTo>
                      <a:pt x="264319" y="262414"/>
                    </a:moveTo>
                    <a:cubicBezTo>
                      <a:pt x="264319" y="263366"/>
                      <a:pt x="263366" y="264319"/>
                      <a:pt x="262414" y="264319"/>
                    </a:cubicBezTo>
                    <a:lnTo>
                      <a:pt x="56674" y="264319"/>
                    </a:lnTo>
                    <a:cubicBezTo>
                      <a:pt x="56674" y="264319"/>
                      <a:pt x="56674" y="264319"/>
                      <a:pt x="56674" y="264319"/>
                    </a:cubicBezTo>
                    <a:cubicBezTo>
                      <a:pt x="55721" y="264319"/>
                      <a:pt x="54769" y="263366"/>
                      <a:pt x="54769" y="262414"/>
                    </a:cubicBezTo>
                    <a:lnTo>
                      <a:pt x="54769" y="56674"/>
                    </a:lnTo>
                    <a:cubicBezTo>
                      <a:pt x="54769" y="56674"/>
                      <a:pt x="54769" y="56674"/>
                      <a:pt x="54769" y="56674"/>
                    </a:cubicBezTo>
                    <a:cubicBezTo>
                      <a:pt x="54769" y="55721"/>
                      <a:pt x="55721" y="54769"/>
                      <a:pt x="56674" y="54769"/>
                    </a:cubicBezTo>
                    <a:lnTo>
                      <a:pt x="262414" y="54769"/>
                    </a:lnTo>
                    <a:cubicBezTo>
                      <a:pt x="263366" y="54769"/>
                      <a:pt x="264319" y="55721"/>
                      <a:pt x="264319" y="56674"/>
                    </a:cubicBezTo>
                    <a:lnTo>
                      <a:pt x="264319" y="262414"/>
                    </a:lnTo>
                    <a:close/>
                  </a:path>
                </a:pathLst>
              </a:custGeom>
              <a:grpFill/>
              <a:ln w="19050" cap="flat">
                <a:noFill/>
                <a:prstDash val="solid"/>
                <a:miter/>
              </a:ln>
            </p:spPr>
            <p:txBody>
              <a:bodyPr rtlCol="0" anchor="ctr"/>
              <a:lstStyle/>
              <a:p>
                <a:endParaRPr lang="en-US" sz="1125" dirty="0"/>
              </a:p>
            </p:txBody>
          </p:sp>
        </p:grpSp>
      </p:grpSp>
    </p:spTree>
    <p:extLst>
      <p:ext uri="{BB962C8B-B14F-4D97-AF65-F5344CB8AC3E}">
        <p14:creationId xmlns:p14="http://schemas.microsoft.com/office/powerpoint/2010/main" val="4253354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143652" y="1081164"/>
            <a:ext cx="2905230" cy="603902"/>
          </a:xfrm>
          <a:prstGeom prst="rect">
            <a:avLst/>
          </a:prstGeom>
        </p:spPr>
        <p:txBody>
          <a:bodyPr vert="horz" lIns="91440" tIns="45720" rIns="91440" bIns="45720" rtlCol="0" anchor="t" anchorCtr="0">
            <a:noAutofit/>
          </a:bodyPr>
          <a:lstStyle>
            <a:lvl1pPr algn="l" defTabSz="457200" rtl="0" eaLnBrk="1" latinLnBrk="0" hangingPunct="1">
              <a:spcBef>
                <a:spcPct val="0"/>
              </a:spcBef>
              <a:buNone/>
              <a:defRPr sz="4800" b="0" i="0" kern="1200" spc="-100" baseline="0">
                <a:gradFill>
                  <a:gsLst>
                    <a:gs pos="0">
                      <a:schemeClr val="tx1"/>
                    </a:gs>
                    <a:gs pos="100000">
                      <a:schemeClr val="tx1"/>
                    </a:gs>
                  </a:gsLst>
                  <a:lin ang="5400000" scaled="1"/>
                </a:gradFill>
                <a:latin typeface="+mj-lt"/>
                <a:ea typeface="+mj-ea"/>
                <a:cs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10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rPr>
              <a:t>Instance generation</a:t>
            </a:r>
          </a:p>
        </p:txBody>
      </p:sp>
      <p:sp>
        <p:nvSpPr>
          <p:cNvPr id="9" name="Title 1"/>
          <p:cNvSpPr txBox="1">
            <a:spLocks/>
          </p:cNvSpPr>
          <p:nvPr/>
        </p:nvSpPr>
        <p:spPr>
          <a:xfrm>
            <a:off x="622760" y="1958522"/>
            <a:ext cx="8458200" cy="1235342"/>
          </a:xfrm>
          <a:prstGeom prst="rect">
            <a:avLst/>
          </a:prstGeom>
        </p:spPr>
        <p:txBody>
          <a:bodyPr vert="horz" lIns="91440" tIns="45720" rIns="91440" bIns="45720" rtlCol="0" anchor="t">
            <a:normAutofit/>
          </a:bodyPr>
          <a:lstStyle>
            <a:lvl1pPr algn="l" defTabSz="457200" rtl="0" eaLnBrk="1" latinLnBrk="0" hangingPunct="1">
              <a:spcBef>
                <a:spcPct val="0"/>
              </a:spcBef>
              <a:buNone/>
              <a:defRPr sz="2800" b="1" i="0" kern="1200">
                <a:solidFill>
                  <a:schemeClr val="tx1"/>
                </a:solidFill>
                <a:latin typeface="Arial"/>
                <a:ea typeface="+mj-ea"/>
                <a:cs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7200" dirty="0">
                <a:solidFill>
                  <a:prstClr val="white"/>
                </a:solidFill>
                <a:latin typeface="Arial" panose="020B0604020202020204" pitchFamily="34" charset="0"/>
                <a:cs typeface="Arial" panose="020B0604020202020204" pitchFamily="34" charset="0"/>
              </a:rPr>
              <a:t>c5n</a:t>
            </a:r>
            <a:r>
              <a:rPr kumimoji="0" lang="en-US" sz="7200" b="1" i="0" u="none" strike="noStrike" kern="1200" cap="none" spc="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rPr>
              <a:t>.xlarge</a:t>
            </a:r>
          </a:p>
        </p:txBody>
      </p:sp>
      <p:sp>
        <p:nvSpPr>
          <p:cNvPr id="10" name="Title 1"/>
          <p:cNvSpPr txBox="1">
            <a:spLocks/>
          </p:cNvSpPr>
          <p:nvPr/>
        </p:nvSpPr>
        <p:spPr>
          <a:xfrm>
            <a:off x="1042359" y="3413772"/>
            <a:ext cx="2202586" cy="429493"/>
          </a:xfrm>
          <a:prstGeom prst="rect">
            <a:avLst/>
          </a:prstGeom>
        </p:spPr>
        <p:txBody>
          <a:bodyPr vert="horz" lIns="91440" tIns="45720" rIns="91440" bIns="45720" rtlCol="0" anchor="t" anchorCtr="0">
            <a:noAutofit/>
          </a:bodyPr>
          <a:lstStyle>
            <a:lvl1pPr algn="l" defTabSz="457200" rtl="0" eaLnBrk="1" latinLnBrk="0" hangingPunct="1">
              <a:spcBef>
                <a:spcPct val="0"/>
              </a:spcBef>
              <a:buNone/>
              <a:defRPr sz="4800" b="0" i="0" kern="1200" spc="-100" baseline="0">
                <a:gradFill>
                  <a:gsLst>
                    <a:gs pos="0">
                      <a:schemeClr val="tx1"/>
                    </a:gs>
                    <a:gs pos="100000">
                      <a:schemeClr val="tx1"/>
                    </a:gs>
                  </a:gsLst>
                  <a:lin ang="5400000" scaled="1"/>
                </a:gradFill>
                <a:latin typeface="+mj-lt"/>
                <a:ea typeface="+mj-ea"/>
                <a:cs typeface="Arial"/>
              </a:defRPr>
            </a:lvl1pPr>
          </a:lstStyle>
          <a:p>
            <a:pPr marL="0" marR="0" lvl="0" indent="0" algn="r"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10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rPr>
              <a:t>Instance </a:t>
            </a:r>
          </a:p>
          <a:p>
            <a:pPr marL="0" marR="0" lvl="0" indent="0" algn="r"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10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rPr>
              <a:t>family</a:t>
            </a:r>
          </a:p>
        </p:txBody>
      </p:sp>
      <p:sp>
        <p:nvSpPr>
          <p:cNvPr id="11" name="Title 1"/>
          <p:cNvSpPr txBox="1">
            <a:spLocks/>
          </p:cNvSpPr>
          <p:nvPr/>
        </p:nvSpPr>
        <p:spPr>
          <a:xfrm>
            <a:off x="5091061" y="3413772"/>
            <a:ext cx="2048288" cy="487682"/>
          </a:xfrm>
          <a:prstGeom prst="rect">
            <a:avLst/>
          </a:prstGeom>
        </p:spPr>
        <p:txBody>
          <a:bodyPr vert="horz" lIns="91440" tIns="45720" rIns="91440" bIns="45720" rtlCol="0" anchor="t" anchorCtr="0">
            <a:noAutofit/>
          </a:bodyPr>
          <a:lstStyle>
            <a:lvl1pPr algn="l" defTabSz="457200" rtl="0" eaLnBrk="1" latinLnBrk="0" hangingPunct="1">
              <a:spcBef>
                <a:spcPct val="0"/>
              </a:spcBef>
              <a:buNone/>
              <a:defRPr sz="4800" b="0" i="0" kern="1200" spc="-100" baseline="0">
                <a:gradFill>
                  <a:gsLst>
                    <a:gs pos="0">
                      <a:schemeClr val="tx1"/>
                    </a:gs>
                    <a:gs pos="100000">
                      <a:schemeClr val="tx1"/>
                    </a:gs>
                  </a:gsLst>
                  <a:lin ang="5400000" scaled="1"/>
                </a:gradFill>
                <a:latin typeface="+mj-lt"/>
                <a:ea typeface="+mj-ea"/>
                <a:cs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10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rPr>
              <a:t>Instance size</a:t>
            </a:r>
          </a:p>
        </p:txBody>
      </p:sp>
      <p:sp>
        <p:nvSpPr>
          <p:cNvPr id="5" name="Right Brace 4"/>
          <p:cNvSpPr/>
          <p:nvPr/>
        </p:nvSpPr>
        <p:spPr>
          <a:xfrm rot="5400000">
            <a:off x="2736104" y="2934170"/>
            <a:ext cx="229651" cy="567891"/>
          </a:xfrm>
          <a:prstGeom prst="rightBrace">
            <a:avLst>
              <a:gd name="adj1" fmla="val 71969"/>
              <a:gd name="adj2" fmla="val 50000"/>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6" name="Right Brace 5"/>
          <p:cNvSpPr/>
          <p:nvPr/>
        </p:nvSpPr>
        <p:spPr>
          <a:xfrm rot="16200000" flipV="1">
            <a:off x="3264873" y="1650325"/>
            <a:ext cx="229651" cy="567891"/>
          </a:xfrm>
          <a:prstGeom prst="rightBrace">
            <a:avLst>
              <a:gd name="adj1" fmla="val 71969"/>
              <a:gd name="adj2" fmla="val 50000"/>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8" name="Right Brace 7"/>
          <p:cNvSpPr/>
          <p:nvPr/>
        </p:nvSpPr>
        <p:spPr>
          <a:xfrm rot="5400000">
            <a:off x="5707555" y="2199643"/>
            <a:ext cx="281387" cy="2088682"/>
          </a:xfrm>
          <a:prstGeom prst="rightBrace">
            <a:avLst>
              <a:gd name="adj1" fmla="val 71969"/>
              <a:gd name="adj2" fmla="val 50000"/>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2" name="Title 1">
            <a:extLst>
              <a:ext uri="{FF2B5EF4-FFF2-40B4-BE49-F238E27FC236}">
                <a16:creationId xmlns:a16="http://schemas.microsoft.com/office/drawing/2014/main" id="{6FAFC236-411B-1B42-A94E-40CB2153B4E2}"/>
              </a:ext>
            </a:extLst>
          </p:cNvPr>
          <p:cNvSpPr txBox="1">
            <a:spLocks/>
          </p:cNvSpPr>
          <p:nvPr/>
        </p:nvSpPr>
        <p:spPr>
          <a:xfrm>
            <a:off x="2989561" y="3413785"/>
            <a:ext cx="2202586" cy="429493"/>
          </a:xfrm>
          <a:prstGeom prst="rect">
            <a:avLst/>
          </a:prstGeom>
        </p:spPr>
        <p:txBody>
          <a:bodyPr vert="horz" lIns="91440" tIns="45720" rIns="91440" bIns="45720" rtlCol="0" anchor="t" anchorCtr="0">
            <a:noAutofit/>
          </a:bodyPr>
          <a:lstStyle>
            <a:lvl1pPr algn="l" defTabSz="457200" rtl="0" eaLnBrk="1" latinLnBrk="0" hangingPunct="1">
              <a:spcBef>
                <a:spcPct val="0"/>
              </a:spcBef>
              <a:buNone/>
              <a:defRPr sz="4800" b="0" i="0" kern="1200" spc="-100" baseline="0">
                <a:gradFill>
                  <a:gsLst>
                    <a:gs pos="0">
                      <a:schemeClr val="tx1"/>
                    </a:gs>
                    <a:gs pos="100000">
                      <a:schemeClr val="tx1"/>
                    </a:gs>
                  </a:gsLst>
                  <a:lin ang="5400000" scaled="1"/>
                </a:gradFill>
                <a:latin typeface="+mj-lt"/>
                <a:ea typeface="+mj-ea"/>
                <a:cs typeface="Arial"/>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10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rPr>
              <a:t>Attribute</a:t>
            </a:r>
          </a:p>
        </p:txBody>
      </p:sp>
      <p:sp>
        <p:nvSpPr>
          <p:cNvPr id="13" name="Right Brace 12">
            <a:extLst>
              <a:ext uri="{FF2B5EF4-FFF2-40B4-BE49-F238E27FC236}">
                <a16:creationId xmlns:a16="http://schemas.microsoft.com/office/drawing/2014/main" id="{F91666B2-6644-D24D-AD75-72088AA9F577}"/>
              </a:ext>
            </a:extLst>
          </p:cNvPr>
          <p:cNvSpPr/>
          <p:nvPr/>
        </p:nvSpPr>
        <p:spPr>
          <a:xfrm rot="5400000">
            <a:off x="3785874" y="2934170"/>
            <a:ext cx="229651" cy="567891"/>
          </a:xfrm>
          <a:prstGeom prst="rightBrace">
            <a:avLst>
              <a:gd name="adj1" fmla="val 71969"/>
              <a:gd name="adj2" fmla="val 50000"/>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 name="Title 1">
            <a:extLst>
              <a:ext uri="{FF2B5EF4-FFF2-40B4-BE49-F238E27FC236}">
                <a16:creationId xmlns:a16="http://schemas.microsoft.com/office/drawing/2014/main" id="{75D0E15B-B803-0F42-B3EB-52365A92637E}"/>
              </a:ext>
            </a:extLst>
          </p:cNvPr>
          <p:cNvSpPr>
            <a:spLocks noGrp="1"/>
          </p:cNvSpPr>
          <p:nvPr>
            <p:ph type="title"/>
          </p:nvPr>
        </p:nvSpPr>
        <p:spPr/>
        <p:txBody>
          <a:bodyPr/>
          <a:lstStyle/>
          <a:p>
            <a:r>
              <a:rPr lang="en-US" dirty="0"/>
              <a:t>EC2 Naming Explained</a:t>
            </a:r>
          </a:p>
        </p:txBody>
      </p:sp>
      <p:grpSp>
        <p:nvGrpSpPr>
          <p:cNvPr id="14" name="Group 13">
            <a:extLst>
              <a:ext uri="{FF2B5EF4-FFF2-40B4-BE49-F238E27FC236}">
                <a16:creationId xmlns:a16="http://schemas.microsoft.com/office/drawing/2014/main" id="{B3CF2BCE-DD3F-1B40-A8E5-7A3A56AB4A04}"/>
              </a:ext>
            </a:extLst>
          </p:cNvPr>
          <p:cNvGrpSpPr/>
          <p:nvPr/>
        </p:nvGrpSpPr>
        <p:grpSpPr>
          <a:xfrm>
            <a:off x="8531678" y="2"/>
            <a:ext cx="412991" cy="489858"/>
            <a:chOff x="13432971" y="2"/>
            <a:chExt cx="660785" cy="783773"/>
          </a:xfrm>
        </p:grpSpPr>
        <p:sp>
          <p:nvSpPr>
            <p:cNvPr id="15" name="Arrow: Pentagon 26">
              <a:extLst>
                <a:ext uri="{FF2B5EF4-FFF2-40B4-BE49-F238E27FC236}">
                  <a16:creationId xmlns:a16="http://schemas.microsoft.com/office/drawing/2014/main" id="{C12E103C-B5C5-924E-AC87-805A3D96E2CA}"/>
                </a:ext>
              </a:extLst>
            </p:cNvPr>
            <p:cNvSpPr/>
            <p:nvPr/>
          </p:nvSpPr>
          <p:spPr bwMode="auto">
            <a:xfrm rot="5400000">
              <a:off x="13371477" y="61496"/>
              <a:ext cx="783773" cy="660785"/>
            </a:xfrm>
            <a:prstGeom prst="homePlate">
              <a:avLst>
                <a:gd name="adj" fmla="val 3003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6" name="Graphic 3">
              <a:extLst>
                <a:ext uri="{FF2B5EF4-FFF2-40B4-BE49-F238E27FC236}">
                  <a16:creationId xmlns:a16="http://schemas.microsoft.com/office/drawing/2014/main" id="{D5CEB33E-4946-C344-A06D-F5600F8BA195}"/>
                </a:ext>
              </a:extLst>
            </p:cNvPr>
            <p:cNvGrpSpPr/>
            <p:nvPr/>
          </p:nvGrpSpPr>
          <p:grpSpPr>
            <a:xfrm>
              <a:off x="13585427" y="125219"/>
              <a:ext cx="386410" cy="386410"/>
              <a:chOff x="4333875" y="2333625"/>
              <a:chExt cx="476250" cy="476250"/>
            </a:xfrm>
            <a:solidFill>
              <a:schemeClr val="tx1"/>
            </a:solidFill>
          </p:grpSpPr>
          <p:sp>
            <p:nvSpPr>
              <p:cNvPr id="17" name="Freeform: Shape 32">
                <a:extLst>
                  <a:ext uri="{FF2B5EF4-FFF2-40B4-BE49-F238E27FC236}">
                    <a16:creationId xmlns:a16="http://schemas.microsoft.com/office/drawing/2014/main" id="{75C2FF5E-A462-A84E-B9E1-62916FCE106C}"/>
                  </a:ext>
                </a:extLst>
              </p:cNvPr>
              <p:cNvSpPr/>
              <p:nvPr/>
            </p:nvSpPr>
            <p:spPr>
              <a:xfrm>
                <a:off x="4536281" y="2326481"/>
                <a:ext cx="276225" cy="276225"/>
              </a:xfrm>
              <a:custGeom>
                <a:avLst/>
                <a:gdLst>
                  <a:gd name="connsiteX0" fmla="*/ 254794 w 276225"/>
                  <a:gd name="connsiteY0" fmla="*/ 7144 h 276225"/>
                  <a:gd name="connsiteX1" fmla="*/ 26194 w 276225"/>
                  <a:gd name="connsiteY1" fmla="*/ 7144 h 276225"/>
                  <a:gd name="connsiteX2" fmla="*/ 7144 w 276225"/>
                  <a:gd name="connsiteY2" fmla="*/ 26194 h 276225"/>
                  <a:gd name="connsiteX3" fmla="*/ 7144 w 276225"/>
                  <a:gd name="connsiteY3" fmla="*/ 73819 h 276225"/>
                  <a:gd name="connsiteX4" fmla="*/ 26194 w 276225"/>
                  <a:gd name="connsiteY4" fmla="*/ 73819 h 276225"/>
                  <a:gd name="connsiteX5" fmla="*/ 26194 w 276225"/>
                  <a:gd name="connsiteY5" fmla="*/ 26194 h 276225"/>
                  <a:gd name="connsiteX6" fmla="*/ 254794 w 276225"/>
                  <a:gd name="connsiteY6" fmla="*/ 26194 h 276225"/>
                  <a:gd name="connsiteX7" fmla="*/ 254794 w 276225"/>
                  <a:gd name="connsiteY7" fmla="*/ 254794 h 276225"/>
                  <a:gd name="connsiteX8" fmla="*/ 207169 w 276225"/>
                  <a:gd name="connsiteY8" fmla="*/ 254794 h 276225"/>
                  <a:gd name="connsiteX9" fmla="*/ 207169 w 276225"/>
                  <a:gd name="connsiteY9" fmla="*/ 273844 h 276225"/>
                  <a:gd name="connsiteX10" fmla="*/ 254794 w 276225"/>
                  <a:gd name="connsiteY10" fmla="*/ 273844 h 276225"/>
                  <a:gd name="connsiteX11" fmla="*/ 273844 w 276225"/>
                  <a:gd name="connsiteY11" fmla="*/ 254794 h 276225"/>
                  <a:gd name="connsiteX12" fmla="*/ 273844 w 276225"/>
                  <a:gd name="connsiteY12" fmla="*/ 26194 h 276225"/>
                  <a:gd name="connsiteX13" fmla="*/ 254794 w 276225"/>
                  <a:gd name="connsiteY13" fmla="*/ 714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7144"/>
                    </a:moveTo>
                    <a:lnTo>
                      <a:pt x="26194" y="7144"/>
                    </a:lnTo>
                    <a:cubicBezTo>
                      <a:pt x="15716" y="7144"/>
                      <a:pt x="7144" y="15716"/>
                      <a:pt x="7144" y="26194"/>
                    </a:cubicBezTo>
                    <a:lnTo>
                      <a:pt x="7144" y="73819"/>
                    </a:lnTo>
                    <a:lnTo>
                      <a:pt x="26194" y="73819"/>
                    </a:lnTo>
                    <a:lnTo>
                      <a:pt x="26194" y="26194"/>
                    </a:lnTo>
                    <a:lnTo>
                      <a:pt x="254794" y="26194"/>
                    </a:lnTo>
                    <a:lnTo>
                      <a:pt x="254794" y="254794"/>
                    </a:lnTo>
                    <a:lnTo>
                      <a:pt x="207169" y="254794"/>
                    </a:lnTo>
                    <a:lnTo>
                      <a:pt x="207169" y="273844"/>
                    </a:lnTo>
                    <a:lnTo>
                      <a:pt x="254794" y="273844"/>
                    </a:lnTo>
                    <a:cubicBezTo>
                      <a:pt x="265271" y="273844"/>
                      <a:pt x="273844" y="265271"/>
                      <a:pt x="273844" y="254794"/>
                    </a:cubicBezTo>
                    <a:lnTo>
                      <a:pt x="273844" y="26194"/>
                    </a:lnTo>
                    <a:cubicBezTo>
                      <a:pt x="273844" y="15716"/>
                      <a:pt x="265271" y="7144"/>
                      <a:pt x="254794" y="7144"/>
                    </a:cubicBezTo>
                    <a:close/>
                  </a:path>
                </a:pathLst>
              </a:custGeom>
              <a:grpFill/>
              <a:ln w="19050" cap="flat">
                <a:noFill/>
                <a:prstDash val="solid"/>
                <a:miter/>
              </a:ln>
            </p:spPr>
            <p:txBody>
              <a:bodyPr rtlCol="0" anchor="ctr"/>
              <a:lstStyle/>
              <a:p>
                <a:endParaRPr lang="en-US" sz="1125" dirty="0"/>
              </a:p>
            </p:txBody>
          </p:sp>
          <p:sp>
            <p:nvSpPr>
              <p:cNvPr id="18" name="Freeform: Shape 33">
                <a:extLst>
                  <a:ext uri="{FF2B5EF4-FFF2-40B4-BE49-F238E27FC236}">
                    <a16:creationId xmlns:a16="http://schemas.microsoft.com/office/drawing/2014/main" id="{F55CC5B4-F05C-CC43-9E4B-E2216DF0C2E5}"/>
                  </a:ext>
                </a:extLst>
              </p:cNvPr>
              <p:cNvSpPr/>
              <p:nvPr/>
            </p:nvSpPr>
            <p:spPr>
              <a:xfrm>
                <a:off x="4326731" y="2536031"/>
                <a:ext cx="276225" cy="276225"/>
              </a:xfrm>
              <a:custGeom>
                <a:avLst/>
                <a:gdLst>
                  <a:gd name="connsiteX0" fmla="*/ 254794 w 276225"/>
                  <a:gd name="connsiteY0" fmla="*/ 254794 h 276225"/>
                  <a:gd name="connsiteX1" fmla="*/ 26194 w 276225"/>
                  <a:gd name="connsiteY1" fmla="*/ 254794 h 276225"/>
                  <a:gd name="connsiteX2" fmla="*/ 26194 w 276225"/>
                  <a:gd name="connsiteY2" fmla="*/ 26194 h 276225"/>
                  <a:gd name="connsiteX3" fmla="*/ 73819 w 276225"/>
                  <a:gd name="connsiteY3" fmla="*/ 26194 h 276225"/>
                  <a:gd name="connsiteX4" fmla="*/ 73819 w 276225"/>
                  <a:gd name="connsiteY4" fmla="*/ 7144 h 276225"/>
                  <a:gd name="connsiteX5" fmla="*/ 26194 w 276225"/>
                  <a:gd name="connsiteY5" fmla="*/ 7144 h 276225"/>
                  <a:gd name="connsiteX6" fmla="*/ 7144 w 276225"/>
                  <a:gd name="connsiteY6" fmla="*/ 26194 h 276225"/>
                  <a:gd name="connsiteX7" fmla="*/ 7144 w 276225"/>
                  <a:gd name="connsiteY7" fmla="*/ 254794 h 276225"/>
                  <a:gd name="connsiteX8" fmla="*/ 26194 w 276225"/>
                  <a:gd name="connsiteY8" fmla="*/ 273844 h 276225"/>
                  <a:gd name="connsiteX9" fmla="*/ 254794 w 276225"/>
                  <a:gd name="connsiteY9" fmla="*/ 273844 h 276225"/>
                  <a:gd name="connsiteX10" fmla="*/ 273844 w 276225"/>
                  <a:gd name="connsiteY10" fmla="*/ 254794 h 276225"/>
                  <a:gd name="connsiteX11" fmla="*/ 273844 w 276225"/>
                  <a:gd name="connsiteY11" fmla="*/ 207169 h 276225"/>
                  <a:gd name="connsiteX12" fmla="*/ 254794 w 276225"/>
                  <a:gd name="connsiteY12" fmla="*/ 207169 h 276225"/>
                  <a:gd name="connsiteX13" fmla="*/ 254794 w 276225"/>
                  <a:gd name="connsiteY13" fmla="*/ 25479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254794"/>
                    </a:moveTo>
                    <a:lnTo>
                      <a:pt x="26194" y="254794"/>
                    </a:lnTo>
                    <a:lnTo>
                      <a:pt x="26194" y="26194"/>
                    </a:lnTo>
                    <a:lnTo>
                      <a:pt x="73819" y="26194"/>
                    </a:lnTo>
                    <a:lnTo>
                      <a:pt x="73819" y="7144"/>
                    </a:lnTo>
                    <a:lnTo>
                      <a:pt x="26194" y="7144"/>
                    </a:lnTo>
                    <a:cubicBezTo>
                      <a:pt x="15716" y="7144"/>
                      <a:pt x="7144" y="15716"/>
                      <a:pt x="7144" y="26194"/>
                    </a:cubicBezTo>
                    <a:lnTo>
                      <a:pt x="7144" y="254794"/>
                    </a:lnTo>
                    <a:cubicBezTo>
                      <a:pt x="7144" y="265271"/>
                      <a:pt x="15716" y="273844"/>
                      <a:pt x="26194" y="273844"/>
                    </a:cubicBezTo>
                    <a:lnTo>
                      <a:pt x="254794" y="273844"/>
                    </a:lnTo>
                    <a:cubicBezTo>
                      <a:pt x="265271" y="273844"/>
                      <a:pt x="273844" y="265271"/>
                      <a:pt x="273844" y="254794"/>
                    </a:cubicBezTo>
                    <a:lnTo>
                      <a:pt x="273844" y="207169"/>
                    </a:lnTo>
                    <a:lnTo>
                      <a:pt x="254794" y="207169"/>
                    </a:lnTo>
                    <a:lnTo>
                      <a:pt x="254794" y="254794"/>
                    </a:lnTo>
                    <a:close/>
                  </a:path>
                </a:pathLst>
              </a:custGeom>
              <a:grpFill/>
              <a:ln w="19050" cap="flat">
                <a:noFill/>
                <a:prstDash val="solid"/>
                <a:miter/>
              </a:ln>
            </p:spPr>
            <p:txBody>
              <a:bodyPr rtlCol="0" anchor="ctr"/>
              <a:lstStyle/>
              <a:p>
                <a:endParaRPr lang="en-US" sz="1125" dirty="0"/>
              </a:p>
            </p:txBody>
          </p:sp>
          <p:sp>
            <p:nvSpPr>
              <p:cNvPr id="19" name="Freeform: Shape 34">
                <a:extLst>
                  <a:ext uri="{FF2B5EF4-FFF2-40B4-BE49-F238E27FC236}">
                    <a16:creationId xmlns:a16="http://schemas.microsoft.com/office/drawing/2014/main" id="{0D0D5818-2F6A-DA40-996E-6004C3EE273C}"/>
                  </a:ext>
                </a:extLst>
              </p:cNvPr>
              <p:cNvSpPr/>
              <p:nvPr/>
            </p:nvSpPr>
            <p:spPr>
              <a:xfrm>
                <a:off x="4412456" y="2412206"/>
                <a:ext cx="314325" cy="314325"/>
              </a:xfrm>
              <a:custGeom>
                <a:avLst/>
                <a:gdLst>
                  <a:gd name="connsiteX0" fmla="*/ 264319 w 314325"/>
                  <a:gd name="connsiteY0" fmla="*/ 35719 h 314325"/>
                  <a:gd name="connsiteX1" fmla="*/ 264319 w 314325"/>
                  <a:gd name="connsiteY1" fmla="*/ 7144 h 314325"/>
                  <a:gd name="connsiteX2" fmla="*/ 245269 w 314325"/>
                  <a:gd name="connsiteY2" fmla="*/ 7144 h 314325"/>
                  <a:gd name="connsiteX3" fmla="*/ 245269 w 314325"/>
                  <a:gd name="connsiteY3" fmla="*/ 35719 h 314325"/>
                  <a:gd name="connsiteX4" fmla="*/ 216694 w 314325"/>
                  <a:gd name="connsiteY4" fmla="*/ 35719 h 314325"/>
                  <a:gd name="connsiteX5" fmla="*/ 216694 w 314325"/>
                  <a:gd name="connsiteY5" fmla="*/ 7144 h 314325"/>
                  <a:gd name="connsiteX6" fmla="*/ 197644 w 314325"/>
                  <a:gd name="connsiteY6" fmla="*/ 7144 h 314325"/>
                  <a:gd name="connsiteX7" fmla="*/ 197644 w 314325"/>
                  <a:gd name="connsiteY7" fmla="*/ 35719 h 314325"/>
                  <a:gd name="connsiteX8" fmla="*/ 169069 w 314325"/>
                  <a:gd name="connsiteY8" fmla="*/ 35719 h 314325"/>
                  <a:gd name="connsiteX9" fmla="*/ 169069 w 314325"/>
                  <a:gd name="connsiteY9" fmla="*/ 7144 h 314325"/>
                  <a:gd name="connsiteX10" fmla="*/ 150019 w 314325"/>
                  <a:gd name="connsiteY10" fmla="*/ 7144 h 314325"/>
                  <a:gd name="connsiteX11" fmla="*/ 150019 w 314325"/>
                  <a:gd name="connsiteY11" fmla="*/ 35719 h 314325"/>
                  <a:gd name="connsiteX12" fmla="*/ 121444 w 314325"/>
                  <a:gd name="connsiteY12" fmla="*/ 35719 h 314325"/>
                  <a:gd name="connsiteX13" fmla="*/ 121444 w 314325"/>
                  <a:gd name="connsiteY13" fmla="*/ 7144 h 314325"/>
                  <a:gd name="connsiteX14" fmla="*/ 102394 w 314325"/>
                  <a:gd name="connsiteY14" fmla="*/ 7144 h 314325"/>
                  <a:gd name="connsiteX15" fmla="*/ 102394 w 314325"/>
                  <a:gd name="connsiteY15" fmla="*/ 35719 h 314325"/>
                  <a:gd name="connsiteX16" fmla="*/ 73819 w 314325"/>
                  <a:gd name="connsiteY16" fmla="*/ 35719 h 314325"/>
                  <a:gd name="connsiteX17" fmla="*/ 73819 w 314325"/>
                  <a:gd name="connsiteY17" fmla="*/ 7144 h 314325"/>
                  <a:gd name="connsiteX18" fmla="*/ 54769 w 314325"/>
                  <a:gd name="connsiteY18" fmla="*/ 7144 h 314325"/>
                  <a:gd name="connsiteX19" fmla="*/ 54769 w 314325"/>
                  <a:gd name="connsiteY19" fmla="*/ 35719 h 314325"/>
                  <a:gd name="connsiteX20" fmla="*/ 35719 w 314325"/>
                  <a:gd name="connsiteY20" fmla="*/ 54769 h 314325"/>
                  <a:gd name="connsiteX21" fmla="*/ 7144 w 314325"/>
                  <a:gd name="connsiteY21" fmla="*/ 54769 h 314325"/>
                  <a:gd name="connsiteX22" fmla="*/ 7144 w 314325"/>
                  <a:gd name="connsiteY22" fmla="*/ 73819 h 314325"/>
                  <a:gd name="connsiteX23" fmla="*/ 35719 w 314325"/>
                  <a:gd name="connsiteY23" fmla="*/ 73819 h 314325"/>
                  <a:gd name="connsiteX24" fmla="*/ 35719 w 314325"/>
                  <a:gd name="connsiteY24" fmla="*/ 102394 h 314325"/>
                  <a:gd name="connsiteX25" fmla="*/ 7144 w 314325"/>
                  <a:gd name="connsiteY25" fmla="*/ 102394 h 314325"/>
                  <a:gd name="connsiteX26" fmla="*/ 7144 w 314325"/>
                  <a:gd name="connsiteY26" fmla="*/ 121444 h 314325"/>
                  <a:gd name="connsiteX27" fmla="*/ 35719 w 314325"/>
                  <a:gd name="connsiteY27" fmla="*/ 121444 h 314325"/>
                  <a:gd name="connsiteX28" fmla="*/ 35719 w 314325"/>
                  <a:gd name="connsiteY28" fmla="*/ 150019 h 314325"/>
                  <a:gd name="connsiteX29" fmla="*/ 7144 w 314325"/>
                  <a:gd name="connsiteY29" fmla="*/ 150019 h 314325"/>
                  <a:gd name="connsiteX30" fmla="*/ 7144 w 314325"/>
                  <a:gd name="connsiteY30" fmla="*/ 169069 h 314325"/>
                  <a:gd name="connsiteX31" fmla="*/ 35719 w 314325"/>
                  <a:gd name="connsiteY31" fmla="*/ 169069 h 314325"/>
                  <a:gd name="connsiteX32" fmla="*/ 35719 w 314325"/>
                  <a:gd name="connsiteY32" fmla="*/ 197644 h 314325"/>
                  <a:gd name="connsiteX33" fmla="*/ 7144 w 314325"/>
                  <a:gd name="connsiteY33" fmla="*/ 197644 h 314325"/>
                  <a:gd name="connsiteX34" fmla="*/ 7144 w 314325"/>
                  <a:gd name="connsiteY34" fmla="*/ 216694 h 314325"/>
                  <a:gd name="connsiteX35" fmla="*/ 35719 w 314325"/>
                  <a:gd name="connsiteY35" fmla="*/ 216694 h 314325"/>
                  <a:gd name="connsiteX36" fmla="*/ 35719 w 314325"/>
                  <a:gd name="connsiteY36" fmla="*/ 245269 h 314325"/>
                  <a:gd name="connsiteX37" fmla="*/ 7144 w 314325"/>
                  <a:gd name="connsiteY37" fmla="*/ 245269 h 314325"/>
                  <a:gd name="connsiteX38" fmla="*/ 7144 w 314325"/>
                  <a:gd name="connsiteY38" fmla="*/ 264319 h 314325"/>
                  <a:gd name="connsiteX39" fmla="*/ 35719 w 314325"/>
                  <a:gd name="connsiteY39" fmla="*/ 264319 h 314325"/>
                  <a:gd name="connsiteX40" fmla="*/ 54769 w 314325"/>
                  <a:gd name="connsiteY40" fmla="*/ 283369 h 314325"/>
                  <a:gd name="connsiteX41" fmla="*/ 54769 w 314325"/>
                  <a:gd name="connsiteY41" fmla="*/ 311944 h 314325"/>
                  <a:gd name="connsiteX42" fmla="*/ 73819 w 314325"/>
                  <a:gd name="connsiteY42" fmla="*/ 311944 h 314325"/>
                  <a:gd name="connsiteX43" fmla="*/ 73819 w 314325"/>
                  <a:gd name="connsiteY43" fmla="*/ 283369 h 314325"/>
                  <a:gd name="connsiteX44" fmla="*/ 102394 w 314325"/>
                  <a:gd name="connsiteY44" fmla="*/ 283369 h 314325"/>
                  <a:gd name="connsiteX45" fmla="*/ 102394 w 314325"/>
                  <a:gd name="connsiteY45" fmla="*/ 311944 h 314325"/>
                  <a:gd name="connsiteX46" fmla="*/ 121444 w 314325"/>
                  <a:gd name="connsiteY46" fmla="*/ 311944 h 314325"/>
                  <a:gd name="connsiteX47" fmla="*/ 121444 w 314325"/>
                  <a:gd name="connsiteY47" fmla="*/ 283369 h 314325"/>
                  <a:gd name="connsiteX48" fmla="*/ 150019 w 314325"/>
                  <a:gd name="connsiteY48" fmla="*/ 283369 h 314325"/>
                  <a:gd name="connsiteX49" fmla="*/ 150019 w 314325"/>
                  <a:gd name="connsiteY49" fmla="*/ 311944 h 314325"/>
                  <a:gd name="connsiteX50" fmla="*/ 169069 w 314325"/>
                  <a:gd name="connsiteY50" fmla="*/ 311944 h 314325"/>
                  <a:gd name="connsiteX51" fmla="*/ 169069 w 314325"/>
                  <a:gd name="connsiteY51" fmla="*/ 283369 h 314325"/>
                  <a:gd name="connsiteX52" fmla="*/ 197644 w 314325"/>
                  <a:gd name="connsiteY52" fmla="*/ 283369 h 314325"/>
                  <a:gd name="connsiteX53" fmla="*/ 197644 w 314325"/>
                  <a:gd name="connsiteY53" fmla="*/ 311944 h 314325"/>
                  <a:gd name="connsiteX54" fmla="*/ 216694 w 314325"/>
                  <a:gd name="connsiteY54" fmla="*/ 311944 h 314325"/>
                  <a:gd name="connsiteX55" fmla="*/ 216694 w 314325"/>
                  <a:gd name="connsiteY55" fmla="*/ 283369 h 314325"/>
                  <a:gd name="connsiteX56" fmla="*/ 245269 w 314325"/>
                  <a:gd name="connsiteY56" fmla="*/ 283369 h 314325"/>
                  <a:gd name="connsiteX57" fmla="*/ 245269 w 314325"/>
                  <a:gd name="connsiteY57" fmla="*/ 311944 h 314325"/>
                  <a:gd name="connsiteX58" fmla="*/ 264319 w 314325"/>
                  <a:gd name="connsiteY58" fmla="*/ 311944 h 314325"/>
                  <a:gd name="connsiteX59" fmla="*/ 264319 w 314325"/>
                  <a:gd name="connsiteY59" fmla="*/ 283369 h 314325"/>
                  <a:gd name="connsiteX60" fmla="*/ 283369 w 314325"/>
                  <a:gd name="connsiteY60" fmla="*/ 264319 h 314325"/>
                  <a:gd name="connsiteX61" fmla="*/ 311944 w 314325"/>
                  <a:gd name="connsiteY61" fmla="*/ 264319 h 314325"/>
                  <a:gd name="connsiteX62" fmla="*/ 311944 w 314325"/>
                  <a:gd name="connsiteY62" fmla="*/ 245269 h 314325"/>
                  <a:gd name="connsiteX63" fmla="*/ 283369 w 314325"/>
                  <a:gd name="connsiteY63" fmla="*/ 245269 h 314325"/>
                  <a:gd name="connsiteX64" fmla="*/ 283369 w 314325"/>
                  <a:gd name="connsiteY64" fmla="*/ 216694 h 314325"/>
                  <a:gd name="connsiteX65" fmla="*/ 311944 w 314325"/>
                  <a:gd name="connsiteY65" fmla="*/ 216694 h 314325"/>
                  <a:gd name="connsiteX66" fmla="*/ 311944 w 314325"/>
                  <a:gd name="connsiteY66" fmla="*/ 197644 h 314325"/>
                  <a:gd name="connsiteX67" fmla="*/ 283369 w 314325"/>
                  <a:gd name="connsiteY67" fmla="*/ 197644 h 314325"/>
                  <a:gd name="connsiteX68" fmla="*/ 283369 w 314325"/>
                  <a:gd name="connsiteY68" fmla="*/ 169069 h 314325"/>
                  <a:gd name="connsiteX69" fmla="*/ 311944 w 314325"/>
                  <a:gd name="connsiteY69" fmla="*/ 169069 h 314325"/>
                  <a:gd name="connsiteX70" fmla="*/ 311944 w 314325"/>
                  <a:gd name="connsiteY70" fmla="*/ 150019 h 314325"/>
                  <a:gd name="connsiteX71" fmla="*/ 283369 w 314325"/>
                  <a:gd name="connsiteY71" fmla="*/ 150019 h 314325"/>
                  <a:gd name="connsiteX72" fmla="*/ 283369 w 314325"/>
                  <a:gd name="connsiteY72" fmla="*/ 121444 h 314325"/>
                  <a:gd name="connsiteX73" fmla="*/ 311944 w 314325"/>
                  <a:gd name="connsiteY73" fmla="*/ 121444 h 314325"/>
                  <a:gd name="connsiteX74" fmla="*/ 311944 w 314325"/>
                  <a:gd name="connsiteY74" fmla="*/ 102394 h 314325"/>
                  <a:gd name="connsiteX75" fmla="*/ 283369 w 314325"/>
                  <a:gd name="connsiteY75" fmla="*/ 102394 h 314325"/>
                  <a:gd name="connsiteX76" fmla="*/ 283369 w 314325"/>
                  <a:gd name="connsiteY76" fmla="*/ 73819 h 314325"/>
                  <a:gd name="connsiteX77" fmla="*/ 311944 w 314325"/>
                  <a:gd name="connsiteY77" fmla="*/ 73819 h 314325"/>
                  <a:gd name="connsiteX78" fmla="*/ 311944 w 314325"/>
                  <a:gd name="connsiteY78" fmla="*/ 54769 h 314325"/>
                  <a:gd name="connsiteX79" fmla="*/ 283369 w 314325"/>
                  <a:gd name="connsiteY79" fmla="*/ 54769 h 314325"/>
                  <a:gd name="connsiteX80" fmla="*/ 264319 w 314325"/>
                  <a:gd name="connsiteY80" fmla="*/ 35719 h 314325"/>
                  <a:gd name="connsiteX81" fmla="*/ 264319 w 314325"/>
                  <a:gd name="connsiteY81" fmla="*/ 262414 h 314325"/>
                  <a:gd name="connsiteX82" fmla="*/ 262414 w 314325"/>
                  <a:gd name="connsiteY82" fmla="*/ 264319 h 314325"/>
                  <a:gd name="connsiteX83" fmla="*/ 56674 w 314325"/>
                  <a:gd name="connsiteY83" fmla="*/ 264319 h 314325"/>
                  <a:gd name="connsiteX84" fmla="*/ 56674 w 314325"/>
                  <a:gd name="connsiteY84" fmla="*/ 264319 h 314325"/>
                  <a:gd name="connsiteX85" fmla="*/ 54769 w 314325"/>
                  <a:gd name="connsiteY85" fmla="*/ 262414 h 314325"/>
                  <a:gd name="connsiteX86" fmla="*/ 54769 w 314325"/>
                  <a:gd name="connsiteY86" fmla="*/ 56674 h 314325"/>
                  <a:gd name="connsiteX87" fmla="*/ 54769 w 314325"/>
                  <a:gd name="connsiteY87" fmla="*/ 56674 h 314325"/>
                  <a:gd name="connsiteX88" fmla="*/ 56674 w 314325"/>
                  <a:gd name="connsiteY88" fmla="*/ 54769 h 314325"/>
                  <a:gd name="connsiteX89" fmla="*/ 262414 w 314325"/>
                  <a:gd name="connsiteY89" fmla="*/ 54769 h 314325"/>
                  <a:gd name="connsiteX90" fmla="*/ 264319 w 314325"/>
                  <a:gd name="connsiteY90" fmla="*/ 56674 h 314325"/>
                  <a:gd name="connsiteX91" fmla="*/ 264319 w 314325"/>
                  <a:gd name="connsiteY91" fmla="*/ 26241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14325" h="314325">
                    <a:moveTo>
                      <a:pt x="264319" y="35719"/>
                    </a:moveTo>
                    <a:lnTo>
                      <a:pt x="264319" y="7144"/>
                    </a:lnTo>
                    <a:lnTo>
                      <a:pt x="245269" y="7144"/>
                    </a:lnTo>
                    <a:lnTo>
                      <a:pt x="245269" y="35719"/>
                    </a:lnTo>
                    <a:lnTo>
                      <a:pt x="216694" y="35719"/>
                    </a:lnTo>
                    <a:lnTo>
                      <a:pt x="216694" y="7144"/>
                    </a:lnTo>
                    <a:lnTo>
                      <a:pt x="197644" y="7144"/>
                    </a:lnTo>
                    <a:lnTo>
                      <a:pt x="197644" y="35719"/>
                    </a:lnTo>
                    <a:lnTo>
                      <a:pt x="169069" y="35719"/>
                    </a:lnTo>
                    <a:lnTo>
                      <a:pt x="169069" y="7144"/>
                    </a:lnTo>
                    <a:lnTo>
                      <a:pt x="150019" y="7144"/>
                    </a:lnTo>
                    <a:lnTo>
                      <a:pt x="150019" y="35719"/>
                    </a:lnTo>
                    <a:lnTo>
                      <a:pt x="121444" y="35719"/>
                    </a:lnTo>
                    <a:lnTo>
                      <a:pt x="121444" y="7144"/>
                    </a:lnTo>
                    <a:lnTo>
                      <a:pt x="102394" y="7144"/>
                    </a:lnTo>
                    <a:lnTo>
                      <a:pt x="102394" y="35719"/>
                    </a:lnTo>
                    <a:lnTo>
                      <a:pt x="73819" y="35719"/>
                    </a:lnTo>
                    <a:lnTo>
                      <a:pt x="73819" y="7144"/>
                    </a:lnTo>
                    <a:lnTo>
                      <a:pt x="54769" y="7144"/>
                    </a:lnTo>
                    <a:lnTo>
                      <a:pt x="54769" y="35719"/>
                    </a:lnTo>
                    <a:cubicBezTo>
                      <a:pt x="44291" y="36671"/>
                      <a:pt x="36671" y="44291"/>
                      <a:pt x="35719" y="54769"/>
                    </a:cubicBezTo>
                    <a:lnTo>
                      <a:pt x="7144" y="54769"/>
                    </a:lnTo>
                    <a:lnTo>
                      <a:pt x="7144" y="73819"/>
                    </a:lnTo>
                    <a:lnTo>
                      <a:pt x="35719" y="73819"/>
                    </a:lnTo>
                    <a:lnTo>
                      <a:pt x="35719" y="102394"/>
                    </a:lnTo>
                    <a:lnTo>
                      <a:pt x="7144" y="102394"/>
                    </a:lnTo>
                    <a:lnTo>
                      <a:pt x="7144" y="121444"/>
                    </a:lnTo>
                    <a:lnTo>
                      <a:pt x="35719" y="121444"/>
                    </a:lnTo>
                    <a:lnTo>
                      <a:pt x="35719" y="150019"/>
                    </a:lnTo>
                    <a:lnTo>
                      <a:pt x="7144" y="150019"/>
                    </a:lnTo>
                    <a:lnTo>
                      <a:pt x="7144" y="169069"/>
                    </a:lnTo>
                    <a:lnTo>
                      <a:pt x="35719" y="169069"/>
                    </a:lnTo>
                    <a:lnTo>
                      <a:pt x="35719" y="197644"/>
                    </a:lnTo>
                    <a:lnTo>
                      <a:pt x="7144" y="197644"/>
                    </a:lnTo>
                    <a:lnTo>
                      <a:pt x="7144" y="216694"/>
                    </a:lnTo>
                    <a:lnTo>
                      <a:pt x="35719" y="216694"/>
                    </a:lnTo>
                    <a:lnTo>
                      <a:pt x="35719" y="245269"/>
                    </a:lnTo>
                    <a:lnTo>
                      <a:pt x="7144" y="245269"/>
                    </a:lnTo>
                    <a:lnTo>
                      <a:pt x="7144" y="264319"/>
                    </a:lnTo>
                    <a:lnTo>
                      <a:pt x="35719" y="264319"/>
                    </a:lnTo>
                    <a:cubicBezTo>
                      <a:pt x="36671" y="274796"/>
                      <a:pt x="44291" y="282416"/>
                      <a:pt x="54769" y="283369"/>
                    </a:cubicBezTo>
                    <a:lnTo>
                      <a:pt x="54769" y="311944"/>
                    </a:lnTo>
                    <a:lnTo>
                      <a:pt x="73819" y="311944"/>
                    </a:lnTo>
                    <a:lnTo>
                      <a:pt x="73819" y="283369"/>
                    </a:lnTo>
                    <a:lnTo>
                      <a:pt x="102394" y="283369"/>
                    </a:lnTo>
                    <a:lnTo>
                      <a:pt x="102394" y="311944"/>
                    </a:lnTo>
                    <a:lnTo>
                      <a:pt x="121444" y="311944"/>
                    </a:lnTo>
                    <a:lnTo>
                      <a:pt x="121444" y="283369"/>
                    </a:lnTo>
                    <a:lnTo>
                      <a:pt x="150019" y="283369"/>
                    </a:lnTo>
                    <a:lnTo>
                      <a:pt x="150019" y="311944"/>
                    </a:lnTo>
                    <a:lnTo>
                      <a:pt x="169069" y="311944"/>
                    </a:lnTo>
                    <a:lnTo>
                      <a:pt x="169069" y="283369"/>
                    </a:lnTo>
                    <a:lnTo>
                      <a:pt x="197644" y="283369"/>
                    </a:lnTo>
                    <a:lnTo>
                      <a:pt x="197644" y="311944"/>
                    </a:lnTo>
                    <a:lnTo>
                      <a:pt x="216694" y="311944"/>
                    </a:lnTo>
                    <a:lnTo>
                      <a:pt x="216694" y="283369"/>
                    </a:lnTo>
                    <a:lnTo>
                      <a:pt x="245269" y="283369"/>
                    </a:lnTo>
                    <a:lnTo>
                      <a:pt x="245269" y="311944"/>
                    </a:lnTo>
                    <a:lnTo>
                      <a:pt x="264319" y="311944"/>
                    </a:lnTo>
                    <a:lnTo>
                      <a:pt x="264319" y="283369"/>
                    </a:lnTo>
                    <a:cubicBezTo>
                      <a:pt x="274796" y="282416"/>
                      <a:pt x="282416" y="274796"/>
                      <a:pt x="283369" y="264319"/>
                    </a:cubicBezTo>
                    <a:lnTo>
                      <a:pt x="311944" y="264319"/>
                    </a:lnTo>
                    <a:lnTo>
                      <a:pt x="311944" y="245269"/>
                    </a:lnTo>
                    <a:lnTo>
                      <a:pt x="283369" y="245269"/>
                    </a:lnTo>
                    <a:lnTo>
                      <a:pt x="283369" y="216694"/>
                    </a:lnTo>
                    <a:lnTo>
                      <a:pt x="311944" y="216694"/>
                    </a:lnTo>
                    <a:lnTo>
                      <a:pt x="311944" y="197644"/>
                    </a:lnTo>
                    <a:lnTo>
                      <a:pt x="283369" y="197644"/>
                    </a:lnTo>
                    <a:lnTo>
                      <a:pt x="283369" y="169069"/>
                    </a:lnTo>
                    <a:lnTo>
                      <a:pt x="311944" y="169069"/>
                    </a:lnTo>
                    <a:lnTo>
                      <a:pt x="311944" y="150019"/>
                    </a:lnTo>
                    <a:lnTo>
                      <a:pt x="283369" y="150019"/>
                    </a:lnTo>
                    <a:lnTo>
                      <a:pt x="283369" y="121444"/>
                    </a:lnTo>
                    <a:lnTo>
                      <a:pt x="311944" y="121444"/>
                    </a:lnTo>
                    <a:lnTo>
                      <a:pt x="311944" y="102394"/>
                    </a:lnTo>
                    <a:lnTo>
                      <a:pt x="283369" y="102394"/>
                    </a:lnTo>
                    <a:lnTo>
                      <a:pt x="283369" y="73819"/>
                    </a:lnTo>
                    <a:lnTo>
                      <a:pt x="311944" y="73819"/>
                    </a:lnTo>
                    <a:lnTo>
                      <a:pt x="311944" y="54769"/>
                    </a:lnTo>
                    <a:lnTo>
                      <a:pt x="283369" y="54769"/>
                    </a:lnTo>
                    <a:cubicBezTo>
                      <a:pt x="282416" y="44291"/>
                      <a:pt x="274796" y="36671"/>
                      <a:pt x="264319" y="35719"/>
                    </a:cubicBezTo>
                    <a:close/>
                    <a:moveTo>
                      <a:pt x="264319" y="262414"/>
                    </a:moveTo>
                    <a:cubicBezTo>
                      <a:pt x="264319" y="263366"/>
                      <a:pt x="263366" y="264319"/>
                      <a:pt x="262414" y="264319"/>
                    </a:cubicBezTo>
                    <a:lnTo>
                      <a:pt x="56674" y="264319"/>
                    </a:lnTo>
                    <a:cubicBezTo>
                      <a:pt x="56674" y="264319"/>
                      <a:pt x="56674" y="264319"/>
                      <a:pt x="56674" y="264319"/>
                    </a:cubicBezTo>
                    <a:cubicBezTo>
                      <a:pt x="55721" y="264319"/>
                      <a:pt x="54769" y="263366"/>
                      <a:pt x="54769" y="262414"/>
                    </a:cubicBezTo>
                    <a:lnTo>
                      <a:pt x="54769" y="56674"/>
                    </a:lnTo>
                    <a:cubicBezTo>
                      <a:pt x="54769" y="56674"/>
                      <a:pt x="54769" y="56674"/>
                      <a:pt x="54769" y="56674"/>
                    </a:cubicBezTo>
                    <a:cubicBezTo>
                      <a:pt x="54769" y="55721"/>
                      <a:pt x="55721" y="54769"/>
                      <a:pt x="56674" y="54769"/>
                    </a:cubicBezTo>
                    <a:lnTo>
                      <a:pt x="262414" y="54769"/>
                    </a:lnTo>
                    <a:cubicBezTo>
                      <a:pt x="263366" y="54769"/>
                      <a:pt x="264319" y="55721"/>
                      <a:pt x="264319" y="56674"/>
                    </a:cubicBezTo>
                    <a:lnTo>
                      <a:pt x="264319" y="262414"/>
                    </a:lnTo>
                    <a:close/>
                  </a:path>
                </a:pathLst>
              </a:custGeom>
              <a:grpFill/>
              <a:ln w="19050" cap="flat">
                <a:noFill/>
                <a:prstDash val="solid"/>
                <a:miter/>
              </a:ln>
            </p:spPr>
            <p:txBody>
              <a:bodyPr rtlCol="0" anchor="ctr"/>
              <a:lstStyle/>
              <a:p>
                <a:endParaRPr lang="en-US" sz="1125" dirty="0"/>
              </a:p>
            </p:txBody>
          </p:sp>
        </p:grpSp>
      </p:grpSp>
    </p:spTree>
    <p:extLst>
      <p:ext uri="{BB962C8B-B14F-4D97-AF65-F5344CB8AC3E}">
        <p14:creationId xmlns:p14="http://schemas.microsoft.com/office/powerpoint/2010/main" val="1110559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EC2 Operating Systems Supported</a:t>
            </a:r>
          </a:p>
        </p:txBody>
      </p:sp>
      <p:sp>
        <p:nvSpPr>
          <p:cNvPr id="3" name="Content Placeholder 2"/>
          <p:cNvSpPr>
            <a:spLocks noGrp="1"/>
          </p:cNvSpPr>
          <p:nvPr>
            <p:ph idx="1"/>
          </p:nvPr>
        </p:nvSpPr>
        <p:spPr>
          <a:xfrm>
            <a:off x="336789" y="906585"/>
            <a:ext cx="8205304" cy="3393594"/>
          </a:xfrm>
        </p:spPr>
        <p:txBody>
          <a:bodyPr>
            <a:normAutofit/>
          </a:bodyPr>
          <a:lstStyle/>
          <a:p>
            <a:r>
              <a:rPr lang="en-US" sz="2000" dirty="0"/>
              <a:t>Windows 2003R2/2008/2008R2/2012/2012R2/2016</a:t>
            </a:r>
          </a:p>
          <a:p>
            <a:r>
              <a:rPr lang="en-US" sz="2000" dirty="0"/>
              <a:t>Amazon Linux</a:t>
            </a:r>
          </a:p>
          <a:p>
            <a:r>
              <a:rPr lang="en-US" sz="2000" dirty="0" err="1"/>
              <a:t>Debian</a:t>
            </a:r>
            <a:endParaRPr lang="en-US" sz="2000" dirty="0"/>
          </a:p>
          <a:p>
            <a:r>
              <a:rPr lang="en-US" sz="2000" dirty="0" err="1"/>
              <a:t>Suse</a:t>
            </a:r>
            <a:endParaRPr lang="en-US" sz="2000" dirty="0"/>
          </a:p>
          <a:p>
            <a:r>
              <a:rPr lang="en-US" sz="2000" dirty="0"/>
              <a:t>CentOS</a:t>
            </a:r>
          </a:p>
          <a:p>
            <a:r>
              <a:rPr lang="en-US" sz="2000" dirty="0"/>
              <a:t>Red Hat Enterprise Linux</a:t>
            </a:r>
          </a:p>
          <a:p>
            <a:r>
              <a:rPr lang="en-US" sz="2000" dirty="0"/>
              <a:t>Ubuntu</a:t>
            </a:r>
          </a:p>
          <a:p>
            <a:endParaRPr lang="en-US" sz="1600" dirty="0"/>
          </a:p>
          <a:p>
            <a:r>
              <a:rPr lang="en-US" sz="1600" dirty="0"/>
              <a:t>for more OSes see: </a:t>
            </a:r>
            <a:r>
              <a:rPr lang="en-US" sz="1600" dirty="0">
                <a:solidFill>
                  <a:schemeClr val="accent1"/>
                </a:solidFill>
                <a:hlinkClick r:id="rId2">
                  <a:extLst>
                    <a:ext uri="{A12FA001-AC4F-418D-AE19-62706E023703}">
                      <ahyp:hlinkClr xmlns:ahyp="http://schemas.microsoft.com/office/drawing/2018/hyperlinkcolor" val="tx"/>
                    </a:ext>
                  </a:extLst>
                </a:hlinkClick>
              </a:rPr>
              <a:t>https://aws.amazon.com/marketplace/b/2649367011</a:t>
            </a:r>
            <a:endParaRPr lang="en-US" sz="1600" dirty="0">
              <a:solidFill>
                <a:schemeClr val="accent1"/>
              </a:solidFill>
            </a:endParaRPr>
          </a:p>
        </p:txBody>
      </p:sp>
      <p:pic>
        <p:nvPicPr>
          <p:cNvPr id="4" name="Picture 3"/>
          <p:cNvPicPr>
            <a:picLocks noChangeAspect="1"/>
          </p:cNvPicPr>
          <p:nvPr/>
        </p:nvPicPr>
        <p:blipFill>
          <a:blip r:embed="rId3"/>
          <a:stretch>
            <a:fillRect/>
          </a:stretch>
        </p:blipFill>
        <p:spPr>
          <a:xfrm>
            <a:off x="5908221" y="1926770"/>
            <a:ext cx="1192893" cy="1192893"/>
          </a:xfrm>
          <a:prstGeom prst="rect">
            <a:avLst/>
          </a:prstGeom>
        </p:spPr>
      </p:pic>
      <p:pic>
        <p:nvPicPr>
          <p:cNvPr id="5" name="Picture 4"/>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489760" y="1926769"/>
            <a:ext cx="924897" cy="1089991"/>
          </a:xfrm>
          <a:prstGeom prst="rect">
            <a:avLst/>
          </a:prstGeom>
        </p:spPr>
      </p:pic>
      <p:grpSp>
        <p:nvGrpSpPr>
          <p:cNvPr id="6" name="Group 5">
            <a:extLst>
              <a:ext uri="{FF2B5EF4-FFF2-40B4-BE49-F238E27FC236}">
                <a16:creationId xmlns:a16="http://schemas.microsoft.com/office/drawing/2014/main" id="{35312C95-0F88-A54A-B796-92529E4DB1CE}"/>
              </a:ext>
            </a:extLst>
          </p:cNvPr>
          <p:cNvGrpSpPr/>
          <p:nvPr/>
        </p:nvGrpSpPr>
        <p:grpSpPr>
          <a:xfrm>
            <a:off x="8531678" y="2"/>
            <a:ext cx="412991" cy="489858"/>
            <a:chOff x="13432971" y="2"/>
            <a:chExt cx="660785" cy="783773"/>
          </a:xfrm>
        </p:grpSpPr>
        <p:sp>
          <p:nvSpPr>
            <p:cNvPr id="7" name="Arrow: Pentagon 26">
              <a:extLst>
                <a:ext uri="{FF2B5EF4-FFF2-40B4-BE49-F238E27FC236}">
                  <a16:creationId xmlns:a16="http://schemas.microsoft.com/office/drawing/2014/main" id="{CE6D2369-0351-1642-97CE-1E7659E58330}"/>
                </a:ext>
              </a:extLst>
            </p:cNvPr>
            <p:cNvSpPr/>
            <p:nvPr/>
          </p:nvSpPr>
          <p:spPr bwMode="auto">
            <a:xfrm rot="5400000">
              <a:off x="13371477" y="61496"/>
              <a:ext cx="783773" cy="660785"/>
            </a:xfrm>
            <a:prstGeom prst="homePlate">
              <a:avLst>
                <a:gd name="adj" fmla="val 3003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8" name="Graphic 3">
              <a:extLst>
                <a:ext uri="{FF2B5EF4-FFF2-40B4-BE49-F238E27FC236}">
                  <a16:creationId xmlns:a16="http://schemas.microsoft.com/office/drawing/2014/main" id="{DC8FF0F9-08B6-824E-B2F2-EDC5CFF2F533}"/>
                </a:ext>
              </a:extLst>
            </p:cNvPr>
            <p:cNvGrpSpPr/>
            <p:nvPr/>
          </p:nvGrpSpPr>
          <p:grpSpPr>
            <a:xfrm>
              <a:off x="13585427" y="125219"/>
              <a:ext cx="386410" cy="386410"/>
              <a:chOff x="4333875" y="2333625"/>
              <a:chExt cx="476250" cy="476250"/>
            </a:xfrm>
            <a:solidFill>
              <a:schemeClr val="tx1"/>
            </a:solidFill>
          </p:grpSpPr>
          <p:sp>
            <p:nvSpPr>
              <p:cNvPr id="9" name="Freeform: Shape 32">
                <a:extLst>
                  <a:ext uri="{FF2B5EF4-FFF2-40B4-BE49-F238E27FC236}">
                    <a16:creationId xmlns:a16="http://schemas.microsoft.com/office/drawing/2014/main" id="{FC39AECC-0D0C-B04E-BBD9-F7237E6958BD}"/>
                  </a:ext>
                </a:extLst>
              </p:cNvPr>
              <p:cNvSpPr/>
              <p:nvPr/>
            </p:nvSpPr>
            <p:spPr>
              <a:xfrm>
                <a:off x="4536281" y="2326481"/>
                <a:ext cx="276225" cy="276225"/>
              </a:xfrm>
              <a:custGeom>
                <a:avLst/>
                <a:gdLst>
                  <a:gd name="connsiteX0" fmla="*/ 254794 w 276225"/>
                  <a:gd name="connsiteY0" fmla="*/ 7144 h 276225"/>
                  <a:gd name="connsiteX1" fmla="*/ 26194 w 276225"/>
                  <a:gd name="connsiteY1" fmla="*/ 7144 h 276225"/>
                  <a:gd name="connsiteX2" fmla="*/ 7144 w 276225"/>
                  <a:gd name="connsiteY2" fmla="*/ 26194 h 276225"/>
                  <a:gd name="connsiteX3" fmla="*/ 7144 w 276225"/>
                  <a:gd name="connsiteY3" fmla="*/ 73819 h 276225"/>
                  <a:gd name="connsiteX4" fmla="*/ 26194 w 276225"/>
                  <a:gd name="connsiteY4" fmla="*/ 73819 h 276225"/>
                  <a:gd name="connsiteX5" fmla="*/ 26194 w 276225"/>
                  <a:gd name="connsiteY5" fmla="*/ 26194 h 276225"/>
                  <a:gd name="connsiteX6" fmla="*/ 254794 w 276225"/>
                  <a:gd name="connsiteY6" fmla="*/ 26194 h 276225"/>
                  <a:gd name="connsiteX7" fmla="*/ 254794 w 276225"/>
                  <a:gd name="connsiteY7" fmla="*/ 254794 h 276225"/>
                  <a:gd name="connsiteX8" fmla="*/ 207169 w 276225"/>
                  <a:gd name="connsiteY8" fmla="*/ 254794 h 276225"/>
                  <a:gd name="connsiteX9" fmla="*/ 207169 w 276225"/>
                  <a:gd name="connsiteY9" fmla="*/ 273844 h 276225"/>
                  <a:gd name="connsiteX10" fmla="*/ 254794 w 276225"/>
                  <a:gd name="connsiteY10" fmla="*/ 273844 h 276225"/>
                  <a:gd name="connsiteX11" fmla="*/ 273844 w 276225"/>
                  <a:gd name="connsiteY11" fmla="*/ 254794 h 276225"/>
                  <a:gd name="connsiteX12" fmla="*/ 273844 w 276225"/>
                  <a:gd name="connsiteY12" fmla="*/ 26194 h 276225"/>
                  <a:gd name="connsiteX13" fmla="*/ 254794 w 276225"/>
                  <a:gd name="connsiteY13" fmla="*/ 714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7144"/>
                    </a:moveTo>
                    <a:lnTo>
                      <a:pt x="26194" y="7144"/>
                    </a:lnTo>
                    <a:cubicBezTo>
                      <a:pt x="15716" y="7144"/>
                      <a:pt x="7144" y="15716"/>
                      <a:pt x="7144" y="26194"/>
                    </a:cubicBezTo>
                    <a:lnTo>
                      <a:pt x="7144" y="73819"/>
                    </a:lnTo>
                    <a:lnTo>
                      <a:pt x="26194" y="73819"/>
                    </a:lnTo>
                    <a:lnTo>
                      <a:pt x="26194" y="26194"/>
                    </a:lnTo>
                    <a:lnTo>
                      <a:pt x="254794" y="26194"/>
                    </a:lnTo>
                    <a:lnTo>
                      <a:pt x="254794" y="254794"/>
                    </a:lnTo>
                    <a:lnTo>
                      <a:pt x="207169" y="254794"/>
                    </a:lnTo>
                    <a:lnTo>
                      <a:pt x="207169" y="273844"/>
                    </a:lnTo>
                    <a:lnTo>
                      <a:pt x="254794" y="273844"/>
                    </a:lnTo>
                    <a:cubicBezTo>
                      <a:pt x="265271" y="273844"/>
                      <a:pt x="273844" y="265271"/>
                      <a:pt x="273844" y="254794"/>
                    </a:cubicBezTo>
                    <a:lnTo>
                      <a:pt x="273844" y="26194"/>
                    </a:lnTo>
                    <a:cubicBezTo>
                      <a:pt x="273844" y="15716"/>
                      <a:pt x="265271" y="7144"/>
                      <a:pt x="254794" y="7144"/>
                    </a:cubicBezTo>
                    <a:close/>
                  </a:path>
                </a:pathLst>
              </a:custGeom>
              <a:grpFill/>
              <a:ln w="19050" cap="flat">
                <a:noFill/>
                <a:prstDash val="solid"/>
                <a:miter/>
              </a:ln>
            </p:spPr>
            <p:txBody>
              <a:bodyPr rtlCol="0" anchor="ctr"/>
              <a:lstStyle/>
              <a:p>
                <a:endParaRPr lang="en-US" sz="1125" dirty="0"/>
              </a:p>
            </p:txBody>
          </p:sp>
          <p:sp>
            <p:nvSpPr>
              <p:cNvPr id="10" name="Freeform: Shape 33">
                <a:extLst>
                  <a:ext uri="{FF2B5EF4-FFF2-40B4-BE49-F238E27FC236}">
                    <a16:creationId xmlns:a16="http://schemas.microsoft.com/office/drawing/2014/main" id="{3823665E-25D7-D746-87DF-328F0B10D019}"/>
                  </a:ext>
                </a:extLst>
              </p:cNvPr>
              <p:cNvSpPr/>
              <p:nvPr/>
            </p:nvSpPr>
            <p:spPr>
              <a:xfrm>
                <a:off x="4326731" y="2536031"/>
                <a:ext cx="276225" cy="276225"/>
              </a:xfrm>
              <a:custGeom>
                <a:avLst/>
                <a:gdLst>
                  <a:gd name="connsiteX0" fmla="*/ 254794 w 276225"/>
                  <a:gd name="connsiteY0" fmla="*/ 254794 h 276225"/>
                  <a:gd name="connsiteX1" fmla="*/ 26194 w 276225"/>
                  <a:gd name="connsiteY1" fmla="*/ 254794 h 276225"/>
                  <a:gd name="connsiteX2" fmla="*/ 26194 w 276225"/>
                  <a:gd name="connsiteY2" fmla="*/ 26194 h 276225"/>
                  <a:gd name="connsiteX3" fmla="*/ 73819 w 276225"/>
                  <a:gd name="connsiteY3" fmla="*/ 26194 h 276225"/>
                  <a:gd name="connsiteX4" fmla="*/ 73819 w 276225"/>
                  <a:gd name="connsiteY4" fmla="*/ 7144 h 276225"/>
                  <a:gd name="connsiteX5" fmla="*/ 26194 w 276225"/>
                  <a:gd name="connsiteY5" fmla="*/ 7144 h 276225"/>
                  <a:gd name="connsiteX6" fmla="*/ 7144 w 276225"/>
                  <a:gd name="connsiteY6" fmla="*/ 26194 h 276225"/>
                  <a:gd name="connsiteX7" fmla="*/ 7144 w 276225"/>
                  <a:gd name="connsiteY7" fmla="*/ 254794 h 276225"/>
                  <a:gd name="connsiteX8" fmla="*/ 26194 w 276225"/>
                  <a:gd name="connsiteY8" fmla="*/ 273844 h 276225"/>
                  <a:gd name="connsiteX9" fmla="*/ 254794 w 276225"/>
                  <a:gd name="connsiteY9" fmla="*/ 273844 h 276225"/>
                  <a:gd name="connsiteX10" fmla="*/ 273844 w 276225"/>
                  <a:gd name="connsiteY10" fmla="*/ 254794 h 276225"/>
                  <a:gd name="connsiteX11" fmla="*/ 273844 w 276225"/>
                  <a:gd name="connsiteY11" fmla="*/ 207169 h 276225"/>
                  <a:gd name="connsiteX12" fmla="*/ 254794 w 276225"/>
                  <a:gd name="connsiteY12" fmla="*/ 207169 h 276225"/>
                  <a:gd name="connsiteX13" fmla="*/ 254794 w 276225"/>
                  <a:gd name="connsiteY13" fmla="*/ 25479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254794"/>
                    </a:moveTo>
                    <a:lnTo>
                      <a:pt x="26194" y="254794"/>
                    </a:lnTo>
                    <a:lnTo>
                      <a:pt x="26194" y="26194"/>
                    </a:lnTo>
                    <a:lnTo>
                      <a:pt x="73819" y="26194"/>
                    </a:lnTo>
                    <a:lnTo>
                      <a:pt x="73819" y="7144"/>
                    </a:lnTo>
                    <a:lnTo>
                      <a:pt x="26194" y="7144"/>
                    </a:lnTo>
                    <a:cubicBezTo>
                      <a:pt x="15716" y="7144"/>
                      <a:pt x="7144" y="15716"/>
                      <a:pt x="7144" y="26194"/>
                    </a:cubicBezTo>
                    <a:lnTo>
                      <a:pt x="7144" y="254794"/>
                    </a:lnTo>
                    <a:cubicBezTo>
                      <a:pt x="7144" y="265271"/>
                      <a:pt x="15716" y="273844"/>
                      <a:pt x="26194" y="273844"/>
                    </a:cubicBezTo>
                    <a:lnTo>
                      <a:pt x="254794" y="273844"/>
                    </a:lnTo>
                    <a:cubicBezTo>
                      <a:pt x="265271" y="273844"/>
                      <a:pt x="273844" y="265271"/>
                      <a:pt x="273844" y="254794"/>
                    </a:cubicBezTo>
                    <a:lnTo>
                      <a:pt x="273844" y="207169"/>
                    </a:lnTo>
                    <a:lnTo>
                      <a:pt x="254794" y="207169"/>
                    </a:lnTo>
                    <a:lnTo>
                      <a:pt x="254794" y="254794"/>
                    </a:lnTo>
                    <a:close/>
                  </a:path>
                </a:pathLst>
              </a:custGeom>
              <a:grpFill/>
              <a:ln w="19050" cap="flat">
                <a:noFill/>
                <a:prstDash val="solid"/>
                <a:miter/>
              </a:ln>
            </p:spPr>
            <p:txBody>
              <a:bodyPr rtlCol="0" anchor="ctr"/>
              <a:lstStyle/>
              <a:p>
                <a:endParaRPr lang="en-US" sz="1125" dirty="0"/>
              </a:p>
            </p:txBody>
          </p:sp>
          <p:sp>
            <p:nvSpPr>
              <p:cNvPr id="11" name="Freeform: Shape 34">
                <a:extLst>
                  <a:ext uri="{FF2B5EF4-FFF2-40B4-BE49-F238E27FC236}">
                    <a16:creationId xmlns:a16="http://schemas.microsoft.com/office/drawing/2014/main" id="{CE940C47-A516-8C4C-9F52-88696857290E}"/>
                  </a:ext>
                </a:extLst>
              </p:cNvPr>
              <p:cNvSpPr/>
              <p:nvPr/>
            </p:nvSpPr>
            <p:spPr>
              <a:xfrm>
                <a:off x="4412456" y="2412206"/>
                <a:ext cx="314325" cy="314325"/>
              </a:xfrm>
              <a:custGeom>
                <a:avLst/>
                <a:gdLst>
                  <a:gd name="connsiteX0" fmla="*/ 264319 w 314325"/>
                  <a:gd name="connsiteY0" fmla="*/ 35719 h 314325"/>
                  <a:gd name="connsiteX1" fmla="*/ 264319 w 314325"/>
                  <a:gd name="connsiteY1" fmla="*/ 7144 h 314325"/>
                  <a:gd name="connsiteX2" fmla="*/ 245269 w 314325"/>
                  <a:gd name="connsiteY2" fmla="*/ 7144 h 314325"/>
                  <a:gd name="connsiteX3" fmla="*/ 245269 w 314325"/>
                  <a:gd name="connsiteY3" fmla="*/ 35719 h 314325"/>
                  <a:gd name="connsiteX4" fmla="*/ 216694 w 314325"/>
                  <a:gd name="connsiteY4" fmla="*/ 35719 h 314325"/>
                  <a:gd name="connsiteX5" fmla="*/ 216694 w 314325"/>
                  <a:gd name="connsiteY5" fmla="*/ 7144 h 314325"/>
                  <a:gd name="connsiteX6" fmla="*/ 197644 w 314325"/>
                  <a:gd name="connsiteY6" fmla="*/ 7144 h 314325"/>
                  <a:gd name="connsiteX7" fmla="*/ 197644 w 314325"/>
                  <a:gd name="connsiteY7" fmla="*/ 35719 h 314325"/>
                  <a:gd name="connsiteX8" fmla="*/ 169069 w 314325"/>
                  <a:gd name="connsiteY8" fmla="*/ 35719 h 314325"/>
                  <a:gd name="connsiteX9" fmla="*/ 169069 w 314325"/>
                  <a:gd name="connsiteY9" fmla="*/ 7144 h 314325"/>
                  <a:gd name="connsiteX10" fmla="*/ 150019 w 314325"/>
                  <a:gd name="connsiteY10" fmla="*/ 7144 h 314325"/>
                  <a:gd name="connsiteX11" fmla="*/ 150019 w 314325"/>
                  <a:gd name="connsiteY11" fmla="*/ 35719 h 314325"/>
                  <a:gd name="connsiteX12" fmla="*/ 121444 w 314325"/>
                  <a:gd name="connsiteY12" fmla="*/ 35719 h 314325"/>
                  <a:gd name="connsiteX13" fmla="*/ 121444 w 314325"/>
                  <a:gd name="connsiteY13" fmla="*/ 7144 h 314325"/>
                  <a:gd name="connsiteX14" fmla="*/ 102394 w 314325"/>
                  <a:gd name="connsiteY14" fmla="*/ 7144 h 314325"/>
                  <a:gd name="connsiteX15" fmla="*/ 102394 w 314325"/>
                  <a:gd name="connsiteY15" fmla="*/ 35719 h 314325"/>
                  <a:gd name="connsiteX16" fmla="*/ 73819 w 314325"/>
                  <a:gd name="connsiteY16" fmla="*/ 35719 h 314325"/>
                  <a:gd name="connsiteX17" fmla="*/ 73819 w 314325"/>
                  <a:gd name="connsiteY17" fmla="*/ 7144 h 314325"/>
                  <a:gd name="connsiteX18" fmla="*/ 54769 w 314325"/>
                  <a:gd name="connsiteY18" fmla="*/ 7144 h 314325"/>
                  <a:gd name="connsiteX19" fmla="*/ 54769 w 314325"/>
                  <a:gd name="connsiteY19" fmla="*/ 35719 h 314325"/>
                  <a:gd name="connsiteX20" fmla="*/ 35719 w 314325"/>
                  <a:gd name="connsiteY20" fmla="*/ 54769 h 314325"/>
                  <a:gd name="connsiteX21" fmla="*/ 7144 w 314325"/>
                  <a:gd name="connsiteY21" fmla="*/ 54769 h 314325"/>
                  <a:gd name="connsiteX22" fmla="*/ 7144 w 314325"/>
                  <a:gd name="connsiteY22" fmla="*/ 73819 h 314325"/>
                  <a:gd name="connsiteX23" fmla="*/ 35719 w 314325"/>
                  <a:gd name="connsiteY23" fmla="*/ 73819 h 314325"/>
                  <a:gd name="connsiteX24" fmla="*/ 35719 w 314325"/>
                  <a:gd name="connsiteY24" fmla="*/ 102394 h 314325"/>
                  <a:gd name="connsiteX25" fmla="*/ 7144 w 314325"/>
                  <a:gd name="connsiteY25" fmla="*/ 102394 h 314325"/>
                  <a:gd name="connsiteX26" fmla="*/ 7144 w 314325"/>
                  <a:gd name="connsiteY26" fmla="*/ 121444 h 314325"/>
                  <a:gd name="connsiteX27" fmla="*/ 35719 w 314325"/>
                  <a:gd name="connsiteY27" fmla="*/ 121444 h 314325"/>
                  <a:gd name="connsiteX28" fmla="*/ 35719 w 314325"/>
                  <a:gd name="connsiteY28" fmla="*/ 150019 h 314325"/>
                  <a:gd name="connsiteX29" fmla="*/ 7144 w 314325"/>
                  <a:gd name="connsiteY29" fmla="*/ 150019 h 314325"/>
                  <a:gd name="connsiteX30" fmla="*/ 7144 w 314325"/>
                  <a:gd name="connsiteY30" fmla="*/ 169069 h 314325"/>
                  <a:gd name="connsiteX31" fmla="*/ 35719 w 314325"/>
                  <a:gd name="connsiteY31" fmla="*/ 169069 h 314325"/>
                  <a:gd name="connsiteX32" fmla="*/ 35719 w 314325"/>
                  <a:gd name="connsiteY32" fmla="*/ 197644 h 314325"/>
                  <a:gd name="connsiteX33" fmla="*/ 7144 w 314325"/>
                  <a:gd name="connsiteY33" fmla="*/ 197644 h 314325"/>
                  <a:gd name="connsiteX34" fmla="*/ 7144 w 314325"/>
                  <a:gd name="connsiteY34" fmla="*/ 216694 h 314325"/>
                  <a:gd name="connsiteX35" fmla="*/ 35719 w 314325"/>
                  <a:gd name="connsiteY35" fmla="*/ 216694 h 314325"/>
                  <a:gd name="connsiteX36" fmla="*/ 35719 w 314325"/>
                  <a:gd name="connsiteY36" fmla="*/ 245269 h 314325"/>
                  <a:gd name="connsiteX37" fmla="*/ 7144 w 314325"/>
                  <a:gd name="connsiteY37" fmla="*/ 245269 h 314325"/>
                  <a:gd name="connsiteX38" fmla="*/ 7144 w 314325"/>
                  <a:gd name="connsiteY38" fmla="*/ 264319 h 314325"/>
                  <a:gd name="connsiteX39" fmla="*/ 35719 w 314325"/>
                  <a:gd name="connsiteY39" fmla="*/ 264319 h 314325"/>
                  <a:gd name="connsiteX40" fmla="*/ 54769 w 314325"/>
                  <a:gd name="connsiteY40" fmla="*/ 283369 h 314325"/>
                  <a:gd name="connsiteX41" fmla="*/ 54769 w 314325"/>
                  <a:gd name="connsiteY41" fmla="*/ 311944 h 314325"/>
                  <a:gd name="connsiteX42" fmla="*/ 73819 w 314325"/>
                  <a:gd name="connsiteY42" fmla="*/ 311944 h 314325"/>
                  <a:gd name="connsiteX43" fmla="*/ 73819 w 314325"/>
                  <a:gd name="connsiteY43" fmla="*/ 283369 h 314325"/>
                  <a:gd name="connsiteX44" fmla="*/ 102394 w 314325"/>
                  <a:gd name="connsiteY44" fmla="*/ 283369 h 314325"/>
                  <a:gd name="connsiteX45" fmla="*/ 102394 w 314325"/>
                  <a:gd name="connsiteY45" fmla="*/ 311944 h 314325"/>
                  <a:gd name="connsiteX46" fmla="*/ 121444 w 314325"/>
                  <a:gd name="connsiteY46" fmla="*/ 311944 h 314325"/>
                  <a:gd name="connsiteX47" fmla="*/ 121444 w 314325"/>
                  <a:gd name="connsiteY47" fmla="*/ 283369 h 314325"/>
                  <a:gd name="connsiteX48" fmla="*/ 150019 w 314325"/>
                  <a:gd name="connsiteY48" fmla="*/ 283369 h 314325"/>
                  <a:gd name="connsiteX49" fmla="*/ 150019 w 314325"/>
                  <a:gd name="connsiteY49" fmla="*/ 311944 h 314325"/>
                  <a:gd name="connsiteX50" fmla="*/ 169069 w 314325"/>
                  <a:gd name="connsiteY50" fmla="*/ 311944 h 314325"/>
                  <a:gd name="connsiteX51" fmla="*/ 169069 w 314325"/>
                  <a:gd name="connsiteY51" fmla="*/ 283369 h 314325"/>
                  <a:gd name="connsiteX52" fmla="*/ 197644 w 314325"/>
                  <a:gd name="connsiteY52" fmla="*/ 283369 h 314325"/>
                  <a:gd name="connsiteX53" fmla="*/ 197644 w 314325"/>
                  <a:gd name="connsiteY53" fmla="*/ 311944 h 314325"/>
                  <a:gd name="connsiteX54" fmla="*/ 216694 w 314325"/>
                  <a:gd name="connsiteY54" fmla="*/ 311944 h 314325"/>
                  <a:gd name="connsiteX55" fmla="*/ 216694 w 314325"/>
                  <a:gd name="connsiteY55" fmla="*/ 283369 h 314325"/>
                  <a:gd name="connsiteX56" fmla="*/ 245269 w 314325"/>
                  <a:gd name="connsiteY56" fmla="*/ 283369 h 314325"/>
                  <a:gd name="connsiteX57" fmla="*/ 245269 w 314325"/>
                  <a:gd name="connsiteY57" fmla="*/ 311944 h 314325"/>
                  <a:gd name="connsiteX58" fmla="*/ 264319 w 314325"/>
                  <a:gd name="connsiteY58" fmla="*/ 311944 h 314325"/>
                  <a:gd name="connsiteX59" fmla="*/ 264319 w 314325"/>
                  <a:gd name="connsiteY59" fmla="*/ 283369 h 314325"/>
                  <a:gd name="connsiteX60" fmla="*/ 283369 w 314325"/>
                  <a:gd name="connsiteY60" fmla="*/ 264319 h 314325"/>
                  <a:gd name="connsiteX61" fmla="*/ 311944 w 314325"/>
                  <a:gd name="connsiteY61" fmla="*/ 264319 h 314325"/>
                  <a:gd name="connsiteX62" fmla="*/ 311944 w 314325"/>
                  <a:gd name="connsiteY62" fmla="*/ 245269 h 314325"/>
                  <a:gd name="connsiteX63" fmla="*/ 283369 w 314325"/>
                  <a:gd name="connsiteY63" fmla="*/ 245269 h 314325"/>
                  <a:gd name="connsiteX64" fmla="*/ 283369 w 314325"/>
                  <a:gd name="connsiteY64" fmla="*/ 216694 h 314325"/>
                  <a:gd name="connsiteX65" fmla="*/ 311944 w 314325"/>
                  <a:gd name="connsiteY65" fmla="*/ 216694 h 314325"/>
                  <a:gd name="connsiteX66" fmla="*/ 311944 w 314325"/>
                  <a:gd name="connsiteY66" fmla="*/ 197644 h 314325"/>
                  <a:gd name="connsiteX67" fmla="*/ 283369 w 314325"/>
                  <a:gd name="connsiteY67" fmla="*/ 197644 h 314325"/>
                  <a:gd name="connsiteX68" fmla="*/ 283369 w 314325"/>
                  <a:gd name="connsiteY68" fmla="*/ 169069 h 314325"/>
                  <a:gd name="connsiteX69" fmla="*/ 311944 w 314325"/>
                  <a:gd name="connsiteY69" fmla="*/ 169069 h 314325"/>
                  <a:gd name="connsiteX70" fmla="*/ 311944 w 314325"/>
                  <a:gd name="connsiteY70" fmla="*/ 150019 h 314325"/>
                  <a:gd name="connsiteX71" fmla="*/ 283369 w 314325"/>
                  <a:gd name="connsiteY71" fmla="*/ 150019 h 314325"/>
                  <a:gd name="connsiteX72" fmla="*/ 283369 w 314325"/>
                  <a:gd name="connsiteY72" fmla="*/ 121444 h 314325"/>
                  <a:gd name="connsiteX73" fmla="*/ 311944 w 314325"/>
                  <a:gd name="connsiteY73" fmla="*/ 121444 h 314325"/>
                  <a:gd name="connsiteX74" fmla="*/ 311944 w 314325"/>
                  <a:gd name="connsiteY74" fmla="*/ 102394 h 314325"/>
                  <a:gd name="connsiteX75" fmla="*/ 283369 w 314325"/>
                  <a:gd name="connsiteY75" fmla="*/ 102394 h 314325"/>
                  <a:gd name="connsiteX76" fmla="*/ 283369 w 314325"/>
                  <a:gd name="connsiteY76" fmla="*/ 73819 h 314325"/>
                  <a:gd name="connsiteX77" fmla="*/ 311944 w 314325"/>
                  <a:gd name="connsiteY77" fmla="*/ 73819 h 314325"/>
                  <a:gd name="connsiteX78" fmla="*/ 311944 w 314325"/>
                  <a:gd name="connsiteY78" fmla="*/ 54769 h 314325"/>
                  <a:gd name="connsiteX79" fmla="*/ 283369 w 314325"/>
                  <a:gd name="connsiteY79" fmla="*/ 54769 h 314325"/>
                  <a:gd name="connsiteX80" fmla="*/ 264319 w 314325"/>
                  <a:gd name="connsiteY80" fmla="*/ 35719 h 314325"/>
                  <a:gd name="connsiteX81" fmla="*/ 264319 w 314325"/>
                  <a:gd name="connsiteY81" fmla="*/ 262414 h 314325"/>
                  <a:gd name="connsiteX82" fmla="*/ 262414 w 314325"/>
                  <a:gd name="connsiteY82" fmla="*/ 264319 h 314325"/>
                  <a:gd name="connsiteX83" fmla="*/ 56674 w 314325"/>
                  <a:gd name="connsiteY83" fmla="*/ 264319 h 314325"/>
                  <a:gd name="connsiteX84" fmla="*/ 56674 w 314325"/>
                  <a:gd name="connsiteY84" fmla="*/ 264319 h 314325"/>
                  <a:gd name="connsiteX85" fmla="*/ 54769 w 314325"/>
                  <a:gd name="connsiteY85" fmla="*/ 262414 h 314325"/>
                  <a:gd name="connsiteX86" fmla="*/ 54769 w 314325"/>
                  <a:gd name="connsiteY86" fmla="*/ 56674 h 314325"/>
                  <a:gd name="connsiteX87" fmla="*/ 54769 w 314325"/>
                  <a:gd name="connsiteY87" fmla="*/ 56674 h 314325"/>
                  <a:gd name="connsiteX88" fmla="*/ 56674 w 314325"/>
                  <a:gd name="connsiteY88" fmla="*/ 54769 h 314325"/>
                  <a:gd name="connsiteX89" fmla="*/ 262414 w 314325"/>
                  <a:gd name="connsiteY89" fmla="*/ 54769 h 314325"/>
                  <a:gd name="connsiteX90" fmla="*/ 264319 w 314325"/>
                  <a:gd name="connsiteY90" fmla="*/ 56674 h 314325"/>
                  <a:gd name="connsiteX91" fmla="*/ 264319 w 314325"/>
                  <a:gd name="connsiteY91" fmla="*/ 26241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14325" h="314325">
                    <a:moveTo>
                      <a:pt x="264319" y="35719"/>
                    </a:moveTo>
                    <a:lnTo>
                      <a:pt x="264319" y="7144"/>
                    </a:lnTo>
                    <a:lnTo>
                      <a:pt x="245269" y="7144"/>
                    </a:lnTo>
                    <a:lnTo>
                      <a:pt x="245269" y="35719"/>
                    </a:lnTo>
                    <a:lnTo>
                      <a:pt x="216694" y="35719"/>
                    </a:lnTo>
                    <a:lnTo>
                      <a:pt x="216694" y="7144"/>
                    </a:lnTo>
                    <a:lnTo>
                      <a:pt x="197644" y="7144"/>
                    </a:lnTo>
                    <a:lnTo>
                      <a:pt x="197644" y="35719"/>
                    </a:lnTo>
                    <a:lnTo>
                      <a:pt x="169069" y="35719"/>
                    </a:lnTo>
                    <a:lnTo>
                      <a:pt x="169069" y="7144"/>
                    </a:lnTo>
                    <a:lnTo>
                      <a:pt x="150019" y="7144"/>
                    </a:lnTo>
                    <a:lnTo>
                      <a:pt x="150019" y="35719"/>
                    </a:lnTo>
                    <a:lnTo>
                      <a:pt x="121444" y="35719"/>
                    </a:lnTo>
                    <a:lnTo>
                      <a:pt x="121444" y="7144"/>
                    </a:lnTo>
                    <a:lnTo>
                      <a:pt x="102394" y="7144"/>
                    </a:lnTo>
                    <a:lnTo>
                      <a:pt x="102394" y="35719"/>
                    </a:lnTo>
                    <a:lnTo>
                      <a:pt x="73819" y="35719"/>
                    </a:lnTo>
                    <a:lnTo>
                      <a:pt x="73819" y="7144"/>
                    </a:lnTo>
                    <a:lnTo>
                      <a:pt x="54769" y="7144"/>
                    </a:lnTo>
                    <a:lnTo>
                      <a:pt x="54769" y="35719"/>
                    </a:lnTo>
                    <a:cubicBezTo>
                      <a:pt x="44291" y="36671"/>
                      <a:pt x="36671" y="44291"/>
                      <a:pt x="35719" y="54769"/>
                    </a:cubicBezTo>
                    <a:lnTo>
                      <a:pt x="7144" y="54769"/>
                    </a:lnTo>
                    <a:lnTo>
                      <a:pt x="7144" y="73819"/>
                    </a:lnTo>
                    <a:lnTo>
                      <a:pt x="35719" y="73819"/>
                    </a:lnTo>
                    <a:lnTo>
                      <a:pt x="35719" y="102394"/>
                    </a:lnTo>
                    <a:lnTo>
                      <a:pt x="7144" y="102394"/>
                    </a:lnTo>
                    <a:lnTo>
                      <a:pt x="7144" y="121444"/>
                    </a:lnTo>
                    <a:lnTo>
                      <a:pt x="35719" y="121444"/>
                    </a:lnTo>
                    <a:lnTo>
                      <a:pt x="35719" y="150019"/>
                    </a:lnTo>
                    <a:lnTo>
                      <a:pt x="7144" y="150019"/>
                    </a:lnTo>
                    <a:lnTo>
                      <a:pt x="7144" y="169069"/>
                    </a:lnTo>
                    <a:lnTo>
                      <a:pt x="35719" y="169069"/>
                    </a:lnTo>
                    <a:lnTo>
                      <a:pt x="35719" y="197644"/>
                    </a:lnTo>
                    <a:lnTo>
                      <a:pt x="7144" y="197644"/>
                    </a:lnTo>
                    <a:lnTo>
                      <a:pt x="7144" y="216694"/>
                    </a:lnTo>
                    <a:lnTo>
                      <a:pt x="35719" y="216694"/>
                    </a:lnTo>
                    <a:lnTo>
                      <a:pt x="35719" y="245269"/>
                    </a:lnTo>
                    <a:lnTo>
                      <a:pt x="7144" y="245269"/>
                    </a:lnTo>
                    <a:lnTo>
                      <a:pt x="7144" y="264319"/>
                    </a:lnTo>
                    <a:lnTo>
                      <a:pt x="35719" y="264319"/>
                    </a:lnTo>
                    <a:cubicBezTo>
                      <a:pt x="36671" y="274796"/>
                      <a:pt x="44291" y="282416"/>
                      <a:pt x="54769" y="283369"/>
                    </a:cubicBezTo>
                    <a:lnTo>
                      <a:pt x="54769" y="311944"/>
                    </a:lnTo>
                    <a:lnTo>
                      <a:pt x="73819" y="311944"/>
                    </a:lnTo>
                    <a:lnTo>
                      <a:pt x="73819" y="283369"/>
                    </a:lnTo>
                    <a:lnTo>
                      <a:pt x="102394" y="283369"/>
                    </a:lnTo>
                    <a:lnTo>
                      <a:pt x="102394" y="311944"/>
                    </a:lnTo>
                    <a:lnTo>
                      <a:pt x="121444" y="311944"/>
                    </a:lnTo>
                    <a:lnTo>
                      <a:pt x="121444" y="283369"/>
                    </a:lnTo>
                    <a:lnTo>
                      <a:pt x="150019" y="283369"/>
                    </a:lnTo>
                    <a:lnTo>
                      <a:pt x="150019" y="311944"/>
                    </a:lnTo>
                    <a:lnTo>
                      <a:pt x="169069" y="311944"/>
                    </a:lnTo>
                    <a:lnTo>
                      <a:pt x="169069" y="283369"/>
                    </a:lnTo>
                    <a:lnTo>
                      <a:pt x="197644" y="283369"/>
                    </a:lnTo>
                    <a:lnTo>
                      <a:pt x="197644" y="311944"/>
                    </a:lnTo>
                    <a:lnTo>
                      <a:pt x="216694" y="311944"/>
                    </a:lnTo>
                    <a:lnTo>
                      <a:pt x="216694" y="283369"/>
                    </a:lnTo>
                    <a:lnTo>
                      <a:pt x="245269" y="283369"/>
                    </a:lnTo>
                    <a:lnTo>
                      <a:pt x="245269" y="311944"/>
                    </a:lnTo>
                    <a:lnTo>
                      <a:pt x="264319" y="311944"/>
                    </a:lnTo>
                    <a:lnTo>
                      <a:pt x="264319" y="283369"/>
                    </a:lnTo>
                    <a:cubicBezTo>
                      <a:pt x="274796" y="282416"/>
                      <a:pt x="282416" y="274796"/>
                      <a:pt x="283369" y="264319"/>
                    </a:cubicBezTo>
                    <a:lnTo>
                      <a:pt x="311944" y="264319"/>
                    </a:lnTo>
                    <a:lnTo>
                      <a:pt x="311944" y="245269"/>
                    </a:lnTo>
                    <a:lnTo>
                      <a:pt x="283369" y="245269"/>
                    </a:lnTo>
                    <a:lnTo>
                      <a:pt x="283369" y="216694"/>
                    </a:lnTo>
                    <a:lnTo>
                      <a:pt x="311944" y="216694"/>
                    </a:lnTo>
                    <a:lnTo>
                      <a:pt x="311944" y="197644"/>
                    </a:lnTo>
                    <a:lnTo>
                      <a:pt x="283369" y="197644"/>
                    </a:lnTo>
                    <a:lnTo>
                      <a:pt x="283369" y="169069"/>
                    </a:lnTo>
                    <a:lnTo>
                      <a:pt x="311944" y="169069"/>
                    </a:lnTo>
                    <a:lnTo>
                      <a:pt x="311944" y="150019"/>
                    </a:lnTo>
                    <a:lnTo>
                      <a:pt x="283369" y="150019"/>
                    </a:lnTo>
                    <a:lnTo>
                      <a:pt x="283369" y="121444"/>
                    </a:lnTo>
                    <a:lnTo>
                      <a:pt x="311944" y="121444"/>
                    </a:lnTo>
                    <a:lnTo>
                      <a:pt x="311944" y="102394"/>
                    </a:lnTo>
                    <a:lnTo>
                      <a:pt x="283369" y="102394"/>
                    </a:lnTo>
                    <a:lnTo>
                      <a:pt x="283369" y="73819"/>
                    </a:lnTo>
                    <a:lnTo>
                      <a:pt x="311944" y="73819"/>
                    </a:lnTo>
                    <a:lnTo>
                      <a:pt x="311944" y="54769"/>
                    </a:lnTo>
                    <a:lnTo>
                      <a:pt x="283369" y="54769"/>
                    </a:lnTo>
                    <a:cubicBezTo>
                      <a:pt x="282416" y="44291"/>
                      <a:pt x="274796" y="36671"/>
                      <a:pt x="264319" y="35719"/>
                    </a:cubicBezTo>
                    <a:close/>
                    <a:moveTo>
                      <a:pt x="264319" y="262414"/>
                    </a:moveTo>
                    <a:cubicBezTo>
                      <a:pt x="264319" y="263366"/>
                      <a:pt x="263366" y="264319"/>
                      <a:pt x="262414" y="264319"/>
                    </a:cubicBezTo>
                    <a:lnTo>
                      <a:pt x="56674" y="264319"/>
                    </a:lnTo>
                    <a:cubicBezTo>
                      <a:pt x="56674" y="264319"/>
                      <a:pt x="56674" y="264319"/>
                      <a:pt x="56674" y="264319"/>
                    </a:cubicBezTo>
                    <a:cubicBezTo>
                      <a:pt x="55721" y="264319"/>
                      <a:pt x="54769" y="263366"/>
                      <a:pt x="54769" y="262414"/>
                    </a:cubicBezTo>
                    <a:lnTo>
                      <a:pt x="54769" y="56674"/>
                    </a:lnTo>
                    <a:cubicBezTo>
                      <a:pt x="54769" y="56674"/>
                      <a:pt x="54769" y="56674"/>
                      <a:pt x="54769" y="56674"/>
                    </a:cubicBezTo>
                    <a:cubicBezTo>
                      <a:pt x="54769" y="55721"/>
                      <a:pt x="55721" y="54769"/>
                      <a:pt x="56674" y="54769"/>
                    </a:cubicBezTo>
                    <a:lnTo>
                      <a:pt x="262414" y="54769"/>
                    </a:lnTo>
                    <a:cubicBezTo>
                      <a:pt x="263366" y="54769"/>
                      <a:pt x="264319" y="55721"/>
                      <a:pt x="264319" y="56674"/>
                    </a:cubicBezTo>
                    <a:lnTo>
                      <a:pt x="264319" y="262414"/>
                    </a:lnTo>
                    <a:close/>
                  </a:path>
                </a:pathLst>
              </a:custGeom>
              <a:grpFill/>
              <a:ln w="19050" cap="flat">
                <a:noFill/>
                <a:prstDash val="solid"/>
                <a:miter/>
              </a:ln>
            </p:spPr>
            <p:txBody>
              <a:bodyPr rtlCol="0" anchor="ctr"/>
              <a:lstStyle/>
              <a:p>
                <a:endParaRPr lang="en-US" sz="1125" dirty="0"/>
              </a:p>
            </p:txBody>
          </p:sp>
        </p:grpSp>
      </p:grpSp>
    </p:spTree>
    <p:extLst>
      <p:ext uri="{BB962C8B-B14F-4D97-AF65-F5344CB8AC3E}">
        <p14:creationId xmlns:p14="http://schemas.microsoft.com/office/powerpoint/2010/main" val="1286855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806FEF93-253D-3E48-928D-98AC154BC835}"/>
              </a:ext>
            </a:extLst>
          </p:cNvPr>
          <p:cNvSpPr txBox="1"/>
          <p:nvPr/>
        </p:nvSpPr>
        <p:spPr>
          <a:xfrm>
            <a:off x="2451067" y="4197446"/>
            <a:ext cx="4241867" cy="207749"/>
          </a:xfrm>
          <a:prstGeom prst="rect">
            <a:avLst/>
          </a:prstGeom>
          <a:noFill/>
        </p:spPr>
        <p:txBody>
          <a:bodyPr wrap="none" rtlCol="0">
            <a:spAutoFit/>
          </a:bodyPr>
          <a:lstStyle/>
          <a:p>
            <a:pPr algn="ctr" defTabSz="285732">
              <a:defRPr/>
            </a:pPr>
            <a:r>
              <a:rPr lang="en-US" sz="750" kern="0" dirty="0">
                <a:gradFill>
                  <a:gsLst>
                    <a:gs pos="1961">
                      <a:srgbClr val="FFFFFF"/>
                    </a:gs>
                    <a:gs pos="100000">
                      <a:srgbClr val="FFFFFF"/>
                    </a:gs>
                  </a:gsLst>
                  <a:lin ang="5400000" scaled="0"/>
                </a:gradFill>
                <a:latin typeface="Amazon Ember Regular"/>
              </a:rPr>
              <a:t>IDC, Windows Server Operating Environment Market Update,  Doc # US44217118, Aug 2018 </a:t>
            </a:r>
          </a:p>
        </p:txBody>
      </p:sp>
      <p:sp>
        <p:nvSpPr>
          <p:cNvPr id="27" name="TextBox 26">
            <a:extLst>
              <a:ext uri="{FF2B5EF4-FFF2-40B4-BE49-F238E27FC236}">
                <a16:creationId xmlns:a16="http://schemas.microsoft.com/office/drawing/2014/main" id="{91D55ABF-6055-7A46-8059-C7762D333500}"/>
              </a:ext>
            </a:extLst>
          </p:cNvPr>
          <p:cNvSpPr txBox="1"/>
          <p:nvPr/>
        </p:nvSpPr>
        <p:spPr>
          <a:xfrm>
            <a:off x="1844243" y="3942999"/>
            <a:ext cx="5455515" cy="207749"/>
          </a:xfrm>
          <a:prstGeom prst="rect">
            <a:avLst/>
          </a:prstGeom>
          <a:noFill/>
        </p:spPr>
        <p:txBody>
          <a:bodyPr wrap="square" rtlCol="0" anchor="b" anchorCtr="0">
            <a:spAutoFit/>
          </a:bodyPr>
          <a:lstStyle/>
          <a:p>
            <a:pPr algn="ctr" defTabSz="285732">
              <a:defRPr/>
            </a:pPr>
            <a:r>
              <a:rPr lang="en-US" sz="750" kern="0" dirty="0">
                <a:gradFill>
                  <a:gsLst>
                    <a:gs pos="1961">
                      <a:srgbClr val="FFFFFF"/>
                    </a:gs>
                    <a:gs pos="100000">
                      <a:srgbClr val="FFFFFF"/>
                    </a:gs>
                  </a:gsLst>
                  <a:lin ang="5400000" scaled="0"/>
                </a:gradFill>
                <a:latin typeface="Amazon Ember Regular"/>
              </a:rPr>
              <a:t>Note: Includes Windows instances deployed in the public cloud IaaS market during 2017 Source: IDC estimates, 2018</a:t>
            </a:r>
          </a:p>
        </p:txBody>
      </p:sp>
      <p:graphicFrame>
        <p:nvGraphicFramePr>
          <p:cNvPr id="28" name="Object 9">
            <a:extLst>
              <a:ext uri="{FF2B5EF4-FFF2-40B4-BE49-F238E27FC236}">
                <a16:creationId xmlns:a16="http://schemas.microsoft.com/office/drawing/2014/main" id="{5E2211CC-63E5-144B-B1A5-65EDD13883B5}"/>
              </a:ext>
            </a:extLst>
          </p:cNvPr>
          <p:cNvGraphicFramePr>
            <a:graphicFrameLocks noChangeAspect="1"/>
          </p:cNvGraphicFramePr>
          <p:nvPr>
            <p:extLst>
              <p:ext uri="{D42A27DB-BD31-4B8C-83A1-F6EECF244321}">
                <p14:modId xmlns:p14="http://schemas.microsoft.com/office/powerpoint/2010/main" val="3730472489"/>
              </p:ext>
            </p:extLst>
          </p:nvPr>
        </p:nvGraphicFramePr>
        <p:xfrm>
          <a:off x="2704358" y="663313"/>
          <a:ext cx="3735284" cy="3066240"/>
        </p:xfrm>
        <a:graphic>
          <a:graphicData uri="http://schemas.openxmlformats.org/drawingml/2006/chart">
            <c:chart xmlns:c="http://schemas.openxmlformats.org/drawingml/2006/chart" xmlns:r="http://schemas.openxmlformats.org/officeDocument/2006/relationships" r:id="rId3"/>
          </a:graphicData>
        </a:graphic>
      </p:graphicFrame>
      <p:pic>
        <p:nvPicPr>
          <p:cNvPr id="34" name="Picture 33">
            <a:extLst>
              <a:ext uri="{FF2B5EF4-FFF2-40B4-BE49-F238E27FC236}">
                <a16:creationId xmlns:a16="http://schemas.microsoft.com/office/drawing/2014/main" id="{D928A501-0126-C247-9A0D-CF7C114F17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6076" y="2391754"/>
            <a:ext cx="518943" cy="312773"/>
          </a:xfrm>
          <a:prstGeom prst="rect">
            <a:avLst/>
          </a:prstGeom>
        </p:spPr>
      </p:pic>
      <p:sp>
        <p:nvSpPr>
          <p:cNvPr id="35" name="TextBox 34">
            <a:extLst>
              <a:ext uri="{FF2B5EF4-FFF2-40B4-BE49-F238E27FC236}">
                <a16:creationId xmlns:a16="http://schemas.microsoft.com/office/drawing/2014/main" id="{EBD9FAF3-0431-5A4B-8F3D-AC691647B35C}"/>
              </a:ext>
            </a:extLst>
          </p:cNvPr>
          <p:cNvSpPr txBox="1"/>
          <p:nvPr/>
        </p:nvSpPr>
        <p:spPr>
          <a:xfrm>
            <a:off x="4077954" y="1758739"/>
            <a:ext cx="494046" cy="207749"/>
          </a:xfrm>
          <a:prstGeom prst="rect">
            <a:avLst/>
          </a:prstGeom>
          <a:noFill/>
        </p:spPr>
        <p:txBody>
          <a:bodyPr wrap="none" rtlCol="0">
            <a:spAutoFit/>
          </a:bodyPr>
          <a:lstStyle/>
          <a:p>
            <a:pPr defTabSz="285750">
              <a:defRPr/>
            </a:pPr>
            <a:r>
              <a:rPr lang="en-US" sz="750" b="1" kern="0" dirty="0">
                <a:gradFill>
                  <a:gsLst>
                    <a:gs pos="1961">
                      <a:srgbClr val="FFFFFF"/>
                    </a:gs>
                    <a:gs pos="100000">
                      <a:srgbClr val="FFFFFF"/>
                    </a:gs>
                  </a:gsLst>
                  <a:lin ang="5400000" scaled="0"/>
                </a:gradFill>
              </a:rPr>
              <a:t>Others</a:t>
            </a:r>
          </a:p>
        </p:txBody>
      </p:sp>
      <p:sp>
        <p:nvSpPr>
          <p:cNvPr id="36" name="TextBox 35">
            <a:extLst>
              <a:ext uri="{FF2B5EF4-FFF2-40B4-BE49-F238E27FC236}">
                <a16:creationId xmlns:a16="http://schemas.microsoft.com/office/drawing/2014/main" id="{C70EC5B2-1675-AC4C-8123-3BB56728A2A7}"/>
              </a:ext>
            </a:extLst>
          </p:cNvPr>
          <p:cNvSpPr txBox="1"/>
          <p:nvPr/>
        </p:nvSpPr>
        <p:spPr>
          <a:xfrm>
            <a:off x="3663261" y="2391754"/>
            <a:ext cx="540533" cy="246221"/>
          </a:xfrm>
          <a:prstGeom prst="rect">
            <a:avLst/>
          </a:prstGeom>
          <a:noFill/>
        </p:spPr>
        <p:txBody>
          <a:bodyPr wrap="none" rtlCol="0">
            <a:spAutoFit/>
          </a:bodyPr>
          <a:lstStyle/>
          <a:p>
            <a:pPr defTabSz="285750">
              <a:defRPr/>
            </a:pPr>
            <a:r>
              <a:rPr lang="en-US" sz="1000" b="1" kern="0" dirty="0">
                <a:solidFill>
                  <a:srgbClr val="FFFFFF"/>
                </a:solidFill>
              </a:rPr>
              <a:t>Azure</a:t>
            </a:r>
          </a:p>
        </p:txBody>
      </p:sp>
      <p:sp>
        <p:nvSpPr>
          <p:cNvPr id="3" name="Rectangle 2">
            <a:extLst>
              <a:ext uri="{FF2B5EF4-FFF2-40B4-BE49-F238E27FC236}">
                <a16:creationId xmlns:a16="http://schemas.microsoft.com/office/drawing/2014/main" id="{1996112D-F17A-BA4D-A0BD-F817B042A40E}"/>
              </a:ext>
            </a:extLst>
          </p:cNvPr>
          <p:cNvSpPr/>
          <p:nvPr/>
        </p:nvSpPr>
        <p:spPr>
          <a:xfrm>
            <a:off x="2235344" y="4417267"/>
            <a:ext cx="4673314" cy="207749"/>
          </a:xfrm>
          <a:prstGeom prst="rect">
            <a:avLst/>
          </a:prstGeom>
        </p:spPr>
        <p:txBody>
          <a:bodyPr wrap="square">
            <a:spAutoFit/>
          </a:bodyPr>
          <a:lstStyle/>
          <a:p>
            <a:pPr algn="ctr" defTabSz="285732">
              <a:defRPr/>
            </a:pPr>
            <a:r>
              <a:rPr lang="en-US" sz="750" kern="0" dirty="0">
                <a:gradFill>
                  <a:gsLst>
                    <a:gs pos="1961">
                      <a:srgbClr val="FFFFFF"/>
                    </a:gs>
                    <a:gs pos="100000">
                      <a:srgbClr val="FFFFFF"/>
                    </a:gs>
                  </a:gsLst>
                  <a:lin ang="5400000" scaled="0"/>
                </a:gradFill>
                <a:latin typeface="Amazon Ember Regular"/>
                <a:hlinkClick r:id="rId5">
                  <a:extLst>
                    <a:ext uri="{A12FA001-AC4F-418D-AE19-62706E023703}">
                      <ahyp:hlinkClr xmlns:ahyp="http://schemas.microsoft.com/office/drawing/2018/hyperlinkcolor" val="tx"/>
                    </a:ext>
                  </a:extLst>
                </a:hlinkClick>
              </a:rPr>
              <a:t>https://d1.awsstatic.com/analyst-reports/IDC_Slide_WindowsonAWS_JM181015.pdf</a:t>
            </a:r>
            <a:r>
              <a:rPr lang="en-US" sz="750" kern="0" dirty="0">
                <a:gradFill>
                  <a:gsLst>
                    <a:gs pos="1961">
                      <a:srgbClr val="FFFFFF"/>
                    </a:gs>
                    <a:gs pos="100000">
                      <a:srgbClr val="FFFFFF"/>
                    </a:gs>
                  </a:gsLst>
                  <a:lin ang="5400000" scaled="0"/>
                </a:gradFill>
                <a:latin typeface="Amazon Ember Regular"/>
              </a:rPr>
              <a:t> </a:t>
            </a:r>
          </a:p>
        </p:txBody>
      </p:sp>
      <p:sp>
        <p:nvSpPr>
          <p:cNvPr id="18" name="Title 19">
            <a:extLst>
              <a:ext uri="{FF2B5EF4-FFF2-40B4-BE49-F238E27FC236}">
                <a16:creationId xmlns:a16="http://schemas.microsoft.com/office/drawing/2014/main" id="{B702D474-7CBD-479B-88DB-9672732DFB1C}"/>
              </a:ext>
            </a:extLst>
          </p:cNvPr>
          <p:cNvSpPr>
            <a:spLocks noGrp="1"/>
          </p:cNvSpPr>
          <p:nvPr>
            <p:ph type="title"/>
          </p:nvPr>
        </p:nvSpPr>
        <p:spPr>
          <a:xfrm>
            <a:off x="336789" y="114936"/>
            <a:ext cx="8205304" cy="857250"/>
          </a:xfrm>
        </p:spPr>
        <p:txBody>
          <a:bodyPr/>
          <a:lstStyle/>
          <a:p>
            <a:r>
              <a:rPr lang="en-US" dirty="0"/>
              <a:t>Windows Licenses by Cloud Provider</a:t>
            </a:r>
          </a:p>
        </p:txBody>
      </p:sp>
      <p:grpSp>
        <p:nvGrpSpPr>
          <p:cNvPr id="21" name="Group 20">
            <a:extLst>
              <a:ext uri="{FF2B5EF4-FFF2-40B4-BE49-F238E27FC236}">
                <a16:creationId xmlns:a16="http://schemas.microsoft.com/office/drawing/2014/main" id="{3BE8100F-B507-4252-9DC2-973A27118CF1}"/>
              </a:ext>
            </a:extLst>
          </p:cNvPr>
          <p:cNvGrpSpPr/>
          <p:nvPr/>
        </p:nvGrpSpPr>
        <p:grpSpPr>
          <a:xfrm>
            <a:off x="8531678" y="2"/>
            <a:ext cx="412991" cy="489858"/>
            <a:chOff x="13432971" y="2"/>
            <a:chExt cx="660785" cy="783773"/>
          </a:xfrm>
        </p:grpSpPr>
        <p:sp>
          <p:nvSpPr>
            <p:cNvPr id="22" name="Arrow: Pentagon 26">
              <a:extLst>
                <a:ext uri="{FF2B5EF4-FFF2-40B4-BE49-F238E27FC236}">
                  <a16:creationId xmlns:a16="http://schemas.microsoft.com/office/drawing/2014/main" id="{DC3F8B2E-6422-4425-995E-4DC9B7FAD1F1}"/>
                </a:ext>
              </a:extLst>
            </p:cNvPr>
            <p:cNvSpPr/>
            <p:nvPr/>
          </p:nvSpPr>
          <p:spPr bwMode="auto">
            <a:xfrm rot="5400000">
              <a:off x="13371477" y="61496"/>
              <a:ext cx="783773" cy="660785"/>
            </a:xfrm>
            <a:prstGeom prst="homePlate">
              <a:avLst>
                <a:gd name="adj" fmla="val 3003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3" name="Graphic 3">
              <a:extLst>
                <a:ext uri="{FF2B5EF4-FFF2-40B4-BE49-F238E27FC236}">
                  <a16:creationId xmlns:a16="http://schemas.microsoft.com/office/drawing/2014/main" id="{C813EDDC-98B4-44C9-9A41-238905675B8B}"/>
                </a:ext>
              </a:extLst>
            </p:cNvPr>
            <p:cNvGrpSpPr/>
            <p:nvPr/>
          </p:nvGrpSpPr>
          <p:grpSpPr>
            <a:xfrm>
              <a:off x="13585427" y="125219"/>
              <a:ext cx="386410" cy="386410"/>
              <a:chOff x="4333875" y="2333625"/>
              <a:chExt cx="476250" cy="476250"/>
            </a:xfrm>
            <a:solidFill>
              <a:schemeClr val="tx1"/>
            </a:solidFill>
          </p:grpSpPr>
          <p:sp>
            <p:nvSpPr>
              <p:cNvPr id="24" name="Freeform: Shape 32">
                <a:extLst>
                  <a:ext uri="{FF2B5EF4-FFF2-40B4-BE49-F238E27FC236}">
                    <a16:creationId xmlns:a16="http://schemas.microsoft.com/office/drawing/2014/main" id="{25B740F7-68B1-4E8E-A786-4F1236A4A067}"/>
                  </a:ext>
                </a:extLst>
              </p:cNvPr>
              <p:cNvSpPr/>
              <p:nvPr/>
            </p:nvSpPr>
            <p:spPr>
              <a:xfrm>
                <a:off x="4536281" y="2326481"/>
                <a:ext cx="276225" cy="276225"/>
              </a:xfrm>
              <a:custGeom>
                <a:avLst/>
                <a:gdLst>
                  <a:gd name="connsiteX0" fmla="*/ 254794 w 276225"/>
                  <a:gd name="connsiteY0" fmla="*/ 7144 h 276225"/>
                  <a:gd name="connsiteX1" fmla="*/ 26194 w 276225"/>
                  <a:gd name="connsiteY1" fmla="*/ 7144 h 276225"/>
                  <a:gd name="connsiteX2" fmla="*/ 7144 w 276225"/>
                  <a:gd name="connsiteY2" fmla="*/ 26194 h 276225"/>
                  <a:gd name="connsiteX3" fmla="*/ 7144 w 276225"/>
                  <a:gd name="connsiteY3" fmla="*/ 73819 h 276225"/>
                  <a:gd name="connsiteX4" fmla="*/ 26194 w 276225"/>
                  <a:gd name="connsiteY4" fmla="*/ 73819 h 276225"/>
                  <a:gd name="connsiteX5" fmla="*/ 26194 w 276225"/>
                  <a:gd name="connsiteY5" fmla="*/ 26194 h 276225"/>
                  <a:gd name="connsiteX6" fmla="*/ 254794 w 276225"/>
                  <a:gd name="connsiteY6" fmla="*/ 26194 h 276225"/>
                  <a:gd name="connsiteX7" fmla="*/ 254794 w 276225"/>
                  <a:gd name="connsiteY7" fmla="*/ 254794 h 276225"/>
                  <a:gd name="connsiteX8" fmla="*/ 207169 w 276225"/>
                  <a:gd name="connsiteY8" fmla="*/ 254794 h 276225"/>
                  <a:gd name="connsiteX9" fmla="*/ 207169 w 276225"/>
                  <a:gd name="connsiteY9" fmla="*/ 273844 h 276225"/>
                  <a:gd name="connsiteX10" fmla="*/ 254794 w 276225"/>
                  <a:gd name="connsiteY10" fmla="*/ 273844 h 276225"/>
                  <a:gd name="connsiteX11" fmla="*/ 273844 w 276225"/>
                  <a:gd name="connsiteY11" fmla="*/ 254794 h 276225"/>
                  <a:gd name="connsiteX12" fmla="*/ 273844 w 276225"/>
                  <a:gd name="connsiteY12" fmla="*/ 26194 h 276225"/>
                  <a:gd name="connsiteX13" fmla="*/ 254794 w 276225"/>
                  <a:gd name="connsiteY13" fmla="*/ 714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7144"/>
                    </a:moveTo>
                    <a:lnTo>
                      <a:pt x="26194" y="7144"/>
                    </a:lnTo>
                    <a:cubicBezTo>
                      <a:pt x="15716" y="7144"/>
                      <a:pt x="7144" y="15716"/>
                      <a:pt x="7144" y="26194"/>
                    </a:cubicBezTo>
                    <a:lnTo>
                      <a:pt x="7144" y="73819"/>
                    </a:lnTo>
                    <a:lnTo>
                      <a:pt x="26194" y="73819"/>
                    </a:lnTo>
                    <a:lnTo>
                      <a:pt x="26194" y="26194"/>
                    </a:lnTo>
                    <a:lnTo>
                      <a:pt x="254794" y="26194"/>
                    </a:lnTo>
                    <a:lnTo>
                      <a:pt x="254794" y="254794"/>
                    </a:lnTo>
                    <a:lnTo>
                      <a:pt x="207169" y="254794"/>
                    </a:lnTo>
                    <a:lnTo>
                      <a:pt x="207169" y="273844"/>
                    </a:lnTo>
                    <a:lnTo>
                      <a:pt x="254794" y="273844"/>
                    </a:lnTo>
                    <a:cubicBezTo>
                      <a:pt x="265271" y="273844"/>
                      <a:pt x="273844" y="265271"/>
                      <a:pt x="273844" y="254794"/>
                    </a:cubicBezTo>
                    <a:lnTo>
                      <a:pt x="273844" y="26194"/>
                    </a:lnTo>
                    <a:cubicBezTo>
                      <a:pt x="273844" y="15716"/>
                      <a:pt x="265271" y="7144"/>
                      <a:pt x="254794" y="7144"/>
                    </a:cubicBezTo>
                    <a:close/>
                  </a:path>
                </a:pathLst>
              </a:custGeom>
              <a:grpFill/>
              <a:ln w="19050" cap="flat">
                <a:noFill/>
                <a:prstDash val="solid"/>
                <a:miter/>
              </a:ln>
            </p:spPr>
            <p:txBody>
              <a:bodyPr rtlCol="0" anchor="ctr"/>
              <a:lstStyle/>
              <a:p>
                <a:endParaRPr lang="en-US" sz="1125" dirty="0"/>
              </a:p>
            </p:txBody>
          </p:sp>
          <p:sp>
            <p:nvSpPr>
              <p:cNvPr id="25" name="Freeform: Shape 33">
                <a:extLst>
                  <a:ext uri="{FF2B5EF4-FFF2-40B4-BE49-F238E27FC236}">
                    <a16:creationId xmlns:a16="http://schemas.microsoft.com/office/drawing/2014/main" id="{D1C9C108-4240-4938-8D02-1D62B7BCCF71}"/>
                  </a:ext>
                </a:extLst>
              </p:cNvPr>
              <p:cNvSpPr/>
              <p:nvPr/>
            </p:nvSpPr>
            <p:spPr>
              <a:xfrm>
                <a:off x="4326731" y="2536031"/>
                <a:ext cx="276225" cy="276225"/>
              </a:xfrm>
              <a:custGeom>
                <a:avLst/>
                <a:gdLst>
                  <a:gd name="connsiteX0" fmla="*/ 254794 w 276225"/>
                  <a:gd name="connsiteY0" fmla="*/ 254794 h 276225"/>
                  <a:gd name="connsiteX1" fmla="*/ 26194 w 276225"/>
                  <a:gd name="connsiteY1" fmla="*/ 254794 h 276225"/>
                  <a:gd name="connsiteX2" fmla="*/ 26194 w 276225"/>
                  <a:gd name="connsiteY2" fmla="*/ 26194 h 276225"/>
                  <a:gd name="connsiteX3" fmla="*/ 73819 w 276225"/>
                  <a:gd name="connsiteY3" fmla="*/ 26194 h 276225"/>
                  <a:gd name="connsiteX4" fmla="*/ 73819 w 276225"/>
                  <a:gd name="connsiteY4" fmla="*/ 7144 h 276225"/>
                  <a:gd name="connsiteX5" fmla="*/ 26194 w 276225"/>
                  <a:gd name="connsiteY5" fmla="*/ 7144 h 276225"/>
                  <a:gd name="connsiteX6" fmla="*/ 7144 w 276225"/>
                  <a:gd name="connsiteY6" fmla="*/ 26194 h 276225"/>
                  <a:gd name="connsiteX7" fmla="*/ 7144 w 276225"/>
                  <a:gd name="connsiteY7" fmla="*/ 254794 h 276225"/>
                  <a:gd name="connsiteX8" fmla="*/ 26194 w 276225"/>
                  <a:gd name="connsiteY8" fmla="*/ 273844 h 276225"/>
                  <a:gd name="connsiteX9" fmla="*/ 254794 w 276225"/>
                  <a:gd name="connsiteY9" fmla="*/ 273844 h 276225"/>
                  <a:gd name="connsiteX10" fmla="*/ 273844 w 276225"/>
                  <a:gd name="connsiteY10" fmla="*/ 254794 h 276225"/>
                  <a:gd name="connsiteX11" fmla="*/ 273844 w 276225"/>
                  <a:gd name="connsiteY11" fmla="*/ 207169 h 276225"/>
                  <a:gd name="connsiteX12" fmla="*/ 254794 w 276225"/>
                  <a:gd name="connsiteY12" fmla="*/ 207169 h 276225"/>
                  <a:gd name="connsiteX13" fmla="*/ 254794 w 276225"/>
                  <a:gd name="connsiteY13" fmla="*/ 25479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254794"/>
                    </a:moveTo>
                    <a:lnTo>
                      <a:pt x="26194" y="254794"/>
                    </a:lnTo>
                    <a:lnTo>
                      <a:pt x="26194" y="26194"/>
                    </a:lnTo>
                    <a:lnTo>
                      <a:pt x="73819" y="26194"/>
                    </a:lnTo>
                    <a:lnTo>
                      <a:pt x="73819" y="7144"/>
                    </a:lnTo>
                    <a:lnTo>
                      <a:pt x="26194" y="7144"/>
                    </a:lnTo>
                    <a:cubicBezTo>
                      <a:pt x="15716" y="7144"/>
                      <a:pt x="7144" y="15716"/>
                      <a:pt x="7144" y="26194"/>
                    </a:cubicBezTo>
                    <a:lnTo>
                      <a:pt x="7144" y="254794"/>
                    </a:lnTo>
                    <a:cubicBezTo>
                      <a:pt x="7144" y="265271"/>
                      <a:pt x="15716" y="273844"/>
                      <a:pt x="26194" y="273844"/>
                    </a:cubicBezTo>
                    <a:lnTo>
                      <a:pt x="254794" y="273844"/>
                    </a:lnTo>
                    <a:cubicBezTo>
                      <a:pt x="265271" y="273844"/>
                      <a:pt x="273844" y="265271"/>
                      <a:pt x="273844" y="254794"/>
                    </a:cubicBezTo>
                    <a:lnTo>
                      <a:pt x="273844" y="207169"/>
                    </a:lnTo>
                    <a:lnTo>
                      <a:pt x="254794" y="207169"/>
                    </a:lnTo>
                    <a:lnTo>
                      <a:pt x="254794" y="254794"/>
                    </a:lnTo>
                    <a:close/>
                  </a:path>
                </a:pathLst>
              </a:custGeom>
              <a:grpFill/>
              <a:ln w="19050" cap="flat">
                <a:noFill/>
                <a:prstDash val="solid"/>
                <a:miter/>
              </a:ln>
            </p:spPr>
            <p:txBody>
              <a:bodyPr rtlCol="0" anchor="ctr"/>
              <a:lstStyle/>
              <a:p>
                <a:endParaRPr lang="en-US" sz="1125" dirty="0"/>
              </a:p>
            </p:txBody>
          </p:sp>
          <p:sp>
            <p:nvSpPr>
              <p:cNvPr id="26" name="Freeform: Shape 34">
                <a:extLst>
                  <a:ext uri="{FF2B5EF4-FFF2-40B4-BE49-F238E27FC236}">
                    <a16:creationId xmlns:a16="http://schemas.microsoft.com/office/drawing/2014/main" id="{D35551AA-16B0-4DE9-9223-2EC9C334F7DA}"/>
                  </a:ext>
                </a:extLst>
              </p:cNvPr>
              <p:cNvSpPr/>
              <p:nvPr/>
            </p:nvSpPr>
            <p:spPr>
              <a:xfrm>
                <a:off x="4412456" y="2412206"/>
                <a:ext cx="314325" cy="314325"/>
              </a:xfrm>
              <a:custGeom>
                <a:avLst/>
                <a:gdLst>
                  <a:gd name="connsiteX0" fmla="*/ 264319 w 314325"/>
                  <a:gd name="connsiteY0" fmla="*/ 35719 h 314325"/>
                  <a:gd name="connsiteX1" fmla="*/ 264319 w 314325"/>
                  <a:gd name="connsiteY1" fmla="*/ 7144 h 314325"/>
                  <a:gd name="connsiteX2" fmla="*/ 245269 w 314325"/>
                  <a:gd name="connsiteY2" fmla="*/ 7144 h 314325"/>
                  <a:gd name="connsiteX3" fmla="*/ 245269 w 314325"/>
                  <a:gd name="connsiteY3" fmla="*/ 35719 h 314325"/>
                  <a:gd name="connsiteX4" fmla="*/ 216694 w 314325"/>
                  <a:gd name="connsiteY4" fmla="*/ 35719 h 314325"/>
                  <a:gd name="connsiteX5" fmla="*/ 216694 w 314325"/>
                  <a:gd name="connsiteY5" fmla="*/ 7144 h 314325"/>
                  <a:gd name="connsiteX6" fmla="*/ 197644 w 314325"/>
                  <a:gd name="connsiteY6" fmla="*/ 7144 h 314325"/>
                  <a:gd name="connsiteX7" fmla="*/ 197644 w 314325"/>
                  <a:gd name="connsiteY7" fmla="*/ 35719 h 314325"/>
                  <a:gd name="connsiteX8" fmla="*/ 169069 w 314325"/>
                  <a:gd name="connsiteY8" fmla="*/ 35719 h 314325"/>
                  <a:gd name="connsiteX9" fmla="*/ 169069 w 314325"/>
                  <a:gd name="connsiteY9" fmla="*/ 7144 h 314325"/>
                  <a:gd name="connsiteX10" fmla="*/ 150019 w 314325"/>
                  <a:gd name="connsiteY10" fmla="*/ 7144 h 314325"/>
                  <a:gd name="connsiteX11" fmla="*/ 150019 w 314325"/>
                  <a:gd name="connsiteY11" fmla="*/ 35719 h 314325"/>
                  <a:gd name="connsiteX12" fmla="*/ 121444 w 314325"/>
                  <a:gd name="connsiteY12" fmla="*/ 35719 h 314325"/>
                  <a:gd name="connsiteX13" fmla="*/ 121444 w 314325"/>
                  <a:gd name="connsiteY13" fmla="*/ 7144 h 314325"/>
                  <a:gd name="connsiteX14" fmla="*/ 102394 w 314325"/>
                  <a:gd name="connsiteY14" fmla="*/ 7144 h 314325"/>
                  <a:gd name="connsiteX15" fmla="*/ 102394 w 314325"/>
                  <a:gd name="connsiteY15" fmla="*/ 35719 h 314325"/>
                  <a:gd name="connsiteX16" fmla="*/ 73819 w 314325"/>
                  <a:gd name="connsiteY16" fmla="*/ 35719 h 314325"/>
                  <a:gd name="connsiteX17" fmla="*/ 73819 w 314325"/>
                  <a:gd name="connsiteY17" fmla="*/ 7144 h 314325"/>
                  <a:gd name="connsiteX18" fmla="*/ 54769 w 314325"/>
                  <a:gd name="connsiteY18" fmla="*/ 7144 h 314325"/>
                  <a:gd name="connsiteX19" fmla="*/ 54769 w 314325"/>
                  <a:gd name="connsiteY19" fmla="*/ 35719 h 314325"/>
                  <a:gd name="connsiteX20" fmla="*/ 35719 w 314325"/>
                  <a:gd name="connsiteY20" fmla="*/ 54769 h 314325"/>
                  <a:gd name="connsiteX21" fmla="*/ 7144 w 314325"/>
                  <a:gd name="connsiteY21" fmla="*/ 54769 h 314325"/>
                  <a:gd name="connsiteX22" fmla="*/ 7144 w 314325"/>
                  <a:gd name="connsiteY22" fmla="*/ 73819 h 314325"/>
                  <a:gd name="connsiteX23" fmla="*/ 35719 w 314325"/>
                  <a:gd name="connsiteY23" fmla="*/ 73819 h 314325"/>
                  <a:gd name="connsiteX24" fmla="*/ 35719 w 314325"/>
                  <a:gd name="connsiteY24" fmla="*/ 102394 h 314325"/>
                  <a:gd name="connsiteX25" fmla="*/ 7144 w 314325"/>
                  <a:gd name="connsiteY25" fmla="*/ 102394 h 314325"/>
                  <a:gd name="connsiteX26" fmla="*/ 7144 w 314325"/>
                  <a:gd name="connsiteY26" fmla="*/ 121444 h 314325"/>
                  <a:gd name="connsiteX27" fmla="*/ 35719 w 314325"/>
                  <a:gd name="connsiteY27" fmla="*/ 121444 h 314325"/>
                  <a:gd name="connsiteX28" fmla="*/ 35719 w 314325"/>
                  <a:gd name="connsiteY28" fmla="*/ 150019 h 314325"/>
                  <a:gd name="connsiteX29" fmla="*/ 7144 w 314325"/>
                  <a:gd name="connsiteY29" fmla="*/ 150019 h 314325"/>
                  <a:gd name="connsiteX30" fmla="*/ 7144 w 314325"/>
                  <a:gd name="connsiteY30" fmla="*/ 169069 h 314325"/>
                  <a:gd name="connsiteX31" fmla="*/ 35719 w 314325"/>
                  <a:gd name="connsiteY31" fmla="*/ 169069 h 314325"/>
                  <a:gd name="connsiteX32" fmla="*/ 35719 w 314325"/>
                  <a:gd name="connsiteY32" fmla="*/ 197644 h 314325"/>
                  <a:gd name="connsiteX33" fmla="*/ 7144 w 314325"/>
                  <a:gd name="connsiteY33" fmla="*/ 197644 h 314325"/>
                  <a:gd name="connsiteX34" fmla="*/ 7144 w 314325"/>
                  <a:gd name="connsiteY34" fmla="*/ 216694 h 314325"/>
                  <a:gd name="connsiteX35" fmla="*/ 35719 w 314325"/>
                  <a:gd name="connsiteY35" fmla="*/ 216694 h 314325"/>
                  <a:gd name="connsiteX36" fmla="*/ 35719 w 314325"/>
                  <a:gd name="connsiteY36" fmla="*/ 245269 h 314325"/>
                  <a:gd name="connsiteX37" fmla="*/ 7144 w 314325"/>
                  <a:gd name="connsiteY37" fmla="*/ 245269 h 314325"/>
                  <a:gd name="connsiteX38" fmla="*/ 7144 w 314325"/>
                  <a:gd name="connsiteY38" fmla="*/ 264319 h 314325"/>
                  <a:gd name="connsiteX39" fmla="*/ 35719 w 314325"/>
                  <a:gd name="connsiteY39" fmla="*/ 264319 h 314325"/>
                  <a:gd name="connsiteX40" fmla="*/ 54769 w 314325"/>
                  <a:gd name="connsiteY40" fmla="*/ 283369 h 314325"/>
                  <a:gd name="connsiteX41" fmla="*/ 54769 w 314325"/>
                  <a:gd name="connsiteY41" fmla="*/ 311944 h 314325"/>
                  <a:gd name="connsiteX42" fmla="*/ 73819 w 314325"/>
                  <a:gd name="connsiteY42" fmla="*/ 311944 h 314325"/>
                  <a:gd name="connsiteX43" fmla="*/ 73819 w 314325"/>
                  <a:gd name="connsiteY43" fmla="*/ 283369 h 314325"/>
                  <a:gd name="connsiteX44" fmla="*/ 102394 w 314325"/>
                  <a:gd name="connsiteY44" fmla="*/ 283369 h 314325"/>
                  <a:gd name="connsiteX45" fmla="*/ 102394 w 314325"/>
                  <a:gd name="connsiteY45" fmla="*/ 311944 h 314325"/>
                  <a:gd name="connsiteX46" fmla="*/ 121444 w 314325"/>
                  <a:gd name="connsiteY46" fmla="*/ 311944 h 314325"/>
                  <a:gd name="connsiteX47" fmla="*/ 121444 w 314325"/>
                  <a:gd name="connsiteY47" fmla="*/ 283369 h 314325"/>
                  <a:gd name="connsiteX48" fmla="*/ 150019 w 314325"/>
                  <a:gd name="connsiteY48" fmla="*/ 283369 h 314325"/>
                  <a:gd name="connsiteX49" fmla="*/ 150019 w 314325"/>
                  <a:gd name="connsiteY49" fmla="*/ 311944 h 314325"/>
                  <a:gd name="connsiteX50" fmla="*/ 169069 w 314325"/>
                  <a:gd name="connsiteY50" fmla="*/ 311944 h 314325"/>
                  <a:gd name="connsiteX51" fmla="*/ 169069 w 314325"/>
                  <a:gd name="connsiteY51" fmla="*/ 283369 h 314325"/>
                  <a:gd name="connsiteX52" fmla="*/ 197644 w 314325"/>
                  <a:gd name="connsiteY52" fmla="*/ 283369 h 314325"/>
                  <a:gd name="connsiteX53" fmla="*/ 197644 w 314325"/>
                  <a:gd name="connsiteY53" fmla="*/ 311944 h 314325"/>
                  <a:gd name="connsiteX54" fmla="*/ 216694 w 314325"/>
                  <a:gd name="connsiteY54" fmla="*/ 311944 h 314325"/>
                  <a:gd name="connsiteX55" fmla="*/ 216694 w 314325"/>
                  <a:gd name="connsiteY55" fmla="*/ 283369 h 314325"/>
                  <a:gd name="connsiteX56" fmla="*/ 245269 w 314325"/>
                  <a:gd name="connsiteY56" fmla="*/ 283369 h 314325"/>
                  <a:gd name="connsiteX57" fmla="*/ 245269 w 314325"/>
                  <a:gd name="connsiteY57" fmla="*/ 311944 h 314325"/>
                  <a:gd name="connsiteX58" fmla="*/ 264319 w 314325"/>
                  <a:gd name="connsiteY58" fmla="*/ 311944 h 314325"/>
                  <a:gd name="connsiteX59" fmla="*/ 264319 w 314325"/>
                  <a:gd name="connsiteY59" fmla="*/ 283369 h 314325"/>
                  <a:gd name="connsiteX60" fmla="*/ 283369 w 314325"/>
                  <a:gd name="connsiteY60" fmla="*/ 264319 h 314325"/>
                  <a:gd name="connsiteX61" fmla="*/ 311944 w 314325"/>
                  <a:gd name="connsiteY61" fmla="*/ 264319 h 314325"/>
                  <a:gd name="connsiteX62" fmla="*/ 311944 w 314325"/>
                  <a:gd name="connsiteY62" fmla="*/ 245269 h 314325"/>
                  <a:gd name="connsiteX63" fmla="*/ 283369 w 314325"/>
                  <a:gd name="connsiteY63" fmla="*/ 245269 h 314325"/>
                  <a:gd name="connsiteX64" fmla="*/ 283369 w 314325"/>
                  <a:gd name="connsiteY64" fmla="*/ 216694 h 314325"/>
                  <a:gd name="connsiteX65" fmla="*/ 311944 w 314325"/>
                  <a:gd name="connsiteY65" fmla="*/ 216694 h 314325"/>
                  <a:gd name="connsiteX66" fmla="*/ 311944 w 314325"/>
                  <a:gd name="connsiteY66" fmla="*/ 197644 h 314325"/>
                  <a:gd name="connsiteX67" fmla="*/ 283369 w 314325"/>
                  <a:gd name="connsiteY67" fmla="*/ 197644 h 314325"/>
                  <a:gd name="connsiteX68" fmla="*/ 283369 w 314325"/>
                  <a:gd name="connsiteY68" fmla="*/ 169069 h 314325"/>
                  <a:gd name="connsiteX69" fmla="*/ 311944 w 314325"/>
                  <a:gd name="connsiteY69" fmla="*/ 169069 h 314325"/>
                  <a:gd name="connsiteX70" fmla="*/ 311944 w 314325"/>
                  <a:gd name="connsiteY70" fmla="*/ 150019 h 314325"/>
                  <a:gd name="connsiteX71" fmla="*/ 283369 w 314325"/>
                  <a:gd name="connsiteY71" fmla="*/ 150019 h 314325"/>
                  <a:gd name="connsiteX72" fmla="*/ 283369 w 314325"/>
                  <a:gd name="connsiteY72" fmla="*/ 121444 h 314325"/>
                  <a:gd name="connsiteX73" fmla="*/ 311944 w 314325"/>
                  <a:gd name="connsiteY73" fmla="*/ 121444 h 314325"/>
                  <a:gd name="connsiteX74" fmla="*/ 311944 w 314325"/>
                  <a:gd name="connsiteY74" fmla="*/ 102394 h 314325"/>
                  <a:gd name="connsiteX75" fmla="*/ 283369 w 314325"/>
                  <a:gd name="connsiteY75" fmla="*/ 102394 h 314325"/>
                  <a:gd name="connsiteX76" fmla="*/ 283369 w 314325"/>
                  <a:gd name="connsiteY76" fmla="*/ 73819 h 314325"/>
                  <a:gd name="connsiteX77" fmla="*/ 311944 w 314325"/>
                  <a:gd name="connsiteY77" fmla="*/ 73819 h 314325"/>
                  <a:gd name="connsiteX78" fmla="*/ 311944 w 314325"/>
                  <a:gd name="connsiteY78" fmla="*/ 54769 h 314325"/>
                  <a:gd name="connsiteX79" fmla="*/ 283369 w 314325"/>
                  <a:gd name="connsiteY79" fmla="*/ 54769 h 314325"/>
                  <a:gd name="connsiteX80" fmla="*/ 264319 w 314325"/>
                  <a:gd name="connsiteY80" fmla="*/ 35719 h 314325"/>
                  <a:gd name="connsiteX81" fmla="*/ 264319 w 314325"/>
                  <a:gd name="connsiteY81" fmla="*/ 262414 h 314325"/>
                  <a:gd name="connsiteX82" fmla="*/ 262414 w 314325"/>
                  <a:gd name="connsiteY82" fmla="*/ 264319 h 314325"/>
                  <a:gd name="connsiteX83" fmla="*/ 56674 w 314325"/>
                  <a:gd name="connsiteY83" fmla="*/ 264319 h 314325"/>
                  <a:gd name="connsiteX84" fmla="*/ 56674 w 314325"/>
                  <a:gd name="connsiteY84" fmla="*/ 264319 h 314325"/>
                  <a:gd name="connsiteX85" fmla="*/ 54769 w 314325"/>
                  <a:gd name="connsiteY85" fmla="*/ 262414 h 314325"/>
                  <a:gd name="connsiteX86" fmla="*/ 54769 w 314325"/>
                  <a:gd name="connsiteY86" fmla="*/ 56674 h 314325"/>
                  <a:gd name="connsiteX87" fmla="*/ 54769 w 314325"/>
                  <a:gd name="connsiteY87" fmla="*/ 56674 h 314325"/>
                  <a:gd name="connsiteX88" fmla="*/ 56674 w 314325"/>
                  <a:gd name="connsiteY88" fmla="*/ 54769 h 314325"/>
                  <a:gd name="connsiteX89" fmla="*/ 262414 w 314325"/>
                  <a:gd name="connsiteY89" fmla="*/ 54769 h 314325"/>
                  <a:gd name="connsiteX90" fmla="*/ 264319 w 314325"/>
                  <a:gd name="connsiteY90" fmla="*/ 56674 h 314325"/>
                  <a:gd name="connsiteX91" fmla="*/ 264319 w 314325"/>
                  <a:gd name="connsiteY91" fmla="*/ 26241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14325" h="314325">
                    <a:moveTo>
                      <a:pt x="264319" y="35719"/>
                    </a:moveTo>
                    <a:lnTo>
                      <a:pt x="264319" y="7144"/>
                    </a:lnTo>
                    <a:lnTo>
                      <a:pt x="245269" y="7144"/>
                    </a:lnTo>
                    <a:lnTo>
                      <a:pt x="245269" y="35719"/>
                    </a:lnTo>
                    <a:lnTo>
                      <a:pt x="216694" y="35719"/>
                    </a:lnTo>
                    <a:lnTo>
                      <a:pt x="216694" y="7144"/>
                    </a:lnTo>
                    <a:lnTo>
                      <a:pt x="197644" y="7144"/>
                    </a:lnTo>
                    <a:lnTo>
                      <a:pt x="197644" y="35719"/>
                    </a:lnTo>
                    <a:lnTo>
                      <a:pt x="169069" y="35719"/>
                    </a:lnTo>
                    <a:lnTo>
                      <a:pt x="169069" y="7144"/>
                    </a:lnTo>
                    <a:lnTo>
                      <a:pt x="150019" y="7144"/>
                    </a:lnTo>
                    <a:lnTo>
                      <a:pt x="150019" y="35719"/>
                    </a:lnTo>
                    <a:lnTo>
                      <a:pt x="121444" y="35719"/>
                    </a:lnTo>
                    <a:lnTo>
                      <a:pt x="121444" y="7144"/>
                    </a:lnTo>
                    <a:lnTo>
                      <a:pt x="102394" y="7144"/>
                    </a:lnTo>
                    <a:lnTo>
                      <a:pt x="102394" y="35719"/>
                    </a:lnTo>
                    <a:lnTo>
                      <a:pt x="73819" y="35719"/>
                    </a:lnTo>
                    <a:lnTo>
                      <a:pt x="73819" y="7144"/>
                    </a:lnTo>
                    <a:lnTo>
                      <a:pt x="54769" y="7144"/>
                    </a:lnTo>
                    <a:lnTo>
                      <a:pt x="54769" y="35719"/>
                    </a:lnTo>
                    <a:cubicBezTo>
                      <a:pt x="44291" y="36671"/>
                      <a:pt x="36671" y="44291"/>
                      <a:pt x="35719" y="54769"/>
                    </a:cubicBezTo>
                    <a:lnTo>
                      <a:pt x="7144" y="54769"/>
                    </a:lnTo>
                    <a:lnTo>
                      <a:pt x="7144" y="73819"/>
                    </a:lnTo>
                    <a:lnTo>
                      <a:pt x="35719" y="73819"/>
                    </a:lnTo>
                    <a:lnTo>
                      <a:pt x="35719" y="102394"/>
                    </a:lnTo>
                    <a:lnTo>
                      <a:pt x="7144" y="102394"/>
                    </a:lnTo>
                    <a:lnTo>
                      <a:pt x="7144" y="121444"/>
                    </a:lnTo>
                    <a:lnTo>
                      <a:pt x="35719" y="121444"/>
                    </a:lnTo>
                    <a:lnTo>
                      <a:pt x="35719" y="150019"/>
                    </a:lnTo>
                    <a:lnTo>
                      <a:pt x="7144" y="150019"/>
                    </a:lnTo>
                    <a:lnTo>
                      <a:pt x="7144" y="169069"/>
                    </a:lnTo>
                    <a:lnTo>
                      <a:pt x="35719" y="169069"/>
                    </a:lnTo>
                    <a:lnTo>
                      <a:pt x="35719" y="197644"/>
                    </a:lnTo>
                    <a:lnTo>
                      <a:pt x="7144" y="197644"/>
                    </a:lnTo>
                    <a:lnTo>
                      <a:pt x="7144" y="216694"/>
                    </a:lnTo>
                    <a:lnTo>
                      <a:pt x="35719" y="216694"/>
                    </a:lnTo>
                    <a:lnTo>
                      <a:pt x="35719" y="245269"/>
                    </a:lnTo>
                    <a:lnTo>
                      <a:pt x="7144" y="245269"/>
                    </a:lnTo>
                    <a:lnTo>
                      <a:pt x="7144" y="264319"/>
                    </a:lnTo>
                    <a:lnTo>
                      <a:pt x="35719" y="264319"/>
                    </a:lnTo>
                    <a:cubicBezTo>
                      <a:pt x="36671" y="274796"/>
                      <a:pt x="44291" y="282416"/>
                      <a:pt x="54769" y="283369"/>
                    </a:cubicBezTo>
                    <a:lnTo>
                      <a:pt x="54769" y="311944"/>
                    </a:lnTo>
                    <a:lnTo>
                      <a:pt x="73819" y="311944"/>
                    </a:lnTo>
                    <a:lnTo>
                      <a:pt x="73819" y="283369"/>
                    </a:lnTo>
                    <a:lnTo>
                      <a:pt x="102394" y="283369"/>
                    </a:lnTo>
                    <a:lnTo>
                      <a:pt x="102394" y="311944"/>
                    </a:lnTo>
                    <a:lnTo>
                      <a:pt x="121444" y="311944"/>
                    </a:lnTo>
                    <a:lnTo>
                      <a:pt x="121444" y="283369"/>
                    </a:lnTo>
                    <a:lnTo>
                      <a:pt x="150019" y="283369"/>
                    </a:lnTo>
                    <a:lnTo>
                      <a:pt x="150019" y="311944"/>
                    </a:lnTo>
                    <a:lnTo>
                      <a:pt x="169069" y="311944"/>
                    </a:lnTo>
                    <a:lnTo>
                      <a:pt x="169069" y="283369"/>
                    </a:lnTo>
                    <a:lnTo>
                      <a:pt x="197644" y="283369"/>
                    </a:lnTo>
                    <a:lnTo>
                      <a:pt x="197644" y="311944"/>
                    </a:lnTo>
                    <a:lnTo>
                      <a:pt x="216694" y="311944"/>
                    </a:lnTo>
                    <a:lnTo>
                      <a:pt x="216694" y="283369"/>
                    </a:lnTo>
                    <a:lnTo>
                      <a:pt x="245269" y="283369"/>
                    </a:lnTo>
                    <a:lnTo>
                      <a:pt x="245269" y="311944"/>
                    </a:lnTo>
                    <a:lnTo>
                      <a:pt x="264319" y="311944"/>
                    </a:lnTo>
                    <a:lnTo>
                      <a:pt x="264319" y="283369"/>
                    </a:lnTo>
                    <a:cubicBezTo>
                      <a:pt x="274796" y="282416"/>
                      <a:pt x="282416" y="274796"/>
                      <a:pt x="283369" y="264319"/>
                    </a:cubicBezTo>
                    <a:lnTo>
                      <a:pt x="311944" y="264319"/>
                    </a:lnTo>
                    <a:lnTo>
                      <a:pt x="311944" y="245269"/>
                    </a:lnTo>
                    <a:lnTo>
                      <a:pt x="283369" y="245269"/>
                    </a:lnTo>
                    <a:lnTo>
                      <a:pt x="283369" y="216694"/>
                    </a:lnTo>
                    <a:lnTo>
                      <a:pt x="311944" y="216694"/>
                    </a:lnTo>
                    <a:lnTo>
                      <a:pt x="311944" y="197644"/>
                    </a:lnTo>
                    <a:lnTo>
                      <a:pt x="283369" y="197644"/>
                    </a:lnTo>
                    <a:lnTo>
                      <a:pt x="283369" y="169069"/>
                    </a:lnTo>
                    <a:lnTo>
                      <a:pt x="311944" y="169069"/>
                    </a:lnTo>
                    <a:lnTo>
                      <a:pt x="311944" y="150019"/>
                    </a:lnTo>
                    <a:lnTo>
                      <a:pt x="283369" y="150019"/>
                    </a:lnTo>
                    <a:lnTo>
                      <a:pt x="283369" y="121444"/>
                    </a:lnTo>
                    <a:lnTo>
                      <a:pt x="311944" y="121444"/>
                    </a:lnTo>
                    <a:lnTo>
                      <a:pt x="311944" y="102394"/>
                    </a:lnTo>
                    <a:lnTo>
                      <a:pt x="283369" y="102394"/>
                    </a:lnTo>
                    <a:lnTo>
                      <a:pt x="283369" y="73819"/>
                    </a:lnTo>
                    <a:lnTo>
                      <a:pt x="311944" y="73819"/>
                    </a:lnTo>
                    <a:lnTo>
                      <a:pt x="311944" y="54769"/>
                    </a:lnTo>
                    <a:lnTo>
                      <a:pt x="283369" y="54769"/>
                    </a:lnTo>
                    <a:cubicBezTo>
                      <a:pt x="282416" y="44291"/>
                      <a:pt x="274796" y="36671"/>
                      <a:pt x="264319" y="35719"/>
                    </a:cubicBezTo>
                    <a:close/>
                    <a:moveTo>
                      <a:pt x="264319" y="262414"/>
                    </a:moveTo>
                    <a:cubicBezTo>
                      <a:pt x="264319" y="263366"/>
                      <a:pt x="263366" y="264319"/>
                      <a:pt x="262414" y="264319"/>
                    </a:cubicBezTo>
                    <a:lnTo>
                      <a:pt x="56674" y="264319"/>
                    </a:lnTo>
                    <a:cubicBezTo>
                      <a:pt x="56674" y="264319"/>
                      <a:pt x="56674" y="264319"/>
                      <a:pt x="56674" y="264319"/>
                    </a:cubicBezTo>
                    <a:cubicBezTo>
                      <a:pt x="55721" y="264319"/>
                      <a:pt x="54769" y="263366"/>
                      <a:pt x="54769" y="262414"/>
                    </a:cubicBezTo>
                    <a:lnTo>
                      <a:pt x="54769" y="56674"/>
                    </a:lnTo>
                    <a:cubicBezTo>
                      <a:pt x="54769" y="56674"/>
                      <a:pt x="54769" y="56674"/>
                      <a:pt x="54769" y="56674"/>
                    </a:cubicBezTo>
                    <a:cubicBezTo>
                      <a:pt x="54769" y="55721"/>
                      <a:pt x="55721" y="54769"/>
                      <a:pt x="56674" y="54769"/>
                    </a:cubicBezTo>
                    <a:lnTo>
                      <a:pt x="262414" y="54769"/>
                    </a:lnTo>
                    <a:cubicBezTo>
                      <a:pt x="263366" y="54769"/>
                      <a:pt x="264319" y="55721"/>
                      <a:pt x="264319" y="56674"/>
                    </a:cubicBezTo>
                    <a:lnTo>
                      <a:pt x="264319" y="262414"/>
                    </a:lnTo>
                    <a:close/>
                  </a:path>
                </a:pathLst>
              </a:custGeom>
              <a:grpFill/>
              <a:ln w="19050" cap="flat">
                <a:noFill/>
                <a:prstDash val="solid"/>
                <a:miter/>
              </a:ln>
            </p:spPr>
            <p:txBody>
              <a:bodyPr rtlCol="0" anchor="ctr"/>
              <a:lstStyle/>
              <a:p>
                <a:endParaRPr lang="en-US" sz="1125" dirty="0"/>
              </a:p>
            </p:txBody>
          </p:sp>
        </p:grpSp>
      </p:grpSp>
    </p:spTree>
    <p:extLst>
      <p:ext uri="{BB962C8B-B14F-4D97-AF65-F5344CB8AC3E}">
        <p14:creationId xmlns:p14="http://schemas.microsoft.com/office/powerpoint/2010/main" val="135447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35" presetClass="path" presetSubtype="0" decel="100000" fill="hold" grpId="1" nodeType="withEffect">
                                  <p:stCondLst>
                                    <p:cond delay="0"/>
                                  </p:stCondLst>
                                  <p:childTnLst>
                                    <p:animMotion origin="layout" path="M 1.38778E-17 -3.7037E-6 L 1.38778E-17 0.01505 " pathEditMode="relative" rAng="0" ptsTypes="AA">
                                      <p:cBhvr>
                                        <p:cTn id="9" dur="500" spd="-100000" fill="hold"/>
                                        <p:tgtEl>
                                          <p:spTgt spid="17"/>
                                        </p:tgtEl>
                                        <p:attrNameLst>
                                          <p:attrName>ppt_x</p:attrName>
                                          <p:attrName>ppt_y</p:attrName>
                                        </p:attrNameLst>
                                      </p:cBhvr>
                                      <p:rCtr x="0" y="741"/>
                                    </p:animMotion>
                                  </p:childTnLst>
                                </p:cTn>
                              </p:par>
                              <p:par>
                                <p:cTn id="10" presetID="10"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35" presetClass="path" presetSubtype="0" decel="100000" fill="hold" grpId="1" nodeType="withEffect">
                                  <p:stCondLst>
                                    <p:cond delay="0"/>
                                  </p:stCondLst>
                                  <p:childTnLst>
                                    <p:animMotion origin="layout" path="M 1.38778E-17 -3.7037E-6 L 1.38778E-17 0.01505 " pathEditMode="relative" rAng="0" ptsTypes="AA">
                                      <p:cBhvr>
                                        <p:cTn id="14" dur="500" spd="-100000" fill="hold"/>
                                        <p:tgtEl>
                                          <p:spTgt spid="28"/>
                                        </p:tgtEl>
                                        <p:attrNameLst>
                                          <p:attrName>ppt_x</p:attrName>
                                          <p:attrName>ppt_y</p:attrName>
                                        </p:attrNameLst>
                                      </p:cBhvr>
                                      <p:rCtr x="0" y="741"/>
                                    </p:animMotion>
                                  </p:childTnLst>
                                </p:cTn>
                              </p:par>
                              <p:par>
                                <p:cTn id="15" presetID="10"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35" presetClass="path" presetSubtype="0" decel="100000" fill="hold" grpId="1" nodeType="withEffect">
                                  <p:stCondLst>
                                    <p:cond delay="0"/>
                                  </p:stCondLst>
                                  <p:childTnLst>
                                    <p:animMotion origin="layout" path="M 1.38778E-17 -3.7037E-6 L 1.38778E-17 0.01505 " pathEditMode="relative" rAng="0" ptsTypes="AA">
                                      <p:cBhvr>
                                        <p:cTn id="19" dur="500" spd="-100000" fill="hold"/>
                                        <p:tgtEl>
                                          <p:spTgt spid="27"/>
                                        </p:tgtEl>
                                        <p:attrNameLst>
                                          <p:attrName>ppt_x</p:attrName>
                                          <p:attrName>ppt_y</p:attrName>
                                        </p:attrNameLst>
                                      </p:cBhvr>
                                      <p:rCtr x="0" y="741"/>
                                    </p:animMotion>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35" presetClass="path" presetSubtype="0" decel="100000" fill="hold" grpId="1" nodeType="withEffect">
                                  <p:stCondLst>
                                    <p:cond delay="0"/>
                                  </p:stCondLst>
                                  <p:childTnLst>
                                    <p:animMotion origin="layout" path="M 1.38778E-17 -3.7037E-6 L 1.38778E-17 0.01505 " pathEditMode="relative" rAng="0" ptsTypes="AA">
                                      <p:cBhvr>
                                        <p:cTn id="24" dur="500" spd="-100000" fill="hold"/>
                                        <p:tgtEl>
                                          <p:spTgt spid="3"/>
                                        </p:tgtEl>
                                        <p:attrNameLst>
                                          <p:attrName>ppt_x</p:attrName>
                                          <p:attrName>ppt_y</p:attrName>
                                        </p:attrNameLst>
                                      </p:cBhvr>
                                      <p:rCtr x="0" y="741"/>
                                    </p:animMotion>
                                  </p:childTnLst>
                                </p:cTn>
                              </p:par>
                              <p:par>
                                <p:cTn id="25" presetID="1" presetClass="entr" presetSubtype="0" fill="hold" nodeType="withEffect">
                                  <p:stCondLst>
                                    <p:cond delay="0"/>
                                  </p:stCondLst>
                                  <p:childTnLst>
                                    <p:set>
                                      <p:cBhvr>
                                        <p:cTn id="26" dur="1" fill="hold">
                                          <p:stCondLst>
                                            <p:cond delay="299"/>
                                          </p:stCondLst>
                                        </p:cTn>
                                        <p:tgtEl>
                                          <p:spTgt spid="34"/>
                                        </p:tgtEl>
                                        <p:attrNameLst>
                                          <p:attrName>style.visibility</p:attrName>
                                        </p:attrNameLst>
                                      </p:cBhvr>
                                      <p:to>
                                        <p:strVal val="visible"/>
                                      </p:to>
                                    </p:set>
                                  </p:childTnLst>
                                </p:cTn>
                              </p:par>
                              <p:par>
                                <p:cTn id="27" presetID="6" presetClass="emph" presetSubtype="0" accel="100000" autoRev="1" fill="hold" nodeType="withEffect">
                                  <p:stCondLst>
                                    <p:cond delay="0"/>
                                  </p:stCondLst>
                                  <p:childTnLst>
                                    <p:animScale>
                                      <p:cBhvr>
                                        <p:cTn id="28" dur="300" fill="hold"/>
                                        <p:tgtEl>
                                          <p:spTgt spid="34"/>
                                        </p:tgtEl>
                                      </p:cBhvr>
                                      <p:by x="0" y="0"/>
                                    </p:animScale>
                                  </p:childTnLst>
                                </p:cTn>
                              </p:par>
                              <p:par>
                                <p:cTn id="29" presetID="1" presetClass="entr" presetSubtype="0" fill="hold" grpId="0" nodeType="withEffect">
                                  <p:stCondLst>
                                    <p:cond delay="100"/>
                                  </p:stCondLst>
                                  <p:childTnLst>
                                    <p:set>
                                      <p:cBhvr>
                                        <p:cTn id="30" dur="1" fill="hold">
                                          <p:stCondLst>
                                            <p:cond delay="299"/>
                                          </p:stCondLst>
                                        </p:cTn>
                                        <p:tgtEl>
                                          <p:spTgt spid="36"/>
                                        </p:tgtEl>
                                        <p:attrNameLst>
                                          <p:attrName>style.visibility</p:attrName>
                                        </p:attrNameLst>
                                      </p:cBhvr>
                                      <p:to>
                                        <p:strVal val="visible"/>
                                      </p:to>
                                    </p:set>
                                  </p:childTnLst>
                                </p:cTn>
                              </p:par>
                              <p:par>
                                <p:cTn id="31" presetID="6" presetClass="emph" presetSubtype="0" accel="100000" autoRev="1" fill="hold" grpId="1" nodeType="withEffect">
                                  <p:stCondLst>
                                    <p:cond delay="100"/>
                                  </p:stCondLst>
                                  <p:childTnLst>
                                    <p:animScale>
                                      <p:cBhvr>
                                        <p:cTn id="32" dur="300" fill="hold"/>
                                        <p:tgtEl>
                                          <p:spTgt spid="36"/>
                                        </p:tgtEl>
                                      </p:cBhvr>
                                      <p:by x="0" y="0"/>
                                    </p:animScale>
                                  </p:childTnLst>
                                </p:cTn>
                              </p:par>
                              <p:par>
                                <p:cTn id="33" presetID="1" presetClass="entr" presetSubtype="0" fill="hold" grpId="0" nodeType="withEffect">
                                  <p:stCondLst>
                                    <p:cond delay="200"/>
                                  </p:stCondLst>
                                  <p:childTnLst>
                                    <p:set>
                                      <p:cBhvr>
                                        <p:cTn id="34" dur="1" fill="hold">
                                          <p:stCondLst>
                                            <p:cond delay="299"/>
                                          </p:stCondLst>
                                        </p:cTn>
                                        <p:tgtEl>
                                          <p:spTgt spid="35"/>
                                        </p:tgtEl>
                                        <p:attrNameLst>
                                          <p:attrName>style.visibility</p:attrName>
                                        </p:attrNameLst>
                                      </p:cBhvr>
                                      <p:to>
                                        <p:strVal val="visible"/>
                                      </p:to>
                                    </p:set>
                                  </p:childTnLst>
                                </p:cTn>
                              </p:par>
                              <p:par>
                                <p:cTn id="35" presetID="6" presetClass="emph" presetSubtype="0" accel="100000" autoRev="1" fill="hold" grpId="1" nodeType="withEffect">
                                  <p:stCondLst>
                                    <p:cond delay="200"/>
                                  </p:stCondLst>
                                  <p:childTnLst>
                                    <p:animScale>
                                      <p:cBhvr>
                                        <p:cTn id="36" dur="300" fill="hold"/>
                                        <p:tgtEl>
                                          <p:spTgt spid="35"/>
                                        </p:tgtEl>
                                      </p:cBhvr>
                                      <p:by x="0" y="0"/>
                                    </p:animScale>
                                  </p:childTnLst>
                                </p:cTn>
                              </p:par>
                              <p:par>
                                <p:cTn id="37" presetID="2" presetClass="entr" presetSubtype="1" decel="10000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ppt_x"/>
                                          </p:val>
                                        </p:tav>
                                        <p:tav tm="100000">
                                          <p:val>
                                            <p:strVal val="#ppt_x"/>
                                          </p:val>
                                        </p:tav>
                                      </p:tavLst>
                                    </p:anim>
                                    <p:anim calcmode="lin" valueType="num">
                                      <p:cBhvr additive="base">
                                        <p:cTn id="40"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27" grpId="0"/>
      <p:bldP spid="27" grpId="1"/>
      <p:bldGraphic spid="28" grpId="0">
        <p:bldAsOne/>
      </p:bldGraphic>
      <p:bldGraphic spid="28" grpId="1">
        <p:bldAsOne/>
      </p:bldGraphic>
      <p:bldP spid="35" grpId="0"/>
      <p:bldP spid="35" grpId="1"/>
      <p:bldP spid="36" grpId="0"/>
      <p:bldP spid="36" grpId="1"/>
      <p:bldP spid="3" grpId="0"/>
      <p:bldP spid="3"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7110" y="1645344"/>
            <a:ext cx="1173006" cy="281464"/>
          </a:xfrm>
          <a:prstGeom prst="rect">
            <a:avLst/>
          </a:prstGeom>
        </p:spPr>
      </p:pic>
      <p:sp>
        <p:nvSpPr>
          <p:cNvPr id="2" name="Title 1"/>
          <p:cNvSpPr>
            <a:spLocks noGrp="1"/>
          </p:cNvSpPr>
          <p:nvPr>
            <p:ph type="title"/>
          </p:nvPr>
        </p:nvSpPr>
        <p:spPr>
          <a:xfrm>
            <a:off x="336789" y="114936"/>
            <a:ext cx="8205304" cy="857250"/>
          </a:xfrm>
        </p:spPr>
        <p:txBody>
          <a:bodyPr/>
          <a:lstStyle/>
          <a:p>
            <a:r>
              <a:rPr lang="en-US" dirty="0"/>
              <a:t>Choose your processor and architecture</a:t>
            </a:r>
          </a:p>
        </p:txBody>
      </p:sp>
      <p:cxnSp>
        <p:nvCxnSpPr>
          <p:cNvPr id="14" name="Straight Connector 13">
            <a:extLst>
              <a:ext uri="{FF2B5EF4-FFF2-40B4-BE49-F238E27FC236}">
                <a16:creationId xmlns:a16="http://schemas.microsoft.com/office/drawing/2014/main" id="{F7A15F1E-4050-4D36-A6AA-17A1851B2D9D}"/>
              </a:ext>
            </a:extLst>
          </p:cNvPr>
          <p:cNvCxnSpPr>
            <a:cxnSpLocks/>
          </p:cNvCxnSpPr>
          <p:nvPr/>
        </p:nvCxnSpPr>
        <p:spPr>
          <a:xfrm>
            <a:off x="2508772" y="1349610"/>
            <a:ext cx="0" cy="1594481"/>
          </a:xfrm>
          <a:prstGeom prst="line">
            <a:avLst/>
          </a:prstGeom>
          <a:ln w="1905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6FAFE4E5-0AB0-4750-980B-C545D567234E}"/>
              </a:ext>
            </a:extLst>
          </p:cNvPr>
          <p:cNvGrpSpPr/>
          <p:nvPr/>
        </p:nvGrpSpPr>
        <p:grpSpPr>
          <a:xfrm>
            <a:off x="7005285" y="1069247"/>
            <a:ext cx="434534" cy="303852"/>
            <a:chOff x="1333016" y="1722306"/>
            <a:chExt cx="434534" cy="303852"/>
          </a:xfrm>
        </p:grpSpPr>
        <p:sp>
          <p:nvSpPr>
            <p:cNvPr id="18" name="Freeform 8">
              <a:extLst>
                <a:ext uri="{FF2B5EF4-FFF2-40B4-BE49-F238E27FC236}">
                  <a16:creationId xmlns:a16="http://schemas.microsoft.com/office/drawing/2014/main" id="{69B97143-42B9-4F78-BAFF-459FA5B47218}"/>
                </a:ext>
              </a:extLst>
            </p:cNvPr>
            <p:cNvSpPr>
              <a:spLocks/>
            </p:cNvSpPr>
            <p:nvPr/>
          </p:nvSpPr>
          <p:spPr bwMode="auto">
            <a:xfrm>
              <a:off x="1333016" y="1722306"/>
              <a:ext cx="434534" cy="303852"/>
            </a:xfrm>
            <a:custGeom>
              <a:avLst/>
              <a:gdLst>
                <a:gd name="T0" fmla="*/ 3 w 404"/>
                <a:gd name="T1" fmla="*/ 106 h 232"/>
                <a:gd name="T2" fmla="*/ 38 w 404"/>
                <a:gd name="T3" fmla="*/ 148 h 232"/>
                <a:gd name="T4" fmla="*/ 0 w 404"/>
                <a:gd name="T5" fmla="*/ 193 h 232"/>
                <a:gd name="T6" fmla="*/ 95 w 404"/>
                <a:gd name="T7" fmla="*/ 227 h 232"/>
                <a:gd name="T8" fmla="*/ 157 w 404"/>
                <a:gd name="T9" fmla="*/ 232 h 232"/>
                <a:gd name="T10" fmla="*/ 283 w 404"/>
                <a:gd name="T11" fmla="*/ 232 h 232"/>
                <a:gd name="T12" fmla="*/ 360 w 404"/>
                <a:gd name="T13" fmla="*/ 173 h 232"/>
                <a:gd name="T14" fmla="*/ 404 w 404"/>
                <a:gd name="T15" fmla="*/ 114 h 232"/>
                <a:gd name="T16" fmla="*/ 365 w 404"/>
                <a:gd name="T17" fmla="*/ 29 h 232"/>
                <a:gd name="T18" fmla="*/ 265 w 404"/>
                <a:gd name="T19" fmla="*/ 26 h 232"/>
                <a:gd name="T20" fmla="*/ 182 w 404"/>
                <a:gd name="T21" fmla="*/ 0 h 232"/>
                <a:gd name="T22" fmla="*/ 86 w 404"/>
                <a:gd name="T23" fmla="*/ 17 h 232"/>
                <a:gd name="T24" fmla="*/ 63 w 404"/>
                <a:gd name="T25" fmla="*/ 75 h 232"/>
                <a:gd name="T26" fmla="*/ 3 w 404"/>
                <a:gd name="T27" fmla="*/ 10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4" h="232">
                  <a:moveTo>
                    <a:pt x="3" y="106"/>
                  </a:moveTo>
                  <a:cubicBezTo>
                    <a:pt x="3" y="106"/>
                    <a:pt x="41" y="123"/>
                    <a:pt x="38" y="148"/>
                  </a:cubicBezTo>
                  <a:cubicBezTo>
                    <a:pt x="35" y="173"/>
                    <a:pt x="0" y="193"/>
                    <a:pt x="0" y="193"/>
                  </a:cubicBezTo>
                  <a:cubicBezTo>
                    <a:pt x="0" y="193"/>
                    <a:pt x="86" y="171"/>
                    <a:pt x="95" y="227"/>
                  </a:cubicBezTo>
                  <a:cubicBezTo>
                    <a:pt x="95" y="227"/>
                    <a:pt x="150" y="183"/>
                    <a:pt x="157" y="232"/>
                  </a:cubicBezTo>
                  <a:cubicBezTo>
                    <a:pt x="157" y="232"/>
                    <a:pt x="200" y="136"/>
                    <a:pt x="283" y="232"/>
                  </a:cubicBezTo>
                  <a:cubicBezTo>
                    <a:pt x="283" y="232"/>
                    <a:pt x="270" y="173"/>
                    <a:pt x="360" y="173"/>
                  </a:cubicBezTo>
                  <a:cubicBezTo>
                    <a:pt x="360" y="173"/>
                    <a:pt x="293" y="118"/>
                    <a:pt x="404" y="114"/>
                  </a:cubicBezTo>
                  <a:cubicBezTo>
                    <a:pt x="404" y="114"/>
                    <a:pt x="316" y="117"/>
                    <a:pt x="365" y="29"/>
                  </a:cubicBezTo>
                  <a:cubicBezTo>
                    <a:pt x="365" y="29"/>
                    <a:pt x="267" y="91"/>
                    <a:pt x="265" y="26"/>
                  </a:cubicBezTo>
                  <a:cubicBezTo>
                    <a:pt x="265" y="26"/>
                    <a:pt x="213" y="91"/>
                    <a:pt x="182" y="0"/>
                  </a:cubicBezTo>
                  <a:cubicBezTo>
                    <a:pt x="182" y="0"/>
                    <a:pt x="164" y="107"/>
                    <a:pt x="86" y="17"/>
                  </a:cubicBezTo>
                  <a:cubicBezTo>
                    <a:pt x="86" y="17"/>
                    <a:pt x="115" y="79"/>
                    <a:pt x="63" y="75"/>
                  </a:cubicBezTo>
                  <a:cubicBezTo>
                    <a:pt x="63" y="75"/>
                    <a:pt x="83" y="127"/>
                    <a:pt x="3" y="106"/>
                  </a:cubicBezTo>
                  <a:close/>
                </a:path>
              </a:pathLst>
            </a:custGeom>
            <a:noFill/>
            <a:ln w="12700" cap="rnd">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defTabSz="457178">
                <a:defRPr/>
              </a:pPr>
              <a:endParaRPr lang="en-US" sz="1200" dirty="0">
                <a:gradFill>
                  <a:gsLst>
                    <a:gs pos="94382">
                      <a:srgbClr val="FFFFFF"/>
                    </a:gs>
                    <a:gs pos="85955">
                      <a:srgbClr val="FFFFFF"/>
                    </a:gs>
                  </a:gsLst>
                  <a:lin ang="5400000" scaled="1"/>
                </a:gradFill>
                <a:latin typeface="Arial"/>
              </a:endParaRPr>
            </a:p>
          </p:txBody>
        </p:sp>
        <p:sp>
          <p:nvSpPr>
            <p:cNvPr id="19" name="TextBox 18">
              <a:extLst>
                <a:ext uri="{FF2B5EF4-FFF2-40B4-BE49-F238E27FC236}">
                  <a16:creationId xmlns:a16="http://schemas.microsoft.com/office/drawing/2014/main" id="{02FD87F1-253E-4CB5-B953-E0EE8D222065}"/>
                </a:ext>
              </a:extLst>
            </p:cNvPr>
            <p:cNvSpPr txBox="1"/>
            <p:nvPr/>
          </p:nvSpPr>
          <p:spPr>
            <a:xfrm rot="21045416">
              <a:off x="1363888" y="1843328"/>
              <a:ext cx="371789" cy="92333"/>
            </a:xfrm>
            <a:prstGeom prst="rect">
              <a:avLst/>
            </a:prstGeom>
            <a:noFill/>
            <a:ln>
              <a:noFill/>
            </a:ln>
          </p:spPr>
          <p:txBody>
            <a:bodyPr wrap="square" lIns="0" tIns="0" rIns="0" bIns="0" rtlCol="0" anchor="ctr" anchorCtr="0">
              <a:spAutoFit/>
            </a:bodyPr>
            <a:lstStyle/>
            <a:p>
              <a:pPr algn="ctr" defTabSz="457178">
                <a:defRPr/>
              </a:pPr>
              <a:r>
                <a:rPr lang="en-US" sz="600" b="1" spc="100" dirty="0">
                  <a:gradFill>
                    <a:gsLst>
                      <a:gs pos="94382">
                        <a:srgbClr val="FFFFFF"/>
                      </a:gs>
                      <a:gs pos="85955">
                        <a:srgbClr val="FFFFFF"/>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NEW!</a:t>
              </a:r>
            </a:p>
          </p:txBody>
        </p:sp>
      </p:grpSp>
      <p:cxnSp>
        <p:nvCxnSpPr>
          <p:cNvPr id="20" name="Straight Connector 19">
            <a:extLst>
              <a:ext uri="{FF2B5EF4-FFF2-40B4-BE49-F238E27FC236}">
                <a16:creationId xmlns:a16="http://schemas.microsoft.com/office/drawing/2014/main" id="{F7A15F1E-4050-4D36-A6AA-17A1851B2D9D}"/>
              </a:ext>
            </a:extLst>
          </p:cNvPr>
          <p:cNvCxnSpPr>
            <a:cxnSpLocks/>
          </p:cNvCxnSpPr>
          <p:nvPr/>
        </p:nvCxnSpPr>
        <p:spPr>
          <a:xfrm>
            <a:off x="4571999" y="1349610"/>
            <a:ext cx="0" cy="1594481"/>
          </a:xfrm>
          <a:prstGeom prst="line">
            <a:avLst/>
          </a:prstGeom>
          <a:ln w="19050">
            <a:solidFill>
              <a:schemeClr val="accent1"/>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64A1D9D-5515-4454-B6F6-3F7E5B69B84E}"/>
              </a:ext>
            </a:extLst>
          </p:cNvPr>
          <p:cNvSpPr txBox="1"/>
          <p:nvPr/>
        </p:nvSpPr>
        <p:spPr>
          <a:xfrm>
            <a:off x="448458" y="2277607"/>
            <a:ext cx="2057400" cy="715581"/>
          </a:xfrm>
          <a:prstGeom prst="rect">
            <a:avLst/>
          </a:prstGeom>
          <a:noFill/>
        </p:spPr>
        <p:txBody>
          <a:bodyPr wrap="square" lIns="57150" tIns="57150" rIns="57150" bIns="57150" rtlCol="0">
            <a:noAutofit/>
          </a:bodyPr>
          <a:lstStyle>
            <a:defPPr>
              <a:defRPr lang="en-US"/>
            </a:defPPr>
            <a:lvl1pPr defTabSz="457200">
              <a:lnSpc>
                <a:spcPct val="90000"/>
              </a:lnSpc>
              <a:spcBef>
                <a:spcPts val="300"/>
              </a:spcBef>
              <a:defRPr sz="1600" spc="50">
                <a:solidFill>
                  <a:srgbClr val="00B9FF"/>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algn="ctr" defTabSz="457189">
              <a:defRPr/>
            </a:pPr>
            <a:r>
              <a:rPr lang="en-US" altLang="en-US" sz="1500" spc="0" dirty="0">
                <a:solidFill>
                  <a:srgbClr val="FFFFFF"/>
                </a:solidFill>
                <a:latin typeface="Amazon Ember Regular"/>
              </a:rPr>
              <a:t>Intel</a:t>
            </a:r>
            <a:r>
              <a:rPr lang="en-US" altLang="en-US" sz="1500" spc="0" baseline="30000" dirty="0">
                <a:solidFill>
                  <a:srgbClr val="FFFFFF"/>
                </a:solidFill>
                <a:latin typeface="Amazon Ember Regular"/>
              </a:rPr>
              <a:t>®</a:t>
            </a:r>
            <a:r>
              <a:rPr lang="en-US" altLang="en-US" sz="1500" spc="0" dirty="0">
                <a:solidFill>
                  <a:srgbClr val="FFFFFF"/>
                </a:solidFill>
                <a:latin typeface="Amazon Ember Regular"/>
              </a:rPr>
              <a:t> Xeon</a:t>
            </a:r>
            <a:r>
              <a:rPr lang="en-US" altLang="en-US" sz="1500" spc="0" baseline="30000" dirty="0">
                <a:solidFill>
                  <a:srgbClr val="FFFFFF"/>
                </a:solidFill>
                <a:latin typeface="Amazon Ember Regular"/>
              </a:rPr>
              <a:t>®</a:t>
            </a:r>
            <a:r>
              <a:rPr lang="en-US" altLang="en-US" sz="1500" spc="0" dirty="0">
                <a:solidFill>
                  <a:srgbClr val="FFFFFF"/>
                </a:solidFill>
                <a:latin typeface="Amazon Ember Regular"/>
              </a:rPr>
              <a:t> Scalable (Skylake) processor</a:t>
            </a:r>
          </a:p>
        </p:txBody>
      </p:sp>
      <p:sp>
        <p:nvSpPr>
          <p:cNvPr id="15" name="TextBox 14">
            <a:extLst>
              <a:ext uri="{FF2B5EF4-FFF2-40B4-BE49-F238E27FC236}">
                <a16:creationId xmlns:a16="http://schemas.microsoft.com/office/drawing/2014/main" id="{D64A1D9D-5515-4454-B6F6-3F7E5B69B84E}"/>
              </a:ext>
            </a:extLst>
          </p:cNvPr>
          <p:cNvSpPr txBox="1"/>
          <p:nvPr/>
        </p:nvSpPr>
        <p:spPr>
          <a:xfrm>
            <a:off x="4574913" y="2277607"/>
            <a:ext cx="2057400" cy="507831"/>
          </a:xfrm>
          <a:prstGeom prst="rect">
            <a:avLst/>
          </a:prstGeom>
          <a:noFill/>
        </p:spPr>
        <p:txBody>
          <a:bodyPr wrap="square" lIns="57150" tIns="57150" rIns="57150" bIns="57150" rtlCol="0">
            <a:noAutofit/>
          </a:bodyPr>
          <a:lstStyle>
            <a:defPPr>
              <a:defRPr lang="en-US"/>
            </a:defPPr>
            <a:lvl1pPr defTabSz="457200">
              <a:lnSpc>
                <a:spcPct val="90000"/>
              </a:lnSpc>
              <a:spcBef>
                <a:spcPts val="300"/>
              </a:spcBef>
              <a:defRPr sz="1600" spc="50">
                <a:solidFill>
                  <a:srgbClr val="00B9FF"/>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algn="ctr" defTabSz="457189">
              <a:defRPr/>
            </a:pPr>
            <a:r>
              <a:rPr lang="en-US" sz="1500" spc="0" dirty="0">
                <a:solidFill>
                  <a:srgbClr val="FFFFFF"/>
                </a:solidFill>
                <a:latin typeface="Amazon Ember Regular"/>
              </a:rPr>
              <a:t>AMD EPYC processor</a:t>
            </a:r>
          </a:p>
        </p:txBody>
      </p:sp>
      <p:sp>
        <p:nvSpPr>
          <p:cNvPr id="23" name="TextBox 22">
            <a:extLst>
              <a:ext uri="{FF2B5EF4-FFF2-40B4-BE49-F238E27FC236}">
                <a16:creationId xmlns:a16="http://schemas.microsoft.com/office/drawing/2014/main" id="{D64A1D9D-5515-4454-B6F6-3F7E5B69B84E}"/>
              </a:ext>
            </a:extLst>
          </p:cNvPr>
          <p:cNvSpPr txBox="1"/>
          <p:nvPr/>
        </p:nvSpPr>
        <p:spPr>
          <a:xfrm>
            <a:off x="2511686" y="2277607"/>
            <a:ext cx="2057400" cy="507831"/>
          </a:xfrm>
          <a:prstGeom prst="rect">
            <a:avLst/>
          </a:prstGeom>
          <a:noFill/>
        </p:spPr>
        <p:txBody>
          <a:bodyPr wrap="square" lIns="57150" tIns="57150" rIns="57150" bIns="57150" rtlCol="0">
            <a:noAutofit/>
          </a:bodyPr>
          <a:lstStyle>
            <a:defPPr>
              <a:defRPr lang="en-US"/>
            </a:defPPr>
            <a:lvl1pPr defTabSz="457200">
              <a:lnSpc>
                <a:spcPct val="90000"/>
              </a:lnSpc>
              <a:spcBef>
                <a:spcPts val="300"/>
              </a:spcBef>
              <a:defRPr sz="1600" spc="50">
                <a:solidFill>
                  <a:srgbClr val="00B9FF"/>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algn="ctr" defTabSz="457189">
              <a:defRPr/>
            </a:pPr>
            <a:r>
              <a:rPr lang="en-US" sz="1500" spc="0" dirty="0">
                <a:solidFill>
                  <a:srgbClr val="FFFFFF"/>
                </a:solidFill>
                <a:latin typeface="Amazon Ember Regular"/>
              </a:rPr>
              <a:t>NVIDIA V100 Tensor Core GPUs</a:t>
            </a:r>
            <a:endParaRPr lang="en-US" altLang="en-US" sz="1500" spc="0" dirty="0">
              <a:solidFill>
                <a:srgbClr val="FFFFFF"/>
              </a:solidFill>
              <a:latin typeface="Amazon Ember Regular"/>
            </a:endParaRPr>
          </a:p>
        </p:txBody>
      </p:sp>
      <p:grpSp>
        <p:nvGrpSpPr>
          <p:cNvPr id="24" name="Group 23">
            <a:extLst>
              <a:ext uri="{FF2B5EF4-FFF2-40B4-BE49-F238E27FC236}">
                <a16:creationId xmlns:a16="http://schemas.microsoft.com/office/drawing/2014/main" id="{6FAFE4E5-0AB0-4750-980B-C545D567234E}"/>
              </a:ext>
            </a:extLst>
          </p:cNvPr>
          <p:cNvGrpSpPr/>
          <p:nvPr/>
        </p:nvGrpSpPr>
        <p:grpSpPr>
          <a:xfrm>
            <a:off x="4731061" y="1106248"/>
            <a:ext cx="434534" cy="303852"/>
            <a:chOff x="1333016" y="1722306"/>
            <a:chExt cx="434534" cy="303852"/>
          </a:xfrm>
        </p:grpSpPr>
        <p:sp>
          <p:nvSpPr>
            <p:cNvPr id="25" name="Freeform 8">
              <a:extLst>
                <a:ext uri="{FF2B5EF4-FFF2-40B4-BE49-F238E27FC236}">
                  <a16:creationId xmlns:a16="http://schemas.microsoft.com/office/drawing/2014/main" id="{69B97143-42B9-4F78-BAFF-459FA5B47218}"/>
                </a:ext>
              </a:extLst>
            </p:cNvPr>
            <p:cNvSpPr>
              <a:spLocks/>
            </p:cNvSpPr>
            <p:nvPr/>
          </p:nvSpPr>
          <p:spPr bwMode="auto">
            <a:xfrm>
              <a:off x="1333016" y="1722306"/>
              <a:ext cx="434534" cy="303852"/>
            </a:xfrm>
            <a:custGeom>
              <a:avLst/>
              <a:gdLst>
                <a:gd name="T0" fmla="*/ 3 w 404"/>
                <a:gd name="T1" fmla="*/ 106 h 232"/>
                <a:gd name="T2" fmla="*/ 38 w 404"/>
                <a:gd name="T3" fmla="*/ 148 h 232"/>
                <a:gd name="T4" fmla="*/ 0 w 404"/>
                <a:gd name="T5" fmla="*/ 193 h 232"/>
                <a:gd name="T6" fmla="*/ 95 w 404"/>
                <a:gd name="T7" fmla="*/ 227 h 232"/>
                <a:gd name="T8" fmla="*/ 157 w 404"/>
                <a:gd name="T9" fmla="*/ 232 h 232"/>
                <a:gd name="T10" fmla="*/ 283 w 404"/>
                <a:gd name="T11" fmla="*/ 232 h 232"/>
                <a:gd name="T12" fmla="*/ 360 w 404"/>
                <a:gd name="T13" fmla="*/ 173 h 232"/>
                <a:gd name="T14" fmla="*/ 404 w 404"/>
                <a:gd name="T15" fmla="*/ 114 h 232"/>
                <a:gd name="T16" fmla="*/ 365 w 404"/>
                <a:gd name="T17" fmla="*/ 29 h 232"/>
                <a:gd name="T18" fmla="*/ 265 w 404"/>
                <a:gd name="T19" fmla="*/ 26 h 232"/>
                <a:gd name="T20" fmla="*/ 182 w 404"/>
                <a:gd name="T21" fmla="*/ 0 h 232"/>
                <a:gd name="T22" fmla="*/ 86 w 404"/>
                <a:gd name="T23" fmla="*/ 17 h 232"/>
                <a:gd name="T24" fmla="*/ 63 w 404"/>
                <a:gd name="T25" fmla="*/ 75 h 232"/>
                <a:gd name="T26" fmla="*/ 3 w 404"/>
                <a:gd name="T27" fmla="*/ 10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4" h="232">
                  <a:moveTo>
                    <a:pt x="3" y="106"/>
                  </a:moveTo>
                  <a:cubicBezTo>
                    <a:pt x="3" y="106"/>
                    <a:pt x="41" y="123"/>
                    <a:pt x="38" y="148"/>
                  </a:cubicBezTo>
                  <a:cubicBezTo>
                    <a:pt x="35" y="173"/>
                    <a:pt x="0" y="193"/>
                    <a:pt x="0" y="193"/>
                  </a:cubicBezTo>
                  <a:cubicBezTo>
                    <a:pt x="0" y="193"/>
                    <a:pt x="86" y="171"/>
                    <a:pt x="95" y="227"/>
                  </a:cubicBezTo>
                  <a:cubicBezTo>
                    <a:pt x="95" y="227"/>
                    <a:pt x="150" y="183"/>
                    <a:pt x="157" y="232"/>
                  </a:cubicBezTo>
                  <a:cubicBezTo>
                    <a:pt x="157" y="232"/>
                    <a:pt x="200" y="136"/>
                    <a:pt x="283" y="232"/>
                  </a:cubicBezTo>
                  <a:cubicBezTo>
                    <a:pt x="283" y="232"/>
                    <a:pt x="270" y="173"/>
                    <a:pt x="360" y="173"/>
                  </a:cubicBezTo>
                  <a:cubicBezTo>
                    <a:pt x="360" y="173"/>
                    <a:pt x="293" y="118"/>
                    <a:pt x="404" y="114"/>
                  </a:cubicBezTo>
                  <a:cubicBezTo>
                    <a:pt x="404" y="114"/>
                    <a:pt x="316" y="117"/>
                    <a:pt x="365" y="29"/>
                  </a:cubicBezTo>
                  <a:cubicBezTo>
                    <a:pt x="365" y="29"/>
                    <a:pt x="267" y="91"/>
                    <a:pt x="265" y="26"/>
                  </a:cubicBezTo>
                  <a:cubicBezTo>
                    <a:pt x="265" y="26"/>
                    <a:pt x="213" y="91"/>
                    <a:pt x="182" y="0"/>
                  </a:cubicBezTo>
                  <a:cubicBezTo>
                    <a:pt x="182" y="0"/>
                    <a:pt x="164" y="107"/>
                    <a:pt x="86" y="17"/>
                  </a:cubicBezTo>
                  <a:cubicBezTo>
                    <a:pt x="86" y="17"/>
                    <a:pt x="115" y="79"/>
                    <a:pt x="63" y="75"/>
                  </a:cubicBezTo>
                  <a:cubicBezTo>
                    <a:pt x="63" y="75"/>
                    <a:pt x="83" y="127"/>
                    <a:pt x="3" y="106"/>
                  </a:cubicBezTo>
                  <a:close/>
                </a:path>
              </a:pathLst>
            </a:custGeom>
            <a:noFill/>
            <a:ln w="12700" cap="rnd">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defTabSz="457178">
                <a:defRPr/>
              </a:pPr>
              <a:r>
                <a:rPr lang="en-US" sz="1200" dirty="0">
                  <a:noFill/>
                  <a:latin typeface="Arial"/>
                </a:rPr>
                <a:t>2</a:t>
              </a:r>
            </a:p>
          </p:txBody>
        </p:sp>
        <p:sp>
          <p:nvSpPr>
            <p:cNvPr id="26" name="TextBox 25">
              <a:extLst>
                <a:ext uri="{FF2B5EF4-FFF2-40B4-BE49-F238E27FC236}">
                  <a16:creationId xmlns:a16="http://schemas.microsoft.com/office/drawing/2014/main" id="{02FD87F1-253E-4CB5-B953-E0EE8D222065}"/>
                </a:ext>
              </a:extLst>
            </p:cNvPr>
            <p:cNvSpPr txBox="1"/>
            <p:nvPr/>
          </p:nvSpPr>
          <p:spPr>
            <a:xfrm rot="21045416">
              <a:off x="1363888" y="1843328"/>
              <a:ext cx="371789" cy="92333"/>
            </a:xfrm>
            <a:prstGeom prst="rect">
              <a:avLst/>
            </a:prstGeom>
            <a:noFill/>
            <a:ln>
              <a:noFill/>
            </a:ln>
          </p:spPr>
          <p:txBody>
            <a:bodyPr wrap="square" lIns="0" tIns="0" rIns="0" bIns="0" rtlCol="0" anchor="ctr" anchorCtr="0">
              <a:spAutoFit/>
            </a:bodyPr>
            <a:lstStyle/>
            <a:p>
              <a:pPr algn="ctr" defTabSz="457178">
                <a:defRPr/>
              </a:pPr>
              <a:r>
                <a:rPr lang="en-US" sz="600" b="1" spc="100" dirty="0">
                  <a:gradFill>
                    <a:gsLst>
                      <a:gs pos="94382">
                        <a:srgbClr val="FFFFFF"/>
                      </a:gs>
                      <a:gs pos="85955">
                        <a:srgbClr val="FFFFFF"/>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NEW!</a:t>
              </a:r>
            </a:p>
          </p:txBody>
        </p:sp>
      </p:grpSp>
      <p:pic>
        <p:nvPicPr>
          <p:cNvPr id="9218" name="Picture 2" descr="Image result for intel logo">
            <a:extLst>
              <a:ext uri="{FF2B5EF4-FFF2-40B4-BE49-F238E27FC236}">
                <a16:creationId xmlns:a16="http://schemas.microsoft.com/office/drawing/2014/main" id="{A0DE43F2-D92F-4327-8C00-95CCACC66195}"/>
              </a:ext>
            </a:extLst>
          </p:cNvPr>
          <p:cNvPicPr>
            <a:picLocks noChangeAspect="1" noChangeArrowheads="1"/>
          </p:cNvPicPr>
          <p:nvPr/>
        </p:nvPicPr>
        <p:blipFill>
          <a:blip r:embed="rId4">
            <a:biLevel thresh="25000"/>
            <a:extLst>
              <a:ext uri="{BEBA8EAE-BF5A-486C-A8C5-ECC9F3942E4B}">
                <a14:imgProps xmlns:a14="http://schemas.microsoft.com/office/drawing/2010/main">
                  <a14:imgLayer r:embed="rId5">
                    <a14:imgEffect>
                      <a14:saturation sat="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071579" y="1516970"/>
            <a:ext cx="811158" cy="538211"/>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BA9C696E-B012-46A1-BD03-C39AFFFCF77F}"/>
              </a:ext>
            </a:extLst>
          </p:cNvPr>
          <p:cNvSpPr/>
          <p:nvPr/>
        </p:nvSpPr>
        <p:spPr>
          <a:xfrm>
            <a:off x="448458" y="3852582"/>
            <a:ext cx="8247084" cy="334707"/>
          </a:xfrm>
          <a:prstGeom prst="rect">
            <a:avLst/>
          </a:prstGeom>
          <a:noFill/>
        </p:spPr>
        <p:txBody>
          <a:bodyPr wrap="square">
            <a:spAutoFit/>
          </a:bodyPr>
          <a:lstStyle/>
          <a:p>
            <a:pPr algn="ctr" defTabSz="457189">
              <a:lnSpc>
                <a:spcPct val="90000"/>
              </a:lnSpc>
              <a:spcBef>
                <a:spcPts val="750"/>
              </a:spcBef>
              <a:defRPr/>
            </a:pPr>
            <a:r>
              <a:rPr lang="en-US" sz="1750" kern="0" spc="50" dirty="0">
                <a:solidFill>
                  <a:schemeClr val="accent1"/>
                </a:solidFill>
                <a:latin typeface="Amazon Ember Medium" panose="020B0603020204030204" pitchFamily="34" charset="0"/>
                <a:ea typeface="Amazon Ember Medium" panose="020B0603020204030204" pitchFamily="34" charset="0"/>
                <a:cs typeface="Amazon Ember Medium" panose="020B0603020204030204" pitchFamily="34" charset="0"/>
              </a:rPr>
              <a:t>Right compute for the right application and workload</a:t>
            </a:r>
          </a:p>
        </p:txBody>
      </p:sp>
      <p:grpSp>
        <p:nvGrpSpPr>
          <p:cNvPr id="22" name="Group 21">
            <a:extLst>
              <a:ext uri="{FF2B5EF4-FFF2-40B4-BE49-F238E27FC236}">
                <a16:creationId xmlns:a16="http://schemas.microsoft.com/office/drawing/2014/main" id="{3BE8100F-B507-4252-9DC2-973A27118CF1}"/>
              </a:ext>
            </a:extLst>
          </p:cNvPr>
          <p:cNvGrpSpPr/>
          <p:nvPr/>
        </p:nvGrpSpPr>
        <p:grpSpPr>
          <a:xfrm>
            <a:off x="8531678" y="2"/>
            <a:ext cx="412991" cy="489858"/>
            <a:chOff x="13432971" y="2"/>
            <a:chExt cx="660785" cy="783773"/>
          </a:xfrm>
        </p:grpSpPr>
        <p:sp>
          <p:nvSpPr>
            <p:cNvPr id="27" name="Arrow: Pentagon 26">
              <a:extLst>
                <a:ext uri="{FF2B5EF4-FFF2-40B4-BE49-F238E27FC236}">
                  <a16:creationId xmlns:a16="http://schemas.microsoft.com/office/drawing/2014/main" id="{DC3F8B2E-6422-4425-995E-4DC9B7FAD1F1}"/>
                </a:ext>
              </a:extLst>
            </p:cNvPr>
            <p:cNvSpPr/>
            <p:nvPr/>
          </p:nvSpPr>
          <p:spPr bwMode="auto">
            <a:xfrm rot="5400000">
              <a:off x="13371477" y="61496"/>
              <a:ext cx="783773" cy="660785"/>
            </a:xfrm>
            <a:prstGeom prst="homePlate">
              <a:avLst>
                <a:gd name="adj" fmla="val 3003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8" name="Graphic 3">
              <a:extLst>
                <a:ext uri="{FF2B5EF4-FFF2-40B4-BE49-F238E27FC236}">
                  <a16:creationId xmlns:a16="http://schemas.microsoft.com/office/drawing/2014/main" id="{C813EDDC-98B4-44C9-9A41-238905675B8B}"/>
                </a:ext>
              </a:extLst>
            </p:cNvPr>
            <p:cNvGrpSpPr/>
            <p:nvPr/>
          </p:nvGrpSpPr>
          <p:grpSpPr>
            <a:xfrm>
              <a:off x="13585427" y="125219"/>
              <a:ext cx="386410" cy="386410"/>
              <a:chOff x="4333875" y="2333625"/>
              <a:chExt cx="476250" cy="476250"/>
            </a:xfrm>
            <a:solidFill>
              <a:schemeClr val="tx1"/>
            </a:solidFill>
          </p:grpSpPr>
          <p:sp>
            <p:nvSpPr>
              <p:cNvPr id="33" name="Freeform: Shape 32">
                <a:extLst>
                  <a:ext uri="{FF2B5EF4-FFF2-40B4-BE49-F238E27FC236}">
                    <a16:creationId xmlns:a16="http://schemas.microsoft.com/office/drawing/2014/main" id="{25B740F7-68B1-4E8E-A786-4F1236A4A067}"/>
                  </a:ext>
                </a:extLst>
              </p:cNvPr>
              <p:cNvSpPr/>
              <p:nvPr/>
            </p:nvSpPr>
            <p:spPr>
              <a:xfrm>
                <a:off x="4536281" y="2326481"/>
                <a:ext cx="276225" cy="276225"/>
              </a:xfrm>
              <a:custGeom>
                <a:avLst/>
                <a:gdLst>
                  <a:gd name="connsiteX0" fmla="*/ 254794 w 276225"/>
                  <a:gd name="connsiteY0" fmla="*/ 7144 h 276225"/>
                  <a:gd name="connsiteX1" fmla="*/ 26194 w 276225"/>
                  <a:gd name="connsiteY1" fmla="*/ 7144 h 276225"/>
                  <a:gd name="connsiteX2" fmla="*/ 7144 w 276225"/>
                  <a:gd name="connsiteY2" fmla="*/ 26194 h 276225"/>
                  <a:gd name="connsiteX3" fmla="*/ 7144 w 276225"/>
                  <a:gd name="connsiteY3" fmla="*/ 73819 h 276225"/>
                  <a:gd name="connsiteX4" fmla="*/ 26194 w 276225"/>
                  <a:gd name="connsiteY4" fmla="*/ 73819 h 276225"/>
                  <a:gd name="connsiteX5" fmla="*/ 26194 w 276225"/>
                  <a:gd name="connsiteY5" fmla="*/ 26194 h 276225"/>
                  <a:gd name="connsiteX6" fmla="*/ 254794 w 276225"/>
                  <a:gd name="connsiteY6" fmla="*/ 26194 h 276225"/>
                  <a:gd name="connsiteX7" fmla="*/ 254794 w 276225"/>
                  <a:gd name="connsiteY7" fmla="*/ 254794 h 276225"/>
                  <a:gd name="connsiteX8" fmla="*/ 207169 w 276225"/>
                  <a:gd name="connsiteY8" fmla="*/ 254794 h 276225"/>
                  <a:gd name="connsiteX9" fmla="*/ 207169 w 276225"/>
                  <a:gd name="connsiteY9" fmla="*/ 273844 h 276225"/>
                  <a:gd name="connsiteX10" fmla="*/ 254794 w 276225"/>
                  <a:gd name="connsiteY10" fmla="*/ 273844 h 276225"/>
                  <a:gd name="connsiteX11" fmla="*/ 273844 w 276225"/>
                  <a:gd name="connsiteY11" fmla="*/ 254794 h 276225"/>
                  <a:gd name="connsiteX12" fmla="*/ 273844 w 276225"/>
                  <a:gd name="connsiteY12" fmla="*/ 26194 h 276225"/>
                  <a:gd name="connsiteX13" fmla="*/ 254794 w 276225"/>
                  <a:gd name="connsiteY13" fmla="*/ 714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7144"/>
                    </a:moveTo>
                    <a:lnTo>
                      <a:pt x="26194" y="7144"/>
                    </a:lnTo>
                    <a:cubicBezTo>
                      <a:pt x="15716" y="7144"/>
                      <a:pt x="7144" y="15716"/>
                      <a:pt x="7144" y="26194"/>
                    </a:cubicBezTo>
                    <a:lnTo>
                      <a:pt x="7144" y="73819"/>
                    </a:lnTo>
                    <a:lnTo>
                      <a:pt x="26194" y="73819"/>
                    </a:lnTo>
                    <a:lnTo>
                      <a:pt x="26194" y="26194"/>
                    </a:lnTo>
                    <a:lnTo>
                      <a:pt x="254794" y="26194"/>
                    </a:lnTo>
                    <a:lnTo>
                      <a:pt x="254794" y="254794"/>
                    </a:lnTo>
                    <a:lnTo>
                      <a:pt x="207169" y="254794"/>
                    </a:lnTo>
                    <a:lnTo>
                      <a:pt x="207169" y="273844"/>
                    </a:lnTo>
                    <a:lnTo>
                      <a:pt x="254794" y="273844"/>
                    </a:lnTo>
                    <a:cubicBezTo>
                      <a:pt x="265271" y="273844"/>
                      <a:pt x="273844" y="265271"/>
                      <a:pt x="273844" y="254794"/>
                    </a:cubicBezTo>
                    <a:lnTo>
                      <a:pt x="273844" y="26194"/>
                    </a:lnTo>
                    <a:cubicBezTo>
                      <a:pt x="273844" y="15716"/>
                      <a:pt x="265271" y="7144"/>
                      <a:pt x="254794" y="7144"/>
                    </a:cubicBezTo>
                    <a:close/>
                  </a:path>
                </a:pathLst>
              </a:custGeom>
              <a:grpFill/>
              <a:ln w="19050" cap="flat">
                <a:noFill/>
                <a:prstDash val="solid"/>
                <a:miter/>
              </a:ln>
            </p:spPr>
            <p:txBody>
              <a:bodyPr rtlCol="0" anchor="ctr"/>
              <a:lstStyle/>
              <a:p>
                <a:endParaRPr lang="en-US" sz="1125" dirty="0"/>
              </a:p>
            </p:txBody>
          </p:sp>
          <p:sp>
            <p:nvSpPr>
              <p:cNvPr id="34" name="Freeform: Shape 33">
                <a:extLst>
                  <a:ext uri="{FF2B5EF4-FFF2-40B4-BE49-F238E27FC236}">
                    <a16:creationId xmlns:a16="http://schemas.microsoft.com/office/drawing/2014/main" id="{D1C9C108-4240-4938-8D02-1D62B7BCCF71}"/>
                  </a:ext>
                </a:extLst>
              </p:cNvPr>
              <p:cNvSpPr/>
              <p:nvPr/>
            </p:nvSpPr>
            <p:spPr>
              <a:xfrm>
                <a:off x="4326731" y="2536031"/>
                <a:ext cx="276225" cy="276225"/>
              </a:xfrm>
              <a:custGeom>
                <a:avLst/>
                <a:gdLst>
                  <a:gd name="connsiteX0" fmla="*/ 254794 w 276225"/>
                  <a:gd name="connsiteY0" fmla="*/ 254794 h 276225"/>
                  <a:gd name="connsiteX1" fmla="*/ 26194 w 276225"/>
                  <a:gd name="connsiteY1" fmla="*/ 254794 h 276225"/>
                  <a:gd name="connsiteX2" fmla="*/ 26194 w 276225"/>
                  <a:gd name="connsiteY2" fmla="*/ 26194 h 276225"/>
                  <a:gd name="connsiteX3" fmla="*/ 73819 w 276225"/>
                  <a:gd name="connsiteY3" fmla="*/ 26194 h 276225"/>
                  <a:gd name="connsiteX4" fmla="*/ 73819 w 276225"/>
                  <a:gd name="connsiteY4" fmla="*/ 7144 h 276225"/>
                  <a:gd name="connsiteX5" fmla="*/ 26194 w 276225"/>
                  <a:gd name="connsiteY5" fmla="*/ 7144 h 276225"/>
                  <a:gd name="connsiteX6" fmla="*/ 7144 w 276225"/>
                  <a:gd name="connsiteY6" fmla="*/ 26194 h 276225"/>
                  <a:gd name="connsiteX7" fmla="*/ 7144 w 276225"/>
                  <a:gd name="connsiteY7" fmla="*/ 254794 h 276225"/>
                  <a:gd name="connsiteX8" fmla="*/ 26194 w 276225"/>
                  <a:gd name="connsiteY8" fmla="*/ 273844 h 276225"/>
                  <a:gd name="connsiteX9" fmla="*/ 254794 w 276225"/>
                  <a:gd name="connsiteY9" fmla="*/ 273844 h 276225"/>
                  <a:gd name="connsiteX10" fmla="*/ 273844 w 276225"/>
                  <a:gd name="connsiteY10" fmla="*/ 254794 h 276225"/>
                  <a:gd name="connsiteX11" fmla="*/ 273844 w 276225"/>
                  <a:gd name="connsiteY11" fmla="*/ 207169 h 276225"/>
                  <a:gd name="connsiteX12" fmla="*/ 254794 w 276225"/>
                  <a:gd name="connsiteY12" fmla="*/ 207169 h 276225"/>
                  <a:gd name="connsiteX13" fmla="*/ 254794 w 276225"/>
                  <a:gd name="connsiteY13" fmla="*/ 25479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254794"/>
                    </a:moveTo>
                    <a:lnTo>
                      <a:pt x="26194" y="254794"/>
                    </a:lnTo>
                    <a:lnTo>
                      <a:pt x="26194" y="26194"/>
                    </a:lnTo>
                    <a:lnTo>
                      <a:pt x="73819" y="26194"/>
                    </a:lnTo>
                    <a:lnTo>
                      <a:pt x="73819" y="7144"/>
                    </a:lnTo>
                    <a:lnTo>
                      <a:pt x="26194" y="7144"/>
                    </a:lnTo>
                    <a:cubicBezTo>
                      <a:pt x="15716" y="7144"/>
                      <a:pt x="7144" y="15716"/>
                      <a:pt x="7144" y="26194"/>
                    </a:cubicBezTo>
                    <a:lnTo>
                      <a:pt x="7144" y="254794"/>
                    </a:lnTo>
                    <a:cubicBezTo>
                      <a:pt x="7144" y="265271"/>
                      <a:pt x="15716" y="273844"/>
                      <a:pt x="26194" y="273844"/>
                    </a:cubicBezTo>
                    <a:lnTo>
                      <a:pt x="254794" y="273844"/>
                    </a:lnTo>
                    <a:cubicBezTo>
                      <a:pt x="265271" y="273844"/>
                      <a:pt x="273844" y="265271"/>
                      <a:pt x="273844" y="254794"/>
                    </a:cubicBezTo>
                    <a:lnTo>
                      <a:pt x="273844" y="207169"/>
                    </a:lnTo>
                    <a:lnTo>
                      <a:pt x="254794" y="207169"/>
                    </a:lnTo>
                    <a:lnTo>
                      <a:pt x="254794" y="254794"/>
                    </a:lnTo>
                    <a:close/>
                  </a:path>
                </a:pathLst>
              </a:custGeom>
              <a:grpFill/>
              <a:ln w="19050" cap="flat">
                <a:noFill/>
                <a:prstDash val="solid"/>
                <a:miter/>
              </a:ln>
            </p:spPr>
            <p:txBody>
              <a:bodyPr rtlCol="0" anchor="ctr"/>
              <a:lstStyle/>
              <a:p>
                <a:endParaRPr lang="en-US" sz="1125" dirty="0"/>
              </a:p>
            </p:txBody>
          </p:sp>
          <p:sp>
            <p:nvSpPr>
              <p:cNvPr id="35" name="Freeform: Shape 34">
                <a:extLst>
                  <a:ext uri="{FF2B5EF4-FFF2-40B4-BE49-F238E27FC236}">
                    <a16:creationId xmlns:a16="http://schemas.microsoft.com/office/drawing/2014/main" id="{D35551AA-16B0-4DE9-9223-2EC9C334F7DA}"/>
                  </a:ext>
                </a:extLst>
              </p:cNvPr>
              <p:cNvSpPr/>
              <p:nvPr/>
            </p:nvSpPr>
            <p:spPr>
              <a:xfrm>
                <a:off x="4412456" y="2412206"/>
                <a:ext cx="314325" cy="314325"/>
              </a:xfrm>
              <a:custGeom>
                <a:avLst/>
                <a:gdLst>
                  <a:gd name="connsiteX0" fmla="*/ 264319 w 314325"/>
                  <a:gd name="connsiteY0" fmla="*/ 35719 h 314325"/>
                  <a:gd name="connsiteX1" fmla="*/ 264319 w 314325"/>
                  <a:gd name="connsiteY1" fmla="*/ 7144 h 314325"/>
                  <a:gd name="connsiteX2" fmla="*/ 245269 w 314325"/>
                  <a:gd name="connsiteY2" fmla="*/ 7144 h 314325"/>
                  <a:gd name="connsiteX3" fmla="*/ 245269 w 314325"/>
                  <a:gd name="connsiteY3" fmla="*/ 35719 h 314325"/>
                  <a:gd name="connsiteX4" fmla="*/ 216694 w 314325"/>
                  <a:gd name="connsiteY4" fmla="*/ 35719 h 314325"/>
                  <a:gd name="connsiteX5" fmla="*/ 216694 w 314325"/>
                  <a:gd name="connsiteY5" fmla="*/ 7144 h 314325"/>
                  <a:gd name="connsiteX6" fmla="*/ 197644 w 314325"/>
                  <a:gd name="connsiteY6" fmla="*/ 7144 h 314325"/>
                  <a:gd name="connsiteX7" fmla="*/ 197644 w 314325"/>
                  <a:gd name="connsiteY7" fmla="*/ 35719 h 314325"/>
                  <a:gd name="connsiteX8" fmla="*/ 169069 w 314325"/>
                  <a:gd name="connsiteY8" fmla="*/ 35719 h 314325"/>
                  <a:gd name="connsiteX9" fmla="*/ 169069 w 314325"/>
                  <a:gd name="connsiteY9" fmla="*/ 7144 h 314325"/>
                  <a:gd name="connsiteX10" fmla="*/ 150019 w 314325"/>
                  <a:gd name="connsiteY10" fmla="*/ 7144 h 314325"/>
                  <a:gd name="connsiteX11" fmla="*/ 150019 w 314325"/>
                  <a:gd name="connsiteY11" fmla="*/ 35719 h 314325"/>
                  <a:gd name="connsiteX12" fmla="*/ 121444 w 314325"/>
                  <a:gd name="connsiteY12" fmla="*/ 35719 h 314325"/>
                  <a:gd name="connsiteX13" fmla="*/ 121444 w 314325"/>
                  <a:gd name="connsiteY13" fmla="*/ 7144 h 314325"/>
                  <a:gd name="connsiteX14" fmla="*/ 102394 w 314325"/>
                  <a:gd name="connsiteY14" fmla="*/ 7144 h 314325"/>
                  <a:gd name="connsiteX15" fmla="*/ 102394 w 314325"/>
                  <a:gd name="connsiteY15" fmla="*/ 35719 h 314325"/>
                  <a:gd name="connsiteX16" fmla="*/ 73819 w 314325"/>
                  <a:gd name="connsiteY16" fmla="*/ 35719 h 314325"/>
                  <a:gd name="connsiteX17" fmla="*/ 73819 w 314325"/>
                  <a:gd name="connsiteY17" fmla="*/ 7144 h 314325"/>
                  <a:gd name="connsiteX18" fmla="*/ 54769 w 314325"/>
                  <a:gd name="connsiteY18" fmla="*/ 7144 h 314325"/>
                  <a:gd name="connsiteX19" fmla="*/ 54769 w 314325"/>
                  <a:gd name="connsiteY19" fmla="*/ 35719 h 314325"/>
                  <a:gd name="connsiteX20" fmla="*/ 35719 w 314325"/>
                  <a:gd name="connsiteY20" fmla="*/ 54769 h 314325"/>
                  <a:gd name="connsiteX21" fmla="*/ 7144 w 314325"/>
                  <a:gd name="connsiteY21" fmla="*/ 54769 h 314325"/>
                  <a:gd name="connsiteX22" fmla="*/ 7144 w 314325"/>
                  <a:gd name="connsiteY22" fmla="*/ 73819 h 314325"/>
                  <a:gd name="connsiteX23" fmla="*/ 35719 w 314325"/>
                  <a:gd name="connsiteY23" fmla="*/ 73819 h 314325"/>
                  <a:gd name="connsiteX24" fmla="*/ 35719 w 314325"/>
                  <a:gd name="connsiteY24" fmla="*/ 102394 h 314325"/>
                  <a:gd name="connsiteX25" fmla="*/ 7144 w 314325"/>
                  <a:gd name="connsiteY25" fmla="*/ 102394 h 314325"/>
                  <a:gd name="connsiteX26" fmla="*/ 7144 w 314325"/>
                  <a:gd name="connsiteY26" fmla="*/ 121444 h 314325"/>
                  <a:gd name="connsiteX27" fmla="*/ 35719 w 314325"/>
                  <a:gd name="connsiteY27" fmla="*/ 121444 h 314325"/>
                  <a:gd name="connsiteX28" fmla="*/ 35719 w 314325"/>
                  <a:gd name="connsiteY28" fmla="*/ 150019 h 314325"/>
                  <a:gd name="connsiteX29" fmla="*/ 7144 w 314325"/>
                  <a:gd name="connsiteY29" fmla="*/ 150019 h 314325"/>
                  <a:gd name="connsiteX30" fmla="*/ 7144 w 314325"/>
                  <a:gd name="connsiteY30" fmla="*/ 169069 h 314325"/>
                  <a:gd name="connsiteX31" fmla="*/ 35719 w 314325"/>
                  <a:gd name="connsiteY31" fmla="*/ 169069 h 314325"/>
                  <a:gd name="connsiteX32" fmla="*/ 35719 w 314325"/>
                  <a:gd name="connsiteY32" fmla="*/ 197644 h 314325"/>
                  <a:gd name="connsiteX33" fmla="*/ 7144 w 314325"/>
                  <a:gd name="connsiteY33" fmla="*/ 197644 h 314325"/>
                  <a:gd name="connsiteX34" fmla="*/ 7144 w 314325"/>
                  <a:gd name="connsiteY34" fmla="*/ 216694 h 314325"/>
                  <a:gd name="connsiteX35" fmla="*/ 35719 w 314325"/>
                  <a:gd name="connsiteY35" fmla="*/ 216694 h 314325"/>
                  <a:gd name="connsiteX36" fmla="*/ 35719 w 314325"/>
                  <a:gd name="connsiteY36" fmla="*/ 245269 h 314325"/>
                  <a:gd name="connsiteX37" fmla="*/ 7144 w 314325"/>
                  <a:gd name="connsiteY37" fmla="*/ 245269 h 314325"/>
                  <a:gd name="connsiteX38" fmla="*/ 7144 w 314325"/>
                  <a:gd name="connsiteY38" fmla="*/ 264319 h 314325"/>
                  <a:gd name="connsiteX39" fmla="*/ 35719 w 314325"/>
                  <a:gd name="connsiteY39" fmla="*/ 264319 h 314325"/>
                  <a:gd name="connsiteX40" fmla="*/ 54769 w 314325"/>
                  <a:gd name="connsiteY40" fmla="*/ 283369 h 314325"/>
                  <a:gd name="connsiteX41" fmla="*/ 54769 w 314325"/>
                  <a:gd name="connsiteY41" fmla="*/ 311944 h 314325"/>
                  <a:gd name="connsiteX42" fmla="*/ 73819 w 314325"/>
                  <a:gd name="connsiteY42" fmla="*/ 311944 h 314325"/>
                  <a:gd name="connsiteX43" fmla="*/ 73819 w 314325"/>
                  <a:gd name="connsiteY43" fmla="*/ 283369 h 314325"/>
                  <a:gd name="connsiteX44" fmla="*/ 102394 w 314325"/>
                  <a:gd name="connsiteY44" fmla="*/ 283369 h 314325"/>
                  <a:gd name="connsiteX45" fmla="*/ 102394 w 314325"/>
                  <a:gd name="connsiteY45" fmla="*/ 311944 h 314325"/>
                  <a:gd name="connsiteX46" fmla="*/ 121444 w 314325"/>
                  <a:gd name="connsiteY46" fmla="*/ 311944 h 314325"/>
                  <a:gd name="connsiteX47" fmla="*/ 121444 w 314325"/>
                  <a:gd name="connsiteY47" fmla="*/ 283369 h 314325"/>
                  <a:gd name="connsiteX48" fmla="*/ 150019 w 314325"/>
                  <a:gd name="connsiteY48" fmla="*/ 283369 h 314325"/>
                  <a:gd name="connsiteX49" fmla="*/ 150019 w 314325"/>
                  <a:gd name="connsiteY49" fmla="*/ 311944 h 314325"/>
                  <a:gd name="connsiteX50" fmla="*/ 169069 w 314325"/>
                  <a:gd name="connsiteY50" fmla="*/ 311944 h 314325"/>
                  <a:gd name="connsiteX51" fmla="*/ 169069 w 314325"/>
                  <a:gd name="connsiteY51" fmla="*/ 283369 h 314325"/>
                  <a:gd name="connsiteX52" fmla="*/ 197644 w 314325"/>
                  <a:gd name="connsiteY52" fmla="*/ 283369 h 314325"/>
                  <a:gd name="connsiteX53" fmla="*/ 197644 w 314325"/>
                  <a:gd name="connsiteY53" fmla="*/ 311944 h 314325"/>
                  <a:gd name="connsiteX54" fmla="*/ 216694 w 314325"/>
                  <a:gd name="connsiteY54" fmla="*/ 311944 h 314325"/>
                  <a:gd name="connsiteX55" fmla="*/ 216694 w 314325"/>
                  <a:gd name="connsiteY55" fmla="*/ 283369 h 314325"/>
                  <a:gd name="connsiteX56" fmla="*/ 245269 w 314325"/>
                  <a:gd name="connsiteY56" fmla="*/ 283369 h 314325"/>
                  <a:gd name="connsiteX57" fmla="*/ 245269 w 314325"/>
                  <a:gd name="connsiteY57" fmla="*/ 311944 h 314325"/>
                  <a:gd name="connsiteX58" fmla="*/ 264319 w 314325"/>
                  <a:gd name="connsiteY58" fmla="*/ 311944 h 314325"/>
                  <a:gd name="connsiteX59" fmla="*/ 264319 w 314325"/>
                  <a:gd name="connsiteY59" fmla="*/ 283369 h 314325"/>
                  <a:gd name="connsiteX60" fmla="*/ 283369 w 314325"/>
                  <a:gd name="connsiteY60" fmla="*/ 264319 h 314325"/>
                  <a:gd name="connsiteX61" fmla="*/ 311944 w 314325"/>
                  <a:gd name="connsiteY61" fmla="*/ 264319 h 314325"/>
                  <a:gd name="connsiteX62" fmla="*/ 311944 w 314325"/>
                  <a:gd name="connsiteY62" fmla="*/ 245269 h 314325"/>
                  <a:gd name="connsiteX63" fmla="*/ 283369 w 314325"/>
                  <a:gd name="connsiteY63" fmla="*/ 245269 h 314325"/>
                  <a:gd name="connsiteX64" fmla="*/ 283369 w 314325"/>
                  <a:gd name="connsiteY64" fmla="*/ 216694 h 314325"/>
                  <a:gd name="connsiteX65" fmla="*/ 311944 w 314325"/>
                  <a:gd name="connsiteY65" fmla="*/ 216694 h 314325"/>
                  <a:gd name="connsiteX66" fmla="*/ 311944 w 314325"/>
                  <a:gd name="connsiteY66" fmla="*/ 197644 h 314325"/>
                  <a:gd name="connsiteX67" fmla="*/ 283369 w 314325"/>
                  <a:gd name="connsiteY67" fmla="*/ 197644 h 314325"/>
                  <a:gd name="connsiteX68" fmla="*/ 283369 w 314325"/>
                  <a:gd name="connsiteY68" fmla="*/ 169069 h 314325"/>
                  <a:gd name="connsiteX69" fmla="*/ 311944 w 314325"/>
                  <a:gd name="connsiteY69" fmla="*/ 169069 h 314325"/>
                  <a:gd name="connsiteX70" fmla="*/ 311944 w 314325"/>
                  <a:gd name="connsiteY70" fmla="*/ 150019 h 314325"/>
                  <a:gd name="connsiteX71" fmla="*/ 283369 w 314325"/>
                  <a:gd name="connsiteY71" fmla="*/ 150019 h 314325"/>
                  <a:gd name="connsiteX72" fmla="*/ 283369 w 314325"/>
                  <a:gd name="connsiteY72" fmla="*/ 121444 h 314325"/>
                  <a:gd name="connsiteX73" fmla="*/ 311944 w 314325"/>
                  <a:gd name="connsiteY73" fmla="*/ 121444 h 314325"/>
                  <a:gd name="connsiteX74" fmla="*/ 311944 w 314325"/>
                  <a:gd name="connsiteY74" fmla="*/ 102394 h 314325"/>
                  <a:gd name="connsiteX75" fmla="*/ 283369 w 314325"/>
                  <a:gd name="connsiteY75" fmla="*/ 102394 h 314325"/>
                  <a:gd name="connsiteX76" fmla="*/ 283369 w 314325"/>
                  <a:gd name="connsiteY76" fmla="*/ 73819 h 314325"/>
                  <a:gd name="connsiteX77" fmla="*/ 311944 w 314325"/>
                  <a:gd name="connsiteY77" fmla="*/ 73819 h 314325"/>
                  <a:gd name="connsiteX78" fmla="*/ 311944 w 314325"/>
                  <a:gd name="connsiteY78" fmla="*/ 54769 h 314325"/>
                  <a:gd name="connsiteX79" fmla="*/ 283369 w 314325"/>
                  <a:gd name="connsiteY79" fmla="*/ 54769 h 314325"/>
                  <a:gd name="connsiteX80" fmla="*/ 264319 w 314325"/>
                  <a:gd name="connsiteY80" fmla="*/ 35719 h 314325"/>
                  <a:gd name="connsiteX81" fmla="*/ 264319 w 314325"/>
                  <a:gd name="connsiteY81" fmla="*/ 262414 h 314325"/>
                  <a:gd name="connsiteX82" fmla="*/ 262414 w 314325"/>
                  <a:gd name="connsiteY82" fmla="*/ 264319 h 314325"/>
                  <a:gd name="connsiteX83" fmla="*/ 56674 w 314325"/>
                  <a:gd name="connsiteY83" fmla="*/ 264319 h 314325"/>
                  <a:gd name="connsiteX84" fmla="*/ 56674 w 314325"/>
                  <a:gd name="connsiteY84" fmla="*/ 264319 h 314325"/>
                  <a:gd name="connsiteX85" fmla="*/ 54769 w 314325"/>
                  <a:gd name="connsiteY85" fmla="*/ 262414 h 314325"/>
                  <a:gd name="connsiteX86" fmla="*/ 54769 w 314325"/>
                  <a:gd name="connsiteY86" fmla="*/ 56674 h 314325"/>
                  <a:gd name="connsiteX87" fmla="*/ 54769 w 314325"/>
                  <a:gd name="connsiteY87" fmla="*/ 56674 h 314325"/>
                  <a:gd name="connsiteX88" fmla="*/ 56674 w 314325"/>
                  <a:gd name="connsiteY88" fmla="*/ 54769 h 314325"/>
                  <a:gd name="connsiteX89" fmla="*/ 262414 w 314325"/>
                  <a:gd name="connsiteY89" fmla="*/ 54769 h 314325"/>
                  <a:gd name="connsiteX90" fmla="*/ 264319 w 314325"/>
                  <a:gd name="connsiteY90" fmla="*/ 56674 h 314325"/>
                  <a:gd name="connsiteX91" fmla="*/ 264319 w 314325"/>
                  <a:gd name="connsiteY91" fmla="*/ 26241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14325" h="314325">
                    <a:moveTo>
                      <a:pt x="264319" y="35719"/>
                    </a:moveTo>
                    <a:lnTo>
                      <a:pt x="264319" y="7144"/>
                    </a:lnTo>
                    <a:lnTo>
                      <a:pt x="245269" y="7144"/>
                    </a:lnTo>
                    <a:lnTo>
                      <a:pt x="245269" y="35719"/>
                    </a:lnTo>
                    <a:lnTo>
                      <a:pt x="216694" y="35719"/>
                    </a:lnTo>
                    <a:lnTo>
                      <a:pt x="216694" y="7144"/>
                    </a:lnTo>
                    <a:lnTo>
                      <a:pt x="197644" y="7144"/>
                    </a:lnTo>
                    <a:lnTo>
                      <a:pt x="197644" y="35719"/>
                    </a:lnTo>
                    <a:lnTo>
                      <a:pt x="169069" y="35719"/>
                    </a:lnTo>
                    <a:lnTo>
                      <a:pt x="169069" y="7144"/>
                    </a:lnTo>
                    <a:lnTo>
                      <a:pt x="150019" y="7144"/>
                    </a:lnTo>
                    <a:lnTo>
                      <a:pt x="150019" y="35719"/>
                    </a:lnTo>
                    <a:lnTo>
                      <a:pt x="121444" y="35719"/>
                    </a:lnTo>
                    <a:lnTo>
                      <a:pt x="121444" y="7144"/>
                    </a:lnTo>
                    <a:lnTo>
                      <a:pt x="102394" y="7144"/>
                    </a:lnTo>
                    <a:lnTo>
                      <a:pt x="102394" y="35719"/>
                    </a:lnTo>
                    <a:lnTo>
                      <a:pt x="73819" y="35719"/>
                    </a:lnTo>
                    <a:lnTo>
                      <a:pt x="73819" y="7144"/>
                    </a:lnTo>
                    <a:lnTo>
                      <a:pt x="54769" y="7144"/>
                    </a:lnTo>
                    <a:lnTo>
                      <a:pt x="54769" y="35719"/>
                    </a:lnTo>
                    <a:cubicBezTo>
                      <a:pt x="44291" y="36671"/>
                      <a:pt x="36671" y="44291"/>
                      <a:pt x="35719" y="54769"/>
                    </a:cubicBezTo>
                    <a:lnTo>
                      <a:pt x="7144" y="54769"/>
                    </a:lnTo>
                    <a:lnTo>
                      <a:pt x="7144" y="73819"/>
                    </a:lnTo>
                    <a:lnTo>
                      <a:pt x="35719" y="73819"/>
                    </a:lnTo>
                    <a:lnTo>
                      <a:pt x="35719" y="102394"/>
                    </a:lnTo>
                    <a:lnTo>
                      <a:pt x="7144" y="102394"/>
                    </a:lnTo>
                    <a:lnTo>
                      <a:pt x="7144" y="121444"/>
                    </a:lnTo>
                    <a:lnTo>
                      <a:pt x="35719" y="121444"/>
                    </a:lnTo>
                    <a:lnTo>
                      <a:pt x="35719" y="150019"/>
                    </a:lnTo>
                    <a:lnTo>
                      <a:pt x="7144" y="150019"/>
                    </a:lnTo>
                    <a:lnTo>
                      <a:pt x="7144" y="169069"/>
                    </a:lnTo>
                    <a:lnTo>
                      <a:pt x="35719" y="169069"/>
                    </a:lnTo>
                    <a:lnTo>
                      <a:pt x="35719" y="197644"/>
                    </a:lnTo>
                    <a:lnTo>
                      <a:pt x="7144" y="197644"/>
                    </a:lnTo>
                    <a:lnTo>
                      <a:pt x="7144" y="216694"/>
                    </a:lnTo>
                    <a:lnTo>
                      <a:pt x="35719" y="216694"/>
                    </a:lnTo>
                    <a:lnTo>
                      <a:pt x="35719" y="245269"/>
                    </a:lnTo>
                    <a:lnTo>
                      <a:pt x="7144" y="245269"/>
                    </a:lnTo>
                    <a:lnTo>
                      <a:pt x="7144" y="264319"/>
                    </a:lnTo>
                    <a:lnTo>
                      <a:pt x="35719" y="264319"/>
                    </a:lnTo>
                    <a:cubicBezTo>
                      <a:pt x="36671" y="274796"/>
                      <a:pt x="44291" y="282416"/>
                      <a:pt x="54769" y="283369"/>
                    </a:cubicBezTo>
                    <a:lnTo>
                      <a:pt x="54769" y="311944"/>
                    </a:lnTo>
                    <a:lnTo>
                      <a:pt x="73819" y="311944"/>
                    </a:lnTo>
                    <a:lnTo>
                      <a:pt x="73819" y="283369"/>
                    </a:lnTo>
                    <a:lnTo>
                      <a:pt x="102394" y="283369"/>
                    </a:lnTo>
                    <a:lnTo>
                      <a:pt x="102394" y="311944"/>
                    </a:lnTo>
                    <a:lnTo>
                      <a:pt x="121444" y="311944"/>
                    </a:lnTo>
                    <a:lnTo>
                      <a:pt x="121444" y="283369"/>
                    </a:lnTo>
                    <a:lnTo>
                      <a:pt x="150019" y="283369"/>
                    </a:lnTo>
                    <a:lnTo>
                      <a:pt x="150019" y="311944"/>
                    </a:lnTo>
                    <a:lnTo>
                      <a:pt x="169069" y="311944"/>
                    </a:lnTo>
                    <a:lnTo>
                      <a:pt x="169069" y="283369"/>
                    </a:lnTo>
                    <a:lnTo>
                      <a:pt x="197644" y="283369"/>
                    </a:lnTo>
                    <a:lnTo>
                      <a:pt x="197644" y="311944"/>
                    </a:lnTo>
                    <a:lnTo>
                      <a:pt x="216694" y="311944"/>
                    </a:lnTo>
                    <a:lnTo>
                      <a:pt x="216694" y="283369"/>
                    </a:lnTo>
                    <a:lnTo>
                      <a:pt x="245269" y="283369"/>
                    </a:lnTo>
                    <a:lnTo>
                      <a:pt x="245269" y="311944"/>
                    </a:lnTo>
                    <a:lnTo>
                      <a:pt x="264319" y="311944"/>
                    </a:lnTo>
                    <a:lnTo>
                      <a:pt x="264319" y="283369"/>
                    </a:lnTo>
                    <a:cubicBezTo>
                      <a:pt x="274796" y="282416"/>
                      <a:pt x="282416" y="274796"/>
                      <a:pt x="283369" y="264319"/>
                    </a:cubicBezTo>
                    <a:lnTo>
                      <a:pt x="311944" y="264319"/>
                    </a:lnTo>
                    <a:lnTo>
                      <a:pt x="311944" y="245269"/>
                    </a:lnTo>
                    <a:lnTo>
                      <a:pt x="283369" y="245269"/>
                    </a:lnTo>
                    <a:lnTo>
                      <a:pt x="283369" y="216694"/>
                    </a:lnTo>
                    <a:lnTo>
                      <a:pt x="311944" y="216694"/>
                    </a:lnTo>
                    <a:lnTo>
                      <a:pt x="311944" y="197644"/>
                    </a:lnTo>
                    <a:lnTo>
                      <a:pt x="283369" y="197644"/>
                    </a:lnTo>
                    <a:lnTo>
                      <a:pt x="283369" y="169069"/>
                    </a:lnTo>
                    <a:lnTo>
                      <a:pt x="311944" y="169069"/>
                    </a:lnTo>
                    <a:lnTo>
                      <a:pt x="311944" y="150019"/>
                    </a:lnTo>
                    <a:lnTo>
                      <a:pt x="283369" y="150019"/>
                    </a:lnTo>
                    <a:lnTo>
                      <a:pt x="283369" y="121444"/>
                    </a:lnTo>
                    <a:lnTo>
                      <a:pt x="311944" y="121444"/>
                    </a:lnTo>
                    <a:lnTo>
                      <a:pt x="311944" y="102394"/>
                    </a:lnTo>
                    <a:lnTo>
                      <a:pt x="283369" y="102394"/>
                    </a:lnTo>
                    <a:lnTo>
                      <a:pt x="283369" y="73819"/>
                    </a:lnTo>
                    <a:lnTo>
                      <a:pt x="311944" y="73819"/>
                    </a:lnTo>
                    <a:lnTo>
                      <a:pt x="311944" y="54769"/>
                    </a:lnTo>
                    <a:lnTo>
                      <a:pt x="283369" y="54769"/>
                    </a:lnTo>
                    <a:cubicBezTo>
                      <a:pt x="282416" y="44291"/>
                      <a:pt x="274796" y="36671"/>
                      <a:pt x="264319" y="35719"/>
                    </a:cubicBezTo>
                    <a:close/>
                    <a:moveTo>
                      <a:pt x="264319" y="262414"/>
                    </a:moveTo>
                    <a:cubicBezTo>
                      <a:pt x="264319" y="263366"/>
                      <a:pt x="263366" y="264319"/>
                      <a:pt x="262414" y="264319"/>
                    </a:cubicBezTo>
                    <a:lnTo>
                      <a:pt x="56674" y="264319"/>
                    </a:lnTo>
                    <a:cubicBezTo>
                      <a:pt x="56674" y="264319"/>
                      <a:pt x="56674" y="264319"/>
                      <a:pt x="56674" y="264319"/>
                    </a:cubicBezTo>
                    <a:cubicBezTo>
                      <a:pt x="55721" y="264319"/>
                      <a:pt x="54769" y="263366"/>
                      <a:pt x="54769" y="262414"/>
                    </a:cubicBezTo>
                    <a:lnTo>
                      <a:pt x="54769" y="56674"/>
                    </a:lnTo>
                    <a:cubicBezTo>
                      <a:pt x="54769" y="56674"/>
                      <a:pt x="54769" y="56674"/>
                      <a:pt x="54769" y="56674"/>
                    </a:cubicBezTo>
                    <a:cubicBezTo>
                      <a:pt x="54769" y="55721"/>
                      <a:pt x="55721" y="54769"/>
                      <a:pt x="56674" y="54769"/>
                    </a:cubicBezTo>
                    <a:lnTo>
                      <a:pt x="262414" y="54769"/>
                    </a:lnTo>
                    <a:cubicBezTo>
                      <a:pt x="263366" y="54769"/>
                      <a:pt x="264319" y="55721"/>
                      <a:pt x="264319" y="56674"/>
                    </a:cubicBezTo>
                    <a:lnTo>
                      <a:pt x="264319" y="262414"/>
                    </a:lnTo>
                    <a:close/>
                  </a:path>
                </a:pathLst>
              </a:custGeom>
              <a:grpFill/>
              <a:ln w="19050" cap="flat">
                <a:noFill/>
                <a:prstDash val="solid"/>
                <a:miter/>
              </a:ln>
            </p:spPr>
            <p:txBody>
              <a:bodyPr rtlCol="0" anchor="ctr"/>
              <a:lstStyle/>
              <a:p>
                <a:endParaRPr lang="en-US" sz="1125" dirty="0"/>
              </a:p>
            </p:txBody>
          </p:sp>
        </p:grpSp>
      </p:grpSp>
      <p:cxnSp>
        <p:nvCxnSpPr>
          <p:cNvPr id="39" name="Straight Connector 38">
            <a:extLst>
              <a:ext uri="{FF2B5EF4-FFF2-40B4-BE49-F238E27FC236}">
                <a16:creationId xmlns:a16="http://schemas.microsoft.com/office/drawing/2014/main" id="{E1246205-7C2A-4ED7-B594-7CC18F394D88}"/>
              </a:ext>
            </a:extLst>
          </p:cNvPr>
          <p:cNvCxnSpPr>
            <a:cxnSpLocks/>
          </p:cNvCxnSpPr>
          <p:nvPr/>
        </p:nvCxnSpPr>
        <p:spPr>
          <a:xfrm>
            <a:off x="6635227" y="1349610"/>
            <a:ext cx="0" cy="1594481"/>
          </a:xfrm>
          <a:prstGeom prst="line">
            <a:avLst/>
          </a:prstGeom>
          <a:ln w="1905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11" name="Group 10">
            <a:extLst>
              <a:ext uri="{FF2B5EF4-FFF2-40B4-BE49-F238E27FC236}">
                <a16:creationId xmlns:a16="http://schemas.microsoft.com/office/drawing/2014/main" id="{5342A1D2-2A1F-4246-80E6-411182792A74}"/>
              </a:ext>
            </a:extLst>
          </p:cNvPr>
          <p:cNvGrpSpPr/>
          <p:nvPr/>
        </p:nvGrpSpPr>
        <p:grpSpPr>
          <a:xfrm>
            <a:off x="336789" y="3476625"/>
            <a:ext cx="8246745" cy="166688"/>
            <a:chOff x="821436" y="5562600"/>
            <a:chExt cx="12983464" cy="266700"/>
          </a:xfrm>
        </p:grpSpPr>
        <p:cxnSp>
          <p:nvCxnSpPr>
            <p:cNvPr id="4" name="Straight Connector 3">
              <a:extLst>
                <a:ext uri="{FF2B5EF4-FFF2-40B4-BE49-F238E27FC236}">
                  <a16:creationId xmlns:a16="http://schemas.microsoft.com/office/drawing/2014/main" id="{0BA83F76-70BB-4098-8580-D52B80B84185}"/>
                </a:ext>
              </a:extLst>
            </p:cNvPr>
            <p:cNvCxnSpPr>
              <a:cxnSpLocks/>
            </p:cNvCxnSpPr>
            <p:nvPr/>
          </p:nvCxnSpPr>
          <p:spPr>
            <a:xfrm>
              <a:off x="821436" y="5562600"/>
              <a:ext cx="5907024" cy="0"/>
            </a:xfrm>
            <a:prstGeom prst="line">
              <a:avLst/>
            </a:prstGeom>
            <a:ln w="1905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EB8DEA0-C5B1-453F-9E18-2FBD895B5906}"/>
                </a:ext>
              </a:extLst>
            </p:cNvPr>
            <p:cNvCxnSpPr>
              <a:cxnSpLocks/>
            </p:cNvCxnSpPr>
            <p:nvPr/>
          </p:nvCxnSpPr>
          <p:spPr>
            <a:xfrm>
              <a:off x="7898606" y="5562600"/>
              <a:ext cx="5906294" cy="0"/>
            </a:xfrm>
            <a:prstGeom prst="line">
              <a:avLst/>
            </a:prstGeom>
            <a:ln w="1905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FA880402-FEFB-4147-9CB0-01B6CC7745F9}"/>
                </a:ext>
              </a:extLst>
            </p:cNvPr>
            <p:cNvGrpSpPr/>
            <p:nvPr/>
          </p:nvGrpSpPr>
          <p:grpSpPr>
            <a:xfrm>
              <a:off x="6728460" y="5562600"/>
              <a:ext cx="1173480" cy="266700"/>
              <a:chOff x="6591300" y="5562600"/>
              <a:chExt cx="1173480" cy="266700"/>
            </a:xfrm>
          </p:grpSpPr>
          <p:cxnSp>
            <p:nvCxnSpPr>
              <p:cNvPr id="6" name="Straight Connector 5">
                <a:extLst>
                  <a:ext uri="{FF2B5EF4-FFF2-40B4-BE49-F238E27FC236}">
                    <a16:creationId xmlns:a16="http://schemas.microsoft.com/office/drawing/2014/main" id="{B6409426-3A31-44A6-9FA2-A86F90D533E6}"/>
                  </a:ext>
                </a:extLst>
              </p:cNvPr>
              <p:cNvCxnSpPr>
                <a:cxnSpLocks/>
              </p:cNvCxnSpPr>
              <p:nvPr/>
            </p:nvCxnSpPr>
            <p:spPr>
              <a:xfrm>
                <a:off x="6591300" y="5562600"/>
                <a:ext cx="586740" cy="266700"/>
              </a:xfrm>
              <a:prstGeom prst="line">
                <a:avLst/>
              </a:prstGeom>
              <a:ln w="1905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4CC942E-86CE-4C0A-B23E-D4D659BCE40B}"/>
                  </a:ext>
                </a:extLst>
              </p:cNvPr>
              <p:cNvCxnSpPr>
                <a:cxnSpLocks/>
              </p:cNvCxnSpPr>
              <p:nvPr/>
            </p:nvCxnSpPr>
            <p:spPr>
              <a:xfrm flipV="1">
                <a:off x="7178040" y="5562600"/>
                <a:ext cx="586740" cy="266700"/>
              </a:xfrm>
              <a:prstGeom prst="line">
                <a:avLst/>
              </a:prstGeom>
              <a:ln w="1905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95194" y="1344015"/>
            <a:ext cx="1090384" cy="884121"/>
          </a:xfrm>
          <a:prstGeom prst="rect">
            <a:avLst/>
          </a:prstGeom>
        </p:spPr>
      </p:pic>
      <p:pic>
        <p:nvPicPr>
          <p:cNvPr id="46" name="Picture 6" descr="Image result for arm logo">
            <a:extLst>
              <a:ext uri="{FF2B5EF4-FFF2-40B4-BE49-F238E27FC236}">
                <a16:creationId xmlns:a16="http://schemas.microsoft.com/office/drawing/2014/main" id="{6F542A95-9826-FB4F-9C38-D1E68E3595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22051" y="1618761"/>
            <a:ext cx="931972" cy="28687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A73030A0-DE04-A74C-ACD5-F69E6F5807A3}"/>
              </a:ext>
            </a:extLst>
          </p:cNvPr>
          <p:cNvSpPr txBox="1"/>
          <p:nvPr/>
        </p:nvSpPr>
        <p:spPr>
          <a:xfrm>
            <a:off x="6668780" y="2289884"/>
            <a:ext cx="2275890" cy="535531"/>
          </a:xfrm>
          <a:prstGeom prst="rect">
            <a:avLst/>
          </a:prstGeom>
          <a:noFill/>
        </p:spPr>
        <p:txBody>
          <a:bodyPr wrap="square" lIns="146304" tIns="73152" rIns="146304" bIns="73152" rtlCol="0">
            <a:spAutoFit/>
          </a:bodyPr>
          <a:lstStyle>
            <a:defPPr>
              <a:defRPr lang="en-US"/>
            </a:defPPr>
            <a:lvl1pPr defTabSz="457200">
              <a:lnSpc>
                <a:spcPct val="90000"/>
              </a:lnSpc>
              <a:spcBef>
                <a:spcPts val="300"/>
              </a:spcBef>
              <a:defRPr sz="1600" spc="50">
                <a:solidFill>
                  <a:srgbClr val="00B9FF"/>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ctr" defTabSz="731502" rtl="0" eaLnBrk="1" fontAlgn="auto" latinLnBrk="0" hangingPunct="1">
              <a:lnSpc>
                <a:spcPct val="90000"/>
              </a:lnSpc>
              <a:spcBef>
                <a:spcPts val="480"/>
              </a:spcBef>
              <a:spcAft>
                <a:spcPts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1"/>
                </a:gradFill>
                <a:effectLst/>
                <a:uLnTx/>
                <a:uFillTx/>
                <a:latin typeface="Amazon Ember"/>
                <a:ea typeface="Amazon Ember Light" panose="020B0403020204020204" pitchFamily="34" charset="0"/>
                <a:cs typeface="Amazon Ember Light" panose="020B0403020204020204" pitchFamily="34" charset="0"/>
              </a:rPr>
              <a:t>Amazon ARM based Cloud Processor</a:t>
            </a:r>
          </a:p>
        </p:txBody>
      </p:sp>
    </p:spTree>
    <p:extLst>
      <p:ext uri="{BB962C8B-B14F-4D97-AF65-F5344CB8AC3E}">
        <p14:creationId xmlns:p14="http://schemas.microsoft.com/office/powerpoint/2010/main" val="1013497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1"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up)">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35" presetClass="path" presetSubtype="0" decel="100000" fill="hold" nodeType="withEffect">
                                  <p:stCondLst>
                                    <p:cond delay="0"/>
                                  </p:stCondLst>
                                  <p:childTnLst>
                                    <p:animMotion origin="layout" path="M -4.44444E-6 -2.96296E-6 L -4.44444E-6 0.02624 " pathEditMode="relative" rAng="0" ptsTypes="AA">
                                      <p:cBhvr>
                                        <p:cTn id="15" dur="500" spd="-100000" fill="hold"/>
                                        <p:tgtEl>
                                          <p:spTgt spid="24"/>
                                        </p:tgtEl>
                                        <p:attrNameLst>
                                          <p:attrName>ppt_x</p:attrName>
                                          <p:attrName>ppt_y</p:attrName>
                                        </p:attrNameLst>
                                      </p:cBhvr>
                                      <p:rCtr x="0" y="1312"/>
                                    </p:animMotion>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35" presetClass="path" presetSubtype="0" decel="100000" fill="hold" nodeType="withEffect">
                                  <p:stCondLst>
                                    <p:cond delay="0"/>
                                  </p:stCondLst>
                                  <p:childTnLst>
                                    <p:animMotion origin="layout" path="M -2.36111E-6 4.38272E-6 L -2.36111E-6 0.02623 " pathEditMode="relative" rAng="0" ptsTypes="AA">
                                      <p:cBhvr>
                                        <p:cTn id="20" dur="500" spd="-100000" fill="hold"/>
                                        <p:tgtEl>
                                          <p:spTgt spid="17"/>
                                        </p:tgtEl>
                                        <p:attrNameLst>
                                          <p:attrName>ppt_x</p:attrName>
                                          <p:attrName>ppt_y</p:attrName>
                                        </p:attrNameLst>
                                      </p:cBhvr>
                                      <p:rCtr x="0" y="1312"/>
                                    </p:animMotion>
                                  </p:childTnLst>
                                </p:cTn>
                              </p:par>
                              <p:par>
                                <p:cTn id="21" presetID="1" presetClass="entr" presetSubtype="0" fill="hold" nodeType="withEffect">
                                  <p:stCondLst>
                                    <p:cond delay="0"/>
                                  </p:stCondLst>
                                  <p:childTnLst>
                                    <p:set>
                                      <p:cBhvr>
                                        <p:cTn id="22" dur="1" fill="hold">
                                          <p:stCondLst>
                                            <p:cond delay="0"/>
                                          </p:stCondLst>
                                        </p:cTn>
                                        <p:tgtEl>
                                          <p:spTgt spid="9218"/>
                                        </p:tgtEl>
                                        <p:attrNameLst>
                                          <p:attrName>style.visibility</p:attrName>
                                        </p:attrNameLst>
                                      </p:cBhvr>
                                      <p:to>
                                        <p:strVal val="visible"/>
                                      </p:to>
                                    </p:set>
                                  </p:childTnLst>
                                </p:cTn>
                              </p:par>
                              <p:par>
                                <p:cTn id="23" presetID="35" presetClass="path" presetSubtype="0" decel="100000" fill="hold" nodeType="withEffect">
                                  <p:stCondLst>
                                    <p:cond delay="0"/>
                                  </p:stCondLst>
                                  <p:childTnLst>
                                    <p:animMotion origin="layout" path="M 2.53472E-6 -2.22222E-6 L 2.53472E-6 0.02624 " pathEditMode="relative" rAng="0" ptsTypes="AA">
                                      <p:cBhvr>
                                        <p:cTn id="24" dur="500" spd="-100000" fill="hold"/>
                                        <p:tgtEl>
                                          <p:spTgt spid="9218"/>
                                        </p:tgtEl>
                                        <p:attrNameLst>
                                          <p:attrName>ppt_x</p:attrName>
                                          <p:attrName>ppt_y</p:attrName>
                                        </p:attrNameLst>
                                      </p:cBhvr>
                                      <p:rCtr x="0" y="1312"/>
                                    </p:animMotion>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35" presetClass="path" presetSubtype="0" decel="100000" fill="hold" grpId="1" nodeType="withEffect">
                                  <p:stCondLst>
                                    <p:cond delay="0"/>
                                  </p:stCondLst>
                                  <p:childTnLst>
                                    <p:animMotion origin="layout" path="M 1.70139E-6 4.93827E-6 L 1.70139E-6 0.02623 " pathEditMode="relative" rAng="0" ptsTypes="AA">
                                      <p:cBhvr>
                                        <p:cTn id="29" dur="500" spd="-100000" fill="hold"/>
                                        <p:tgtEl>
                                          <p:spTgt spid="13"/>
                                        </p:tgtEl>
                                        <p:attrNameLst>
                                          <p:attrName>ppt_x</p:attrName>
                                          <p:attrName>ppt_y</p:attrName>
                                        </p:attrNameLst>
                                      </p:cBhvr>
                                      <p:rCtr x="0" y="1312"/>
                                    </p:animMotion>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35" presetClass="path" presetSubtype="0" decel="100000" fill="hold" grpId="1" nodeType="withEffect">
                                  <p:stCondLst>
                                    <p:cond delay="0"/>
                                  </p:stCondLst>
                                  <p:childTnLst>
                                    <p:animMotion origin="layout" path="M -2.84722E-6 -2.03704E-6 L -2.84722E-6 0.02624 " pathEditMode="relative" rAng="0" ptsTypes="AA">
                                      <p:cBhvr>
                                        <p:cTn id="34" dur="500" spd="-100000" fill="hold"/>
                                        <p:tgtEl>
                                          <p:spTgt spid="15"/>
                                        </p:tgtEl>
                                        <p:attrNameLst>
                                          <p:attrName>ppt_x</p:attrName>
                                          <p:attrName>ppt_y</p:attrName>
                                        </p:attrNameLst>
                                      </p:cBhvr>
                                      <p:rCtr x="0" y="1312"/>
                                    </p:animMotion>
                                  </p:childTnLst>
                                </p:cTn>
                              </p:par>
                              <p:par>
                                <p:cTn id="35" presetID="10"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35" presetClass="path" presetSubtype="0" decel="100000" fill="hold" grpId="1" nodeType="withEffect">
                                  <p:stCondLst>
                                    <p:cond delay="0"/>
                                  </p:stCondLst>
                                  <p:childTnLst>
                                    <p:animMotion origin="layout" path="M 2.8125E-6 4.93827E-6 L 2.8125E-6 0.02623 " pathEditMode="relative" rAng="0" ptsTypes="AA">
                                      <p:cBhvr>
                                        <p:cTn id="39" dur="500" spd="-100000" fill="hold"/>
                                        <p:tgtEl>
                                          <p:spTgt spid="23"/>
                                        </p:tgtEl>
                                        <p:attrNameLst>
                                          <p:attrName>ppt_x</p:attrName>
                                          <p:attrName>ppt_y</p:attrName>
                                        </p:attrNameLst>
                                      </p:cBhvr>
                                      <p:rCtr x="0" y="1312"/>
                                    </p:animMotion>
                                  </p:childTnLst>
                                </p:cTn>
                              </p:par>
                              <p:par>
                                <p:cTn id="40" presetID="10" presetClass="entr" presetSubtype="0" fill="hold" grpId="0" nodeType="withEffect">
                                  <p:stCondLst>
                                    <p:cond delay="45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350"/>
                                        <p:tgtEl>
                                          <p:spTgt spid="32"/>
                                        </p:tgtEl>
                                      </p:cBhvr>
                                    </p:animEffect>
                                  </p:childTnLst>
                                </p:cTn>
                              </p:par>
                              <p:par>
                                <p:cTn id="43" presetID="42" presetClass="path" presetSubtype="0" decel="100000" fill="hold" grpId="1" nodeType="withEffect">
                                  <p:stCondLst>
                                    <p:cond delay="450"/>
                                  </p:stCondLst>
                                  <p:childTnLst>
                                    <p:animMotion origin="layout" path="M 0 1.66667E-6 L 0 0.03144 " pathEditMode="relative" rAng="0" ptsTypes="AA">
                                      <p:cBhvr>
                                        <p:cTn id="44" dur="350" spd="-100000" fill="hold"/>
                                        <p:tgtEl>
                                          <p:spTgt spid="32"/>
                                        </p:tgtEl>
                                        <p:attrNameLst>
                                          <p:attrName>ppt_x</p:attrName>
                                          <p:attrName>ppt_y</p:attrName>
                                        </p:attrNameLst>
                                      </p:cBhvr>
                                      <p:rCtr x="0" y="1563"/>
                                    </p:animMotion>
                                  </p:childTnLst>
                                </p:cTn>
                              </p:par>
                              <p:par>
                                <p:cTn id="45" presetID="22" presetClass="entr" presetSubtype="1" fill="hold" nodeType="with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wipe(up)">
                                      <p:cBhvr>
                                        <p:cTn id="47" dur="500"/>
                                        <p:tgtEl>
                                          <p:spTgt spid="39"/>
                                        </p:tgtEl>
                                      </p:cBhvr>
                                    </p:animEffect>
                                  </p:childTnLst>
                                </p:cTn>
                              </p:par>
                              <p:par>
                                <p:cTn id="48" presetID="10" presetClass="entr" presetSubtype="0" fill="hold" nodeType="withEffect">
                                  <p:stCondLst>
                                    <p:cond delay="45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350"/>
                                        <p:tgtEl>
                                          <p:spTgt spid="11"/>
                                        </p:tgtEl>
                                      </p:cBhvr>
                                    </p:animEffect>
                                  </p:childTnLst>
                                </p:cTn>
                              </p:par>
                              <p:par>
                                <p:cTn id="51" presetID="42" presetClass="path" presetSubtype="0" decel="100000" fill="hold" nodeType="withEffect">
                                  <p:stCondLst>
                                    <p:cond delay="450"/>
                                  </p:stCondLst>
                                  <p:childTnLst>
                                    <p:animMotion origin="layout" path="M -2.98611E-6 -0.02894 L -2.98611E-6 -1.85185E-6 " pathEditMode="relative" rAng="0" ptsTypes="AA">
                                      <p:cBhvr>
                                        <p:cTn id="52" dur="350" fill="hold"/>
                                        <p:tgtEl>
                                          <p:spTgt spid="11"/>
                                        </p:tgtEl>
                                        <p:attrNameLst>
                                          <p:attrName>ppt_x</p:attrName>
                                          <p:attrName>ppt_y</p:attrName>
                                        </p:attrNameLst>
                                      </p:cBhvr>
                                      <p:rCtr x="0" y="1620"/>
                                    </p:animMotion>
                                  </p:childTnLst>
                                </p:cTn>
                              </p:par>
                              <p:par>
                                <p:cTn id="53" presetID="2" presetClass="entr" presetSubtype="1" decel="100000" fill="hold" nodeType="with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additive="base">
                                        <p:cTn id="55" dur="500" fill="hold"/>
                                        <p:tgtEl>
                                          <p:spTgt spid="22"/>
                                        </p:tgtEl>
                                        <p:attrNameLst>
                                          <p:attrName>ppt_x</p:attrName>
                                        </p:attrNameLst>
                                      </p:cBhvr>
                                      <p:tavLst>
                                        <p:tav tm="0">
                                          <p:val>
                                            <p:strVal val="#ppt_x"/>
                                          </p:val>
                                        </p:tav>
                                        <p:tav tm="100000">
                                          <p:val>
                                            <p:strVal val="#ppt_x"/>
                                          </p:val>
                                        </p:tav>
                                      </p:tavLst>
                                    </p:anim>
                                    <p:anim calcmode="lin" valueType="num">
                                      <p:cBhvr additive="base">
                                        <p:cTn id="56" dur="500" fill="hold"/>
                                        <p:tgtEl>
                                          <p:spTgt spid="22"/>
                                        </p:tgtEl>
                                        <p:attrNameLst>
                                          <p:attrName>ppt_y</p:attrName>
                                        </p:attrNameLst>
                                      </p:cBhvr>
                                      <p:tavLst>
                                        <p:tav tm="0">
                                          <p:val>
                                            <p:strVal val="0-#ppt_h/2"/>
                                          </p:val>
                                        </p:tav>
                                        <p:tav tm="100000">
                                          <p:val>
                                            <p:strVal val="#ppt_y"/>
                                          </p:val>
                                        </p:tav>
                                      </p:tavLst>
                                    </p:anim>
                                  </p:childTnLst>
                                </p:cTn>
                              </p:par>
                              <p:par>
                                <p:cTn id="57" presetID="10" presetClass="entr" presetSubtype="0" fill="hold" nodeType="with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500"/>
                                        <p:tgtEl>
                                          <p:spTgt spid="3"/>
                                        </p:tgtEl>
                                      </p:cBhvr>
                                    </p:animEffect>
                                  </p:childTnLst>
                                </p:cTn>
                              </p:par>
                              <p:par>
                                <p:cTn id="60" presetID="35" presetClass="path" presetSubtype="0" decel="100000" fill="hold" nodeType="withEffect">
                                  <p:stCondLst>
                                    <p:cond delay="0"/>
                                  </p:stCondLst>
                                  <p:childTnLst>
                                    <p:animMotion origin="layout" path="M -2.46528E-6 -2.22222E-6 L -2.46528E-6 0.02624 " pathEditMode="relative" rAng="0" ptsTypes="AA">
                                      <p:cBhvr>
                                        <p:cTn id="61" dur="500" spd="-100000" fill="hold"/>
                                        <p:tgtEl>
                                          <p:spTgt spid="3"/>
                                        </p:tgtEl>
                                        <p:attrNameLst>
                                          <p:attrName>ppt_x</p:attrName>
                                          <p:attrName>ppt_y</p:attrName>
                                        </p:attrNameLst>
                                      </p:cBhvr>
                                      <p:rCtr x="0" y="1312"/>
                                    </p:animMotion>
                                  </p:childTnLst>
                                </p:cTn>
                              </p:par>
                              <p:par>
                                <p:cTn id="62" presetID="1" presetClass="entr" presetSubtype="0" fill="hold" nodeType="withEffect">
                                  <p:stCondLst>
                                    <p:cond delay="0"/>
                                  </p:stCondLst>
                                  <p:childTnLst>
                                    <p:set>
                                      <p:cBhvr>
                                        <p:cTn id="63" dur="1" fill="hold">
                                          <p:stCondLst>
                                            <p:cond delay="0"/>
                                          </p:stCondLst>
                                        </p:cTn>
                                        <p:tgtEl>
                                          <p:spTgt spid="5"/>
                                        </p:tgtEl>
                                        <p:attrNameLst>
                                          <p:attrName>style.visibility</p:attrName>
                                        </p:attrNameLst>
                                      </p:cBhvr>
                                      <p:to>
                                        <p:strVal val="visible"/>
                                      </p:to>
                                    </p:set>
                                  </p:childTnLst>
                                </p:cTn>
                              </p:par>
                              <p:par>
                                <p:cTn id="64" presetID="35" presetClass="path" presetSubtype="0" decel="100000" fill="hold" nodeType="withEffect">
                                  <p:stCondLst>
                                    <p:cond delay="0"/>
                                  </p:stCondLst>
                                  <p:childTnLst>
                                    <p:animMotion origin="layout" path="M 2.53472E-6 -2.22222E-6 L 2.53472E-6 0.02624 " pathEditMode="relative" rAng="0" ptsTypes="AA">
                                      <p:cBhvr>
                                        <p:cTn id="65" dur="500" spd="-100000" fill="hold"/>
                                        <p:tgtEl>
                                          <p:spTgt spid="5"/>
                                        </p:tgtEl>
                                        <p:attrNameLst>
                                          <p:attrName>ppt_x</p:attrName>
                                          <p:attrName>ppt_y</p:attrName>
                                        </p:attrNameLst>
                                      </p:cBhvr>
                                      <p:rCtr x="0" y="1312"/>
                                    </p:animMotion>
                                  </p:childTnLst>
                                </p:cTn>
                              </p:par>
                              <p:par>
                                <p:cTn id="66" presetID="10" presetClass="entr" presetSubtype="0" fill="hold" nodeType="withEffect">
                                  <p:stCondLst>
                                    <p:cond delay="0"/>
                                  </p:stCondLst>
                                  <p:childTnLst>
                                    <p:set>
                                      <p:cBhvr>
                                        <p:cTn id="67" dur="1" fill="hold">
                                          <p:stCondLst>
                                            <p:cond delay="0"/>
                                          </p:stCondLst>
                                        </p:cTn>
                                        <p:tgtEl>
                                          <p:spTgt spid="46"/>
                                        </p:tgtEl>
                                        <p:attrNameLst>
                                          <p:attrName>style.visibility</p:attrName>
                                        </p:attrNameLst>
                                      </p:cBhvr>
                                      <p:to>
                                        <p:strVal val="visible"/>
                                      </p:to>
                                    </p:set>
                                    <p:animEffect transition="in" filter="fade">
                                      <p:cBhvr>
                                        <p:cTn id="68" dur="500"/>
                                        <p:tgtEl>
                                          <p:spTgt spid="46"/>
                                        </p:tgtEl>
                                      </p:cBhvr>
                                    </p:animEffect>
                                  </p:childTnLst>
                                </p:cTn>
                              </p:par>
                              <p:par>
                                <p:cTn id="69" presetID="35" presetClass="path" presetSubtype="0" decel="100000" fill="hold" nodeType="withEffect">
                                  <p:stCondLst>
                                    <p:cond delay="0"/>
                                  </p:stCondLst>
                                  <p:childTnLst>
                                    <p:animMotion origin="layout" path="M 4.96528E-6 1.23457E-6 L 4.96528E-6 0.02623 " pathEditMode="relative" rAng="0" ptsTypes="AA">
                                      <p:cBhvr>
                                        <p:cTn id="70" dur="500" spd="-100000" fill="hold"/>
                                        <p:tgtEl>
                                          <p:spTgt spid="46"/>
                                        </p:tgtEl>
                                        <p:attrNameLst>
                                          <p:attrName>ppt_x</p:attrName>
                                          <p:attrName>ppt_y</p:attrName>
                                        </p:attrNameLst>
                                      </p:cBhvr>
                                      <p:rCtr x="0" y="1312"/>
                                    </p:animMotion>
                                  </p:childTnLst>
                                </p:cTn>
                              </p:par>
                              <p:par>
                                <p:cTn id="71" presetID="10" presetClass="entr" presetSubtype="0" fill="hold" grpId="0" nodeType="withEffect">
                                  <p:stCondLst>
                                    <p:cond delay="0"/>
                                  </p:stCondLst>
                                  <p:childTnLst>
                                    <p:set>
                                      <p:cBhvr>
                                        <p:cTn id="72" dur="1" fill="hold">
                                          <p:stCondLst>
                                            <p:cond delay="0"/>
                                          </p:stCondLst>
                                        </p:cTn>
                                        <p:tgtEl>
                                          <p:spTgt spid="47"/>
                                        </p:tgtEl>
                                        <p:attrNameLst>
                                          <p:attrName>style.visibility</p:attrName>
                                        </p:attrNameLst>
                                      </p:cBhvr>
                                      <p:to>
                                        <p:strVal val="visible"/>
                                      </p:to>
                                    </p:set>
                                    <p:animEffect transition="in" filter="fade">
                                      <p:cBhvr>
                                        <p:cTn id="73" dur="500"/>
                                        <p:tgtEl>
                                          <p:spTgt spid="47"/>
                                        </p:tgtEl>
                                      </p:cBhvr>
                                    </p:animEffect>
                                  </p:childTnLst>
                                </p:cTn>
                              </p:par>
                              <p:par>
                                <p:cTn id="74" presetID="35" presetClass="path" presetSubtype="0" decel="100000" fill="hold" grpId="1" nodeType="withEffect">
                                  <p:stCondLst>
                                    <p:cond delay="0"/>
                                  </p:stCondLst>
                                  <p:childTnLst>
                                    <p:animMotion origin="layout" path="M -4.375E-6 3.20988E-6 L -4.375E-6 0.02623 " pathEditMode="relative" rAng="0" ptsTypes="AA">
                                      <p:cBhvr>
                                        <p:cTn id="75" dur="500" spd="-100000" fill="hold"/>
                                        <p:tgtEl>
                                          <p:spTgt spid="47"/>
                                        </p:tgtEl>
                                        <p:attrNameLst>
                                          <p:attrName>ppt_x</p:attrName>
                                          <p:attrName>ppt_y</p:attrName>
                                        </p:attrNameLst>
                                      </p:cBhvr>
                                      <p:rCtr x="0" y="13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5" grpId="0"/>
      <p:bldP spid="15" grpId="1"/>
      <p:bldP spid="23" grpId="0"/>
      <p:bldP spid="23" grpId="1"/>
      <p:bldP spid="32" grpId="0"/>
      <p:bldP spid="32" grpId="1"/>
      <p:bldP spid="47" grpId="0"/>
      <p:bldP spid="47"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F22FF8-EAEE-4FBC-8634-BCFFCE2B64B2}"/>
              </a:ext>
            </a:extLst>
          </p:cNvPr>
          <p:cNvSpPr>
            <a:spLocks noGrp="1"/>
          </p:cNvSpPr>
          <p:nvPr>
            <p:ph type="title"/>
          </p:nvPr>
        </p:nvSpPr>
        <p:spPr/>
        <p:txBody>
          <a:bodyPr/>
          <a:lstStyle/>
          <a:p>
            <a:r>
              <a:rPr lang="en-US" dirty="0"/>
              <a:t>What is an Amazon Machine Image (AMI)?</a:t>
            </a:r>
            <a:br>
              <a:rPr lang="en-US" dirty="0"/>
            </a:br>
            <a:endParaRPr lang="en-US" dirty="0"/>
          </a:p>
        </p:txBody>
      </p:sp>
      <p:sp>
        <p:nvSpPr>
          <p:cNvPr id="7" name="Content Placeholder 6">
            <a:extLst>
              <a:ext uri="{FF2B5EF4-FFF2-40B4-BE49-F238E27FC236}">
                <a16:creationId xmlns:a16="http://schemas.microsoft.com/office/drawing/2014/main" id="{5F7D5857-2113-4194-8BBD-6C36F9D7A28F}"/>
              </a:ext>
            </a:extLst>
          </p:cNvPr>
          <p:cNvSpPr>
            <a:spLocks noGrp="1"/>
          </p:cNvSpPr>
          <p:nvPr>
            <p:ph idx="1"/>
          </p:nvPr>
        </p:nvSpPr>
        <p:spPr>
          <a:xfrm>
            <a:off x="201931" y="891884"/>
            <a:ext cx="8740141" cy="2839752"/>
          </a:xfrm>
        </p:spPr>
        <p:txBody>
          <a:bodyPr/>
          <a:lstStyle/>
          <a:p>
            <a:pPr>
              <a:spcBef>
                <a:spcPts val="825"/>
              </a:spcBef>
            </a:pPr>
            <a:r>
              <a:rPr lang="en-US" sz="2000" dirty="0"/>
              <a:t>Provides the information required to launch an instance</a:t>
            </a:r>
          </a:p>
          <a:p>
            <a:pPr>
              <a:spcBef>
                <a:spcPts val="825"/>
              </a:spcBef>
            </a:pPr>
            <a:r>
              <a:rPr lang="en-US" sz="2000" dirty="0"/>
              <a:t>Launch multiple instances from a single AMI</a:t>
            </a:r>
          </a:p>
          <a:p>
            <a:pPr>
              <a:spcBef>
                <a:spcPts val="825"/>
              </a:spcBef>
            </a:pPr>
            <a:r>
              <a:rPr lang="en-US" sz="2000" dirty="0"/>
              <a:t>An AMI includes the following</a:t>
            </a:r>
          </a:p>
          <a:p>
            <a:pPr lvl="1">
              <a:spcBef>
                <a:spcPts val="825"/>
              </a:spcBef>
            </a:pPr>
            <a:r>
              <a:rPr lang="en-US" sz="1800" dirty="0"/>
              <a:t>A template for the root volume (for example, operating system, applications)</a:t>
            </a:r>
          </a:p>
          <a:p>
            <a:pPr lvl="1">
              <a:spcBef>
                <a:spcPts val="825"/>
              </a:spcBef>
            </a:pPr>
            <a:r>
              <a:rPr lang="en-US" sz="1800" dirty="0"/>
              <a:t>Launch permissions that control which AWS accounts can use the AMI</a:t>
            </a:r>
          </a:p>
          <a:p>
            <a:pPr lvl="1">
              <a:spcBef>
                <a:spcPts val="825"/>
              </a:spcBef>
            </a:pPr>
            <a:r>
              <a:rPr lang="en-US" sz="1800" dirty="0"/>
              <a:t>Block device mapping that specifies volumes to attach to the instance</a:t>
            </a:r>
          </a:p>
        </p:txBody>
      </p:sp>
      <p:sp>
        <p:nvSpPr>
          <p:cNvPr id="21" name="TextBox 20">
            <a:extLst>
              <a:ext uri="{FF2B5EF4-FFF2-40B4-BE49-F238E27FC236}">
                <a16:creationId xmlns:a16="http://schemas.microsoft.com/office/drawing/2014/main" id="{8547E8F5-9A99-4B8F-989E-3C338BD0F9D5}"/>
              </a:ext>
            </a:extLst>
          </p:cNvPr>
          <p:cNvSpPr txBox="1"/>
          <p:nvPr/>
        </p:nvSpPr>
        <p:spPr>
          <a:xfrm>
            <a:off x="8222653" y="823731"/>
            <a:ext cx="583493" cy="392415"/>
          </a:xfrm>
          <a:prstGeom prst="rect">
            <a:avLst/>
          </a:prstGeom>
        </p:spPr>
        <p:txBody>
          <a:bodyPr wrap="none" lIns="114300" tIns="91440" rIns="114300" bIns="91440" rtlCol="0">
            <a:spAutoFit/>
          </a:bodyPr>
          <a:lstStyle/>
          <a:p>
            <a:pPr algn="ctr">
              <a:lnSpc>
                <a:spcPct val="90000"/>
              </a:lnSpc>
              <a:spcAft>
                <a:spcPts val="1125"/>
              </a:spcAft>
            </a:pPr>
            <a:r>
              <a:rPr lang="en-US" sz="1500" b="1" dirty="0">
                <a:gradFill>
                  <a:gsLst>
                    <a:gs pos="2917">
                      <a:schemeClr val="tx1"/>
                    </a:gs>
                    <a:gs pos="30000">
                      <a:schemeClr val="tx1"/>
                    </a:gs>
                  </a:gsLst>
                  <a:lin ang="5400000" scaled="0"/>
                </a:gradFill>
              </a:rPr>
              <a:t>AMI</a:t>
            </a:r>
          </a:p>
        </p:txBody>
      </p:sp>
      <p:pic>
        <p:nvPicPr>
          <p:cNvPr id="3" name="Picture 2">
            <a:extLst>
              <a:ext uri="{FF2B5EF4-FFF2-40B4-BE49-F238E27FC236}">
                <a16:creationId xmlns:a16="http://schemas.microsoft.com/office/drawing/2014/main" id="{200C3E3D-25FC-4C4D-B434-A44B4BB6DCE9}"/>
              </a:ext>
            </a:extLst>
          </p:cNvPr>
          <p:cNvPicPr>
            <a:picLocks noChangeAspect="1"/>
          </p:cNvPicPr>
          <p:nvPr/>
        </p:nvPicPr>
        <p:blipFill>
          <a:blip r:embed="rId3"/>
          <a:stretch>
            <a:fillRect/>
          </a:stretch>
        </p:blipFill>
        <p:spPr>
          <a:xfrm>
            <a:off x="8224680" y="247252"/>
            <a:ext cx="579438" cy="579438"/>
          </a:xfrm>
          <a:prstGeom prst="rect">
            <a:avLst/>
          </a:prstGeom>
        </p:spPr>
      </p:pic>
      <p:grpSp>
        <p:nvGrpSpPr>
          <p:cNvPr id="11" name="Group 10">
            <a:extLst>
              <a:ext uri="{FF2B5EF4-FFF2-40B4-BE49-F238E27FC236}">
                <a16:creationId xmlns:a16="http://schemas.microsoft.com/office/drawing/2014/main" id="{26940BCA-C673-DF4E-82FB-F065A1EF9D08}"/>
              </a:ext>
            </a:extLst>
          </p:cNvPr>
          <p:cNvGrpSpPr/>
          <p:nvPr/>
        </p:nvGrpSpPr>
        <p:grpSpPr>
          <a:xfrm>
            <a:off x="8531678" y="2"/>
            <a:ext cx="412991" cy="489858"/>
            <a:chOff x="13432971" y="2"/>
            <a:chExt cx="660785" cy="783773"/>
          </a:xfrm>
        </p:grpSpPr>
        <p:sp>
          <p:nvSpPr>
            <p:cNvPr id="12" name="Arrow: Pentagon 26">
              <a:extLst>
                <a:ext uri="{FF2B5EF4-FFF2-40B4-BE49-F238E27FC236}">
                  <a16:creationId xmlns:a16="http://schemas.microsoft.com/office/drawing/2014/main" id="{7FF5ACF3-96C2-1045-AD62-E2525AFFF055}"/>
                </a:ext>
              </a:extLst>
            </p:cNvPr>
            <p:cNvSpPr/>
            <p:nvPr/>
          </p:nvSpPr>
          <p:spPr bwMode="auto">
            <a:xfrm rot="5400000">
              <a:off x="13371477" y="61496"/>
              <a:ext cx="783773" cy="660785"/>
            </a:xfrm>
            <a:prstGeom prst="homePlate">
              <a:avLst>
                <a:gd name="adj" fmla="val 3003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aphic 3">
              <a:extLst>
                <a:ext uri="{FF2B5EF4-FFF2-40B4-BE49-F238E27FC236}">
                  <a16:creationId xmlns:a16="http://schemas.microsoft.com/office/drawing/2014/main" id="{42CC3C0A-715A-1440-9D1C-B12E812E0871}"/>
                </a:ext>
              </a:extLst>
            </p:cNvPr>
            <p:cNvGrpSpPr/>
            <p:nvPr/>
          </p:nvGrpSpPr>
          <p:grpSpPr>
            <a:xfrm>
              <a:off x="13585427" y="125219"/>
              <a:ext cx="386410" cy="386410"/>
              <a:chOff x="4333875" y="2333625"/>
              <a:chExt cx="476250" cy="476250"/>
            </a:xfrm>
            <a:solidFill>
              <a:schemeClr val="tx1"/>
            </a:solidFill>
          </p:grpSpPr>
          <p:sp>
            <p:nvSpPr>
              <p:cNvPr id="14" name="Freeform: Shape 32">
                <a:extLst>
                  <a:ext uri="{FF2B5EF4-FFF2-40B4-BE49-F238E27FC236}">
                    <a16:creationId xmlns:a16="http://schemas.microsoft.com/office/drawing/2014/main" id="{2D3DAC1C-403B-3949-969E-3F35729BE340}"/>
                  </a:ext>
                </a:extLst>
              </p:cNvPr>
              <p:cNvSpPr/>
              <p:nvPr/>
            </p:nvSpPr>
            <p:spPr>
              <a:xfrm>
                <a:off x="4536281" y="2326481"/>
                <a:ext cx="276225" cy="276225"/>
              </a:xfrm>
              <a:custGeom>
                <a:avLst/>
                <a:gdLst>
                  <a:gd name="connsiteX0" fmla="*/ 254794 w 276225"/>
                  <a:gd name="connsiteY0" fmla="*/ 7144 h 276225"/>
                  <a:gd name="connsiteX1" fmla="*/ 26194 w 276225"/>
                  <a:gd name="connsiteY1" fmla="*/ 7144 h 276225"/>
                  <a:gd name="connsiteX2" fmla="*/ 7144 w 276225"/>
                  <a:gd name="connsiteY2" fmla="*/ 26194 h 276225"/>
                  <a:gd name="connsiteX3" fmla="*/ 7144 w 276225"/>
                  <a:gd name="connsiteY3" fmla="*/ 73819 h 276225"/>
                  <a:gd name="connsiteX4" fmla="*/ 26194 w 276225"/>
                  <a:gd name="connsiteY4" fmla="*/ 73819 h 276225"/>
                  <a:gd name="connsiteX5" fmla="*/ 26194 w 276225"/>
                  <a:gd name="connsiteY5" fmla="*/ 26194 h 276225"/>
                  <a:gd name="connsiteX6" fmla="*/ 254794 w 276225"/>
                  <a:gd name="connsiteY6" fmla="*/ 26194 h 276225"/>
                  <a:gd name="connsiteX7" fmla="*/ 254794 w 276225"/>
                  <a:gd name="connsiteY7" fmla="*/ 254794 h 276225"/>
                  <a:gd name="connsiteX8" fmla="*/ 207169 w 276225"/>
                  <a:gd name="connsiteY8" fmla="*/ 254794 h 276225"/>
                  <a:gd name="connsiteX9" fmla="*/ 207169 w 276225"/>
                  <a:gd name="connsiteY9" fmla="*/ 273844 h 276225"/>
                  <a:gd name="connsiteX10" fmla="*/ 254794 w 276225"/>
                  <a:gd name="connsiteY10" fmla="*/ 273844 h 276225"/>
                  <a:gd name="connsiteX11" fmla="*/ 273844 w 276225"/>
                  <a:gd name="connsiteY11" fmla="*/ 254794 h 276225"/>
                  <a:gd name="connsiteX12" fmla="*/ 273844 w 276225"/>
                  <a:gd name="connsiteY12" fmla="*/ 26194 h 276225"/>
                  <a:gd name="connsiteX13" fmla="*/ 254794 w 276225"/>
                  <a:gd name="connsiteY13" fmla="*/ 714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7144"/>
                    </a:moveTo>
                    <a:lnTo>
                      <a:pt x="26194" y="7144"/>
                    </a:lnTo>
                    <a:cubicBezTo>
                      <a:pt x="15716" y="7144"/>
                      <a:pt x="7144" y="15716"/>
                      <a:pt x="7144" y="26194"/>
                    </a:cubicBezTo>
                    <a:lnTo>
                      <a:pt x="7144" y="73819"/>
                    </a:lnTo>
                    <a:lnTo>
                      <a:pt x="26194" y="73819"/>
                    </a:lnTo>
                    <a:lnTo>
                      <a:pt x="26194" y="26194"/>
                    </a:lnTo>
                    <a:lnTo>
                      <a:pt x="254794" y="26194"/>
                    </a:lnTo>
                    <a:lnTo>
                      <a:pt x="254794" y="254794"/>
                    </a:lnTo>
                    <a:lnTo>
                      <a:pt x="207169" y="254794"/>
                    </a:lnTo>
                    <a:lnTo>
                      <a:pt x="207169" y="273844"/>
                    </a:lnTo>
                    <a:lnTo>
                      <a:pt x="254794" y="273844"/>
                    </a:lnTo>
                    <a:cubicBezTo>
                      <a:pt x="265271" y="273844"/>
                      <a:pt x="273844" y="265271"/>
                      <a:pt x="273844" y="254794"/>
                    </a:cubicBezTo>
                    <a:lnTo>
                      <a:pt x="273844" y="26194"/>
                    </a:lnTo>
                    <a:cubicBezTo>
                      <a:pt x="273844" y="15716"/>
                      <a:pt x="265271" y="7144"/>
                      <a:pt x="254794" y="7144"/>
                    </a:cubicBezTo>
                    <a:close/>
                  </a:path>
                </a:pathLst>
              </a:custGeom>
              <a:grpFill/>
              <a:ln w="19050" cap="flat">
                <a:noFill/>
                <a:prstDash val="solid"/>
                <a:miter/>
              </a:ln>
            </p:spPr>
            <p:txBody>
              <a:bodyPr rtlCol="0" anchor="ctr"/>
              <a:lstStyle/>
              <a:p>
                <a:endParaRPr lang="en-US" sz="1125" dirty="0"/>
              </a:p>
            </p:txBody>
          </p:sp>
          <p:sp>
            <p:nvSpPr>
              <p:cNvPr id="15" name="Freeform: Shape 33">
                <a:extLst>
                  <a:ext uri="{FF2B5EF4-FFF2-40B4-BE49-F238E27FC236}">
                    <a16:creationId xmlns:a16="http://schemas.microsoft.com/office/drawing/2014/main" id="{3837736A-AAD9-0A4A-BF35-F875B07C103C}"/>
                  </a:ext>
                </a:extLst>
              </p:cNvPr>
              <p:cNvSpPr/>
              <p:nvPr/>
            </p:nvSpPr>
            <p:spPr>
              <a:xfrm>
                <a:off x="4326731" y="2536031"/>
                <a:ext cx="276225" cy="276225"/>
              </a:xfrm>
              <a:custGeom>
                <a:avLst/>
                <a:gdLst>
                  <a:gd name="connsiteX0" fmla="*/ 254794 w 276225"/>
                  <a:gd name="connsiteY0" fmla="*/ 254794 h 276225"/>
                  <a:gd name="connsiteX1" fmla="*/ 26194 w 276225"/>
                  <a:gd name="connsiteY1" fmla="*/ 254794 h 276225"/>
                  <a:gd name="connsiteX2" fmla="*/ 26194 w 276225"/>
                  <a:gd name="connsiteY2" fmla="*/ 26194 h 276225"/>
                  <a:gd name="connsiteX3" fmla="*/ 73819 w 276225"/>
                  <a:gd name="connsiteY3" fmla="*/ 26194 h 276225"/>
                  <a:gd name="connsiteX4" fmla="*/ 73819 w 276225"/>
                  <a:gd name="connsiteY4" fmla="*/ 7144 h 276225"/>
                  <a:gd name="connsiteX5" fmla="*/ 26194 w 276225"/>
                  <a:gd name="connsiteY5" fmla="*/ 7144 h 276225"/>
                  <a:gd name="connsiteX6" fmla="*/ 7144 w 276225"/>
                  <a:gd name="connsiteY6" fmla="*/ 26194 h 276225"/>
                  <a:gd name="connsiteX7" fmla="*/ 7144 w 276225"/>
                  <a:gd name="connsiteY7" fmla="*/ 254794 h 276225"/>
                  <a:gd name="connsiteX8" fmla="*/ 26194 w 276225"/>
                  <a:gd name="connsiteY8" fmla="*/ 273844 h 276225"/>
                  <a:gd name="connsiteX9" fmla="*/ 254794 w 276225"/>
                  <a:gd name="connsiteY9" fmla="*/ 273844 h 276225"/>
                  <a:gd name="connsiteX10" fmla="*/ 273844 w 276225"/>
                  <a:gd name="connsiteY10" fmla="*/ 254794 h 276225"/>
                  <a:gd name="connsiteX11" fmla="*/ 273844 w 276225"/>
                  <a:gd name="connsiteY11" fmla="*/ 207169 h 276225"/>
                  <a:gd name="connsiteX12" fmla="*/ 254794 w 276225"/>
                  <a:gd name="connsiteY12" fmla="*/ 207169 h 276225"/>
                  <a:gd name="connsiteX13" fmla="*/ 254794 w 276225"/>
                  <a:gd name="connsiteY13" fmla="*/ 25479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254794"/>
                    </a:moveTo>
                    <a:lnTo>
                      <a:pt x="26194" y="254794"/>
                    </a:lnTo>
                    <a:lnTo>
                      <a:pt x="26194" y="26194"/>
                    </a:lnTo>
                    <a:lnTo>
                      <a:pt x="73819" y="26194"/>
                    </a:lnTo>
                    <a:lnTo>
                      <a:pt x="73819" y="7144"/>
                    </a:lnTo>
                    <a:lnTo>
                      <a:pt x="26194" y="7144"/>
                    </a:lnTo>
                    <a:cubicBezTo>
                      <a:pt x="15716" y="7144"/>
                      <a:pt x="7144" y="15716"/>
                      <a:pt x="7144" y="26194"/>
                    </a:cubicBezTo>
                    <a:lnTo>
                      <a:pt x="7144" y="254794"/>
                    </a:lnTo>
                    <a:cubicBezTo>
                      <a:pt x="7144" y="265271"/>
                      <a:pt x="15716" y="273844"/>
                      <a:pt x="26194" y="273844"/>
                    </a:cubicBezTo>
                    <a:lnTo>
                      <a:pt x="254794" y="273844"/>
                    </a:lnTo>
                    <a:cubicBezTo>
                      <a:pt x="265271" y="273844"/>
                      <a:pt x="273844" y="265271"/>
                      <a:pt x="273844" y="254794"/>
                    </a:cubicBezTo>
                    <a:lnTo>
                      <a:pt x="273844" y="207169"/>
                    </a:lnTo>
                    <a:lnTo>
                      <a:pt x="254794" y="207169"/>
                    </a:lnTo>
                    <a:lnTo>
                      <a:pt x="254794" y="254794"/>
                    </a:lnTo>
                    <a:close/>
                  </a:path>
                </a:pathLst>
              </a:custGeom>
              <a:grpFill/>
              <a:ln w="19050" cap="flat">
                <a:noFill/>
                <a:prstDash val="solid"/>
                <a:miter/>
              </a:ln>
            </p:spPr>
            <p:txBody>
              <a:bodyPr rtlCol="0" anchor="ctr"/>
              <a:lstStyle/>
              <a:p>
                <a:endParaRPr lang="en-US" sz="1125" dirty="0"/>
              </a:p>
            </p:txBody>
          </p:sp>
          <p:sp>
            <p:nvSpPr>
              <p:cNvPr id="16" name="Freeform: Shape 34">
                <a:extLst>
                  <a:ext uri="{FF2B5EF4-FFF2-40B4-BE49-F238E27FC236}">
                    <a16:creationId xmlns:a16="http://schemas.microsoft.com/office/drawing/2014/main" id="{621676F2-A6FD-7E45-8C60-42B2FA97F0E6}"/>
                  </a:ext>
                </a:extLst>
              </p:cNvPr>
              <p:cNvSpPr/>
              <p:nvPr/>
            </p:nvSpPr>
            <p:spPr>
              <a:xfrm>
                <a:off x="4412456" y="2412206"/>
                <a:ext cx="314325" cy="314325"/>
              </a:xfrm>
              <a:custGeom>
                <a:avLst/>
                <a:gdLst>
                  <a:gd name="connsiteX0" fmla="*/ 264319 w 314325"/>
                  <a:gd name="connsiteY0" fmla="*/ 35719 h 314325"/>
                  <a:gd name="connsiteX1" fmla="*/ 264319 w 314325"/>
                  <a:gd name="connsiteY1" fmla="*/ 7144 h 314325"/>
                  <a:gd name="connsiteX2" fmla="*/ 245269 w 314325"/>
                  <a:gd name="connsiteY2" fmla="*/ 7144 h 314325"/>
                  <a:gd name="connsiteX3" fmla="*/ 245269 w 314325"/>
                  <a:gd name="connsiteY3" fmla="*/ 35719 h 314325"/>
                  <a:gd name="connsiteX4" fmla="*/ 216694 w 314325"/>
                  <a:gd name="connsiteY4" fmla="*/ 35719 h 314325"/>
                  <a:gd name="connsiteX5" fmla="*/ 216694 w 314325"/>
                  <a:gd name="connsiteY5" fmla="*/ 7144 h 314325"/>
                  <a:gd name="connsiteX6" fmla="*/ 197644 w 314325"/>
                  <a:gd name="connsiteY6" fmla="*/ 7144 h 314325"/>
                  <a:gd name="connsiteX7" fmla="*/ 197644 w 314325"/>
                  <a:gd name="connsiteY7" fmla="*/ 35719 h 314325"/>
                  <a:gd name="connsiteX8" fmla="*/ 169069 w 314325"/>
                  <a:gd name="connsiteY8" fmla="*/ 35719 h 314325"/>
                  <a:gd name="connsiteX9" fmla="*/ 169069 w 314325"/>
                  <a:gd name="connsiteY9" fmla="*/ 7144 h 314325"/>
                  <a:gd name="connsiteX10" fmla="*/ 150019 w 314325"/>
                  <a:gd name="connsiteY10" fmla="*/ 7144 h 314325"/>
                  <a:gd name="connsiteX11" fmla="*/ 150019 w 314325"/>
                  <a:gd name="connsiteY11" fmla="*/ 35719 h 314325"/>
                  <a:gd name="connsiteX12" fmla="*/ 121444 w 314325"/>
                  <a:gd name="connsiteY12" fmla="*/ 35719 h 314325"/>
                  <a:gd name="connsiteX13" fmla="*/ 121444 w 314325"/>
                  <a:gd name="connsiteY13" fmla="*/ 7144 h 314325"/>
                  <a:gd name="connsiteX14" fmla="*/ 102394 w 314325"/>
                  <a:gd name="connsiteY14" fmla="*/ 7144 h 314325"/>
                  <a:gd name="connsiteX15" fmla="*/ 102394 w 314325"/>
                  <a:gd name="connsiteY15" fmla="*/ 35719 h 314325"/>
                  <a:gd name="connsiteX16" fmla="*/ 73819 w 314325"/>
                  <a:gd name="connsiteY16" fmla="*/ 35719 h 314325"/>
                  <a:gd name="connsiteX17" fmla="*/ 73819 w 314325"/>
                  <a:gd name="connsiteY17" fmla="*/ 7144 h 314325"/>
                  <a:gd name="connsiteX18" fmla="*/ 54769 w 314325"/>
                  <a:gd name="connsiteY18" fmla="*/ 7144 h 314325"/>
                  <a:gd name="connsiteX19" fmla="*/ 54769 w 314325"/>
                  <a:gd name="connsiteY19" fmla="*/ 35719 h 314325"/>
                  <a:gd name="connsiteX20" fmla="*/ 35719 w 314325"/>
                  <a:gd name="connsiteY20" fmla="*/ 54769 h 314325"/>
                  <a:gd name="connsiteX21" fmla="*/ 7144 w 314325"/>
                  <a:gd name="connsiteY21" fmla="*/ 54769 h 314325"/>
                  <a:gd name="connsiteX22" fmla="*/ 7144 w 314325"/>
                  <a:gd name="connsiteY22" fmla="*/ 73819 h 314325"/>
                  <a:gd name="connsiteX23" fmla="*/ 35719 w 314325"/>
                  <a:gd name="connsiteY23" fmla="*/ 73819 h 314325"/>
                  <a:gd name="connsiteX24" fmla="*/ 35719 w 314325"/>
                  <a:gd name="connsiteY24" fmla="*/ 102394 h 314325"/>
                  <a:gd name="connsiteX25" fmla="*/ 7144 w 314325"/>
                  <a:gd name="connsiteY25" fmla="*/ 102394 h 314325"/>
                  <a:gd name="connsiteX26" fmla="*/ 7144 w 314325"/>
                  <a:gd name="connsiteY26" fmla="*/ 121444 h 314325"/>
                  <a:gd name="connsiteX27" fmla="*/ 35719 w 314325"/>
                  <a:gd name="connsiteY27" fmla="*/ 121444 h 314325"/>
                  <a:gd name="connsiteX28" fmla="*/ 35719 w 314325"/>
                  <a:gd name="connsiteY28" fmla="*/ 150019 h 314325"/>
                  <a:gd name="connsiteX29" fmla="*/ 7144 w 314325"/>
                  <a:gd name="connsiteY29" fmla="*/ 150019 h 314325"/>
                  <a:gd name="connsiteX30" fmla="*/ 7144 w 314325"/>
                  <a:gd name="connsiteY30" fmla="*/ 169069 h 314325"/>
                  <a:gd name="connsiteX31" fmla="*/ 35719 w 314325"/>
                  <a:gd name="connsiteY31" fmla="*/ 169069 h 314325"/>
                  <a:gd name="connsiteX32" fmla="*/ 35719 w 314325"/>
                  <a:gd name="connsiteY32" fmla="*/ 197644 h 314325"/>
                  <a:gd name="connsiteX33" fmla="*/ 7144 w 314325"/>
                  <a:gd name="connsiteY33" fmla="*/ 197644 h 314325"/>
                  <a:gd name="connsiteX34" fmla="*/ 7144 w 314325"/>
                  <a:gd name="connsiteY34" fmla="*/ 216694 h 314325"/>
                  <a:gd name="connsiteX35" fmla="*/ 35719 w 314325"/>
                  <a:gd name="connsiteY35" fmla="*/ 216694 h 314325"/>
                  <a:gd name="connsiteX36" fmla="*/ 35719 w 314325"/>
                  <a:gd name="connsiteY36" fmla="*/ 245269 h 314325"/>
                  <a:gd name="connsiteX37" fmla="*/ 7144 w 314325"/>
                  <a:gd name="connsiteY37" fmla="*/ 245269 h 314325"/>
                  <a:gd name="connsiteX38" fmla="*/ 7144 w 314325"/>
                  <a:gd name="connsiteY38" fmla="*/ 264319 h 314325"/>
                  <a:gd name="connsiteX39" fmla="*/ 35719 w 314325"/>
                  <a:gd name="connsiteY39" fmla="*/ 264319 h 314325"/>
                  <a:gd name="connsiteX40" fmla="*/ 54769 w 314325"/>
                  <a:gd name="connsiteY40" fmla="*/ 283369 h 314325"/>
                  <a:gd name="connsiteX41" fmla="*/ 54769 w 314325"/>
                  <a:gd name="connsiteY41" fmla="*/ 311944 h 314325"/>
                  <a:gd name="connsiteX42" fmla="*/ 73819 w 314325"/>
                  <a:gd name="connsiteY42" fmla="*/ 311944 h 314325"/>
                  <a:gd name="connsiteX43" fmla="*/ 73819 w 314325"/>
                  <a:gd name="connsiteY43" fmla="*/ 283369 h 314325"/>
                  <a:gd name="connsiteX44" fmla="*/ 102394 w 314325"/>
                  <a:gd name="connsiteY44" fmla="*/ 283369 h 314325"/>
                  <a:gd name="connsiteX45" fmla="*/ 102394 w 314325"/>
                  <a:gd name="connsiteY45" fmla="*/ 311944 h 314325"/>
                  <a:gd name="connsiteX46" fmla="*/ 121444 w 314325"/>
                  <a:gd name="connsiteY46" fmla="*/ 311944 h 314325"/>
                  <a:gd name="connsiteX47" fmla="*/ 121444 w 314325"/>
                  <a:gd name="connsiteY47" fmla="*/ 283369 h 314325"/>
                  <a:gd name="connsiteX48" fmla="*/ 150019 w 314325"/>
                  <a:gd name="connsiteY48" fmla="*/ 283369 h 314325"/>
                  <a:gd name="connsiteX49" fmla="*/ 150019 w 314325"/>
                  <a:gd name="connsiteY49" fmla="*/ 311944 h 314325"/>
                  <a:gd name="connsiteX50" fmla="*/ 169069 w 314325"/>
                  <a:gd name="connsiteY50" fmla="*/ 311944 h 314325"/>
                  <a:gd name="connsiteX51" fmla="*/ 169069 w 314325"/>
                  <a:gd name="connsiteY51" fmla="*/ 283369 h 314325"/>
                  <a:gd name="connsiteX52" fmla="*/ 197644 w 314325"/>
                  <a:gd name="connsiteY52" fmla="*/ 283369 h 314325"/>
                  <a:gd name="connsiteX53" fmla="*/ 197644 w 314325"/>
                  <a:gd name="connsiteY53" fmla="*/ 311944 h 314325"/>
                  <a:gd name="connsiteX54" fmla="*/ 216694 w 314325"/>
                  <a:gd name="connsiteY54" fmla="*/ 311944 h 314325"/>
                  <a:gd name="connsiteX55" fmla="*/ 216694 w 314325"/>
                  <a:gd name="connsiteY55" fmla="*/ 283369 h 314325"/>
                  <a:gd name="connsiteX56" fmla="*/ 245269 w 314325"/>
                  <a:gd name="connsiteY56" fmla="*/ 283369 h 314325"/>
                  <a:gd name="connsiteX57" fmla="*/ 245269 w 314325"/>
                  <a:gd name="connsiteY57" fmla="*/ 311944 h 314325"/>
                  <a:gd name="connsiteX58" fmla="*/ 264319 w 314325"/>
                  <a:gd name="connsiteY58" fmla="*/ 311944 h 314325"/>
                  <a:gd name="connsiteX59" fmla="*/ 264319 w 314325"/>
                  <a:gd name="connsiteY59" fmla="*/ 283369 h 314325"/>
                  <a:gd name="connsiteX60" fmla="*/ 283369 w 314325"/>
                  <a:gd name="connsiteY60" fmla="*/ 264319 h 314325"/>
                  <a:gd name="connsiteX61" fmla="*/ 311944 w 314325"/>
                  <a:gd name="connsiteY61" fmla="*/ 264319 h 314325"/>
                  <a:gd name="connsiteX62" fmla="*/ 311944 w 314325"/>
                  <a:gd name="connsiteY62" fmla="*/ 245269 h 314325"/>
                  <a:gd name="connsiteX63" fmla="*/ 283369 w 314325"/>
                  <a:gd name="connsiteY63" fmla="*/ 245269 h 314325"/>
                  <a:gd name="connsiteX64" fmla="*/ 283369 w 314325"/>
                  <a:gd name="connsiteY64" fmla="*/ 216694 h 314325"/>
                  <a:gd name="connsiteX65" fmla="*/ 311944 w 314325"/>
                  <a:gd name="connsiteY65" fmla="*/ 216694 h 314325"/>
                  <a:gd name="connsiteX66" fmla="*/ 311944 w 314325"/>
                  <a:gd name="connsiteY66" fmla="*/ 197644 h 314325"/>
                  <a:gd name="connsiteX67" fmla="*/ 283369 w 314325"/>
                  <a:gd name="connsiteY67" fmla="*/ 197644 h 314325"/>
                  <a:gd name="connsiteX68" fmla="*/ 283369 w 314325"/>
                  <a:gd name="connsiteY68" fmla="*/ 169069 h 314325"/>
                  <a:gd name="connsiteX69" fmla="*/ 311944 w 314325"/>
                  <a:gd name="connsiteY69" fmla="*/ 169069 h 314325"/>
                  <a:gd name="connsiteX70" fmla="*/ 311944 w 314325"/>
                  <a:gd name="connsiteY70" fmla="*/ 150019 h 314325"/>
                  <a:gd name="connsiteX71" fmla="*/ 283369 w 314325"/>
                  <a:gd name="connsiteY71" fmla="*/ 150019 h 314325"/>
                  <a:gd name="connsiteX72" fmla="*/ 283369 w 314325"/>
                  <a:gd name="connsiteY72" fmla="*/ 121444 h 314325"/>
                  <a:gd name="connsiteX73" fmla="*/ 311944 w 314325"/>
                  <a:gd name="connsiteY73" fmla="*/ 121444 h 314325"/>
                  <a:gd name="connsiteX74" fmla="*/ 311944 w 314325"/>
                  <a:gd name="connsiteY74" fmla="*/ 102394 h 314325"/>
                  <a:gd name="connsiteX75" fmla="*/ 283369 w 314325"/>
                  <a:gd name="connsiteY75" fmla="*/ 102394 h 314325"/>
                  <a:gd name="connsiteX76" fmla="*/ 283369 w 314325"/>
                  <a:gd name="connsiteY76" fmla="*/ 73819 h 314325"/>
                  <a:gd name="connsiteX77" fmla="*/ 311944 w 314325"/>
                  <a:gd name="connsiteY77" fmla="*/ 73819 h 314325"/>
                  <a:gd name="connsiteX78" fmla="*/ 311944 w 314325"/>
                  <a:gd name="connsiteY78" fmla="*/ 54769 h 314325"/>
                  <a:gd name="connsiteX79" fmla="*/ 283369 w 314325"/>
                  <a:gd name="connsiteY79" fmla="*/ 54769 h 314325"/>
                  <a:gd name="connsiteX80" fmla="*/ 264319 w 314325"/>
                  <a:gd name="connsiteY80" fmla="*/ 35719 h 314325"/>
                  <a:gd name="connsiteX81" fmla="*/ 264319 w 314325"/>
                  <a:gd name="connsiteY81" fmla="*/ 262414 h 314325"/>
                  <a:gd name="connsiteX82" fmla="*/ 262414 w 314325"/>
                  <a:gd name="connsiteY82" fmla="*/ 264319 h 314325"/>
                  <a:gd name="connsiteX83" fmla="*/ 56674 w 314325"/>
                  <a:gd name="connsiteY83" fmla="*/ 264319 h 314325"/>
                  <a:gd name="connsiteX84" fmla="*/ 56674 w 314325"/>
                  <a:gd name="connsiteY84" fmla="*/ 264319 h 314325"/>
                  <a:gd name="connsiteX85" fmla="*/ 54769 w 314325"/>
                  <a:gd name="connsiteY85" fmla="*/ 262414 h 314325"/>
                  <a:gd name="connsiteX86" fmla="*/ 54769 w 314325"/>
                  <a:gd name="connsiteY86" fmla="*/ 56674 h 314325"/>
                  <a:gd name="connsiteX87" fmla="*/ 54769 w 314325"/>
                  <a:gd name="connsiteY87" fmla="*/ 56674 h 314325"/>
                  <a:gd name="connsiteX88" fmla="*/ 56674 w 314325"/>
                  <a:gd name="connsiteY88" fmla="*/ 54769 h 314325"/>
                  <a:gd name="connsiteX89" fmla="*/ 262414 w 314325"/>
                  <a:gd name="connsiteY89" fmla="*/ 54769 h 314325"/>
                  <a:gd name="connsiteX90" fmla="*/ 264319 w 314325"/>
                  <a:gd name="connsiteY90" fmla="*/ 56674 h 314325"/>
                  <a:gd name="connsiteX91" fmla="*/ 264319 w 314325"/>
                  <a:gd name="connsiteY91" fmla="*/ 26241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14325" h="314325">
                    <a:moveTo>
                      <a:pt x="264319" y="35719"/>
                    </a:moveTo>
                    <a:lnTo>
                      <a:pt x="264319" y="7144"/>
                    </a:lnTo>
                    <a:lnTo>
                      <a:pt x="245269" y="7144"/>
                    </a:lnTo>
                    <a:lnTo>
                      <a:pt x="245269" y="35719"/>
                    </a:lnTo>
                    <a:lnTo>
                      <a:pt x="216694" y="35719"/>
                    </a:lnTo>
                    <a:lnTo>
                      <a:pt x="216694" y="7144"/>
                    </a:lnTo>
                    <a:lnTo>
                      <a:pt x="197644" y="7144"/>
                    </a:lnTo>
                    <a:lnTo>
                      <a:pt x="197644" y="35719"/>
                    </a:lnTo>
                    <a:lnTo>
                      <a:pt x="169069" y="35719"/>
                    </a:lnTo>
                    <a:lnTo>
                      <a:pt x="169069" y="7144"/>
                    </a:lnTo>
                    <a:lnTo>
                      <a:pt x="150019" y="7144"/>
                    </a:lnTo>
                    <a:lnTo>
                      <a:pt x="150019" y="35719"/>
                    </a:lnTo>
                    <a:lnTo>
                      <a:pt x="121444" y="35719"/>
                    </a:lnTo>
                    <a:lnTo>
                      <a:pt x="121444" y="7144"/>
                    </a:lnTo>
                    <a:lnTo>
                      <a:pt x="102394" y="7144"/>
                    </a:lnTo>
                    <a:lnTo>
                      <a:pt x="102394" y="35719"/>
                    </a:lnTo>
                    <a:lnTo>
                      <a:pt x="73819" y="35719"/>
                    </a:lnTo>
                    <a:lnTo>
                      <a:pt x="73819" y="7144"/>
                    </a:lnTo>
                    <a:lnTo>
                      <a:pt x="54769" y="7144"/>
                    </a:lnTo>
                    <a:lnTo>
                      <a:pt x="54769" y="35719"/>
                    </a:lnTo>
                    <a:cubicBezTo>
                      <a:pt x="44291" y="36671"/>
                      <a:pt x="36671" y="44291"/>
                      <a:pt x="35719" y="54769"/>
                    </a:cubicBezTo>
                    <a:lnTo>
                      <a:pt x="7144" y="54769"/>
                    </a:lnTo>
                    <a:lnTo>
                      <a:pt x="7144" y="73819"/>
                    </a:lnTo>
                    <a:lnTo>
                      <a:pt x="35719" y="73819"/>
                    </a:lnTo>
                    <a:lnTo>
                      <a:pt x="35719" y="102394"/>
                    </a:lnTo>
                    <a:lnTo>
                      <a:pt x="7144" y="102394"/>
                    </a:lnTo>
                    <a:lnTo>
                      <a:pt x="7144" y="121444"/>
                    </a:lnTo>
                    <a:lnTo>
                      <a:pt x="35719" y="121444"/>
                    </a:lnTo>
                    <a:lnTo>
                      <a:pt x="35719" y="150019"/>
                    </a:lnTo>
                    <a:lnTo>
                      <a:pt x="7144" y="150019"/>
                    </a:lnTo>
                    <a:lnTo>
                      <a:pt x="7144" y="169069"/>
                    </a:lnTo>
                    <a:lnTo>
                      <a:pt x="35719" y="169069"/>
                    </a:lnTo>
                    <a:lnTo>
                      <a:pt x="35719" y="197644"/>
                    </a:lnTo>
                    <a:lnTo>
                      <a:pt x="7144" y="197644"/>
                    </a:lnTo>
                    <a:lnTo>
                      <a:pt x="7144" y="216694"/>
                    </a:lnTo>
                    <a:lnTo>
                      <a:pt x="35719" y="216694"/>
                    </a:lnTo>
                    <a:lnTo>
                      <a:pt x="35719" y="245269"/>
                    </a:lnTo>
                    <a:lnTo>
                      <a:pt x="7144" y="245269"/>
                    </a:lnTo>
                    <a:lnTo>
                      <a:pt x="7144" y="264319"/>
                    </a:lnTo>
                    <a:lnTo>
                      <a:pt x="35719" y="264319"/>
                    </a:lnTo>
                    <a:cubicBezTo>
                      <a:pt x="36671" y="274796"/>
                      <a:pt x="44291" y="282416"/>
                      <a:pt x="54769" y="283369"/>
                    </a:cubicBezTo>
                    <a:lnTo>
                      <a:pt x="54769" y="311944"/>
                    </a:lnTo>
                    <a:lnTo>
                      <a:pt x="73819" y="311944"/>
                    </a:lnTo>
                    <a:lnTo>
                      <a:pt x="73819" y="283369"/>
                    </a:lnTo>
                    <a:lnTo>
                      <a:pt x="102394" y="283369"/>
                    </a:lnTo>
                    <a:lnTo>
                      <a:pt x="102394" y="311944"/>
                    </a:lnTo>
                    <a:lnTo>
                      <a:pt x="121444" y="311944"/>
                    </a:lnTo>
                    <a:lnTo>
                      <a:pt x="121444" y="283369"/>
                    </a:lnTo>
                    <a:lnTo>
                      <a:pt x="150019" y="283369"/>
                    </a:lnTo>
                    <a:lnTo>
                      <a:pt x="150019" y="311944"/>
                    </a:lnTo>
                    <a:lnTo>
                      <a:pt x="169069" y="311944"/>
                    </a:lnTo>
                    <a:lnTo>
                      <a:pt x="169069" y="283369"/>
                    </a:lnTo>
                    <a:lnTo>
                      <a:pt x="197644" y="283369"/>
                    </a:lnTo>
                    <a:lnTo>
                      <a:pt x="197644" y="311944"/>
                    </a:lnTo>
                    <a:lnTo>
                      <a:pt x="216694" y="311944"/>
                    </a:lnTo>
                    <a:lnTo>
                      <a:pt x="216694" y="283369"/>
                    </a:lnTo>
                    <a:lnTo>
                      <a:pt x="245269" y="283369"/>
                    </a:lnTo>
                    <a:lnTo>
                      <a:pt x="245269" y="311944"/>
                    </a:lnTo>
                    <a:lnTo>
                      <a:pt x="264319" y="311944"/>
                    </a:lnTo>
                    <a:lnTo>
                      <a:pt x="264319" y="283369"/>
                    </a:lnTo>
                    <a:cubicBezTo>
                      <a:pt x="274796" y="282416"/>
                      <a:pt x="282416" y="274796"/>
                      <a:pt x="283369" y="264319"/>
                    </a:cubicBezTo>
                    <a:lnTo>
                      <a:pt x="311944" y="264319"/>
                    </a:lnTo>
                    <a:lnTo>
                      <a:pt x="311944" y="245269"/>
                    </a:lnTo>
                    <a:lnTo>
                      <a:pt x="283369" y="245269"/>
                    </a:lnTo>
                    <a:lnTo>
                      <a:pt x="283369" y="216694"/>
                    </a:lnTo>
                    <a:lnTo>
                      <a:pt x="311944" y="216694"/>
                    </a:lnTo>
                    <a:lnTo>
                      <a:pt x="311944" y="197644"/>
                    </a:lnTo>
                    <a:lnTo>
                      <a:pt x="283369" y="197644"/>
                    </a:lnTo>
                    <a:lnTo>
                      <a:pt x="283369" y="169069"/>
                    </a:lnTo>
                    <a:lnTo>
                      <a:pt x="311944" y="169069"/>
                    </a:lnTo>
                    <a:lnTo>
                      <a:pt x="311944" y="150019"/>
                    </a:lnTo>
                    <a:lnTo>
                      <a:pt x="283369" y="150019"/>
                    </a:lnTo>
                    <a:lnTo>
                      <a:pt x="283369" y="121444"/>
                    </a:lnTo>
                    <a:lnTo>
                      <a:pt x="311944" y="121444"/>
                    </a:lnTo>
                    <a:lnTo>
                      <a:pt x="311944" y="102394"/>
                    </a:lnTo>
                    <a:lnTo>
                      <a:pt x="283369" y="102394"/>
                    </a:lnTo>
                    <a:lnTo>
                      <a:pt x="283369" y="73819"/>
                    </a:lnTo>
                    <a:lnTo>
                      <a:pt x="311944" y="73819"/>
                    </a:lnTo>
                    <a:lnTo>
                      <a:pt x="311944" y="54769"/>
                    </a:lnTo>
                    <a:lnTo>
                      <a:pt x="283369" y="54769"/>
                    </a:lnTo>
                    <a:cubicBezTo>
                      <a:pt x="282416" y="44291"/>
                      <a:pt x="274796" y="36671"/>
                      <a:pt x="264319" y="35719"/>
                    </a:cubicBezTo>
                    <a:close/>
                    <a:moveTo>
                      <a:pt x="264319" y="262414"/>
                    </a:moveTo>
                    <a:cubicBezTo>
                      <a:pt x="264319" y="263366"/>
                      <a:pt x="263366" y="264319"/>
                      <a:pt x="262414" y="264319"/>
                    </a:cubicBezTo>
                    <a:lnTo>
                      <a:pt x="56674" y="264319"/>
                    </a:lnTo>
                    <a:cubicBezTo>
                      <a:pt x="56674" y="264319"/>
                      <a:pt x="56674" y="264319"/>
                      <a:pt x="56674" y="264319"/>
                    </a:cubicBezTo>
                    <a:cubicBezTo>
                      <a:pt x="55721" y="264319"/>
                      <a:pt x="54769" y="263366"/>
                      <a:pt x="54769" y="262414"/>
                    </a:cubicBezTo>
                    <a:lnTo>
                      <a:pt x="54769" y="56674"/>
                    </a:lnTo>
                    <a:cubicBezTo>
                      <a:pt x="54769" y="56674"/>
                      <a:pt x="54769" y="56674"/>
                      <a:pt x="54769" y="56674"/>
                    </a:cubicBezTo>
                    <a:cubicBezTo>
                      <a:pt x="54769" y="55721"/>
                      <a:pt x="55721" y="54769"/>
                      <a:pt x="56674" y="54769"/>
                    </a:cubicBezTo>
                    <a:lnTo>
                      <a:pt x="262414" y="54769"/>
                    </a:lnTo>
                    <a:cubicBezTo>
                      <a:pt x="263366" y="54769"/>
                      <a:pt x="264319" y="55721"/>
                      <a:pt x="264319" y="56674"/>
                    </a:cubicBezTo>
                    <a:lnTo>
                      <a:pt x="264319" y="262414"/>
                    </a:lnTo>
                    <a:close/>
                  </a:path>
                </a:pathLst>
              </a:custGeom>
              <a:grpFill/>
              <a:ln w="19050" cap="flat">
                <a:noFill/>
                <a:prstDash val="solid"/>
                <a:miter/>
              </a:ln>
            </p:spPr>
            <p:txBody>
              <a:bodyPr rtlCol="0" anchor="ctr"/>
              <a:lstStyle/>
              <a:p>
                <a:endParaRPr lang="en-US" sz="1125" dirty="0"/>
              </a:p>
            </p:txBody>
          </p:sp>
        </p:grpSp>
      </p:grpSp>
    </p:spTree>
    <p:extLst>
      <p:ext uri="{BB962C8B-B14F-4D97-AF65-F5344CB8AC3E}">
        <p14:creationId xmlns:p14="http://schemas.microsoft.com/office/powerpoint/2010/main" val="32485276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96D0A8F-F947-474B-9683-277402D7F8C0}"/>
              </a:ext>
            </a:extLst>
          </p:cNvPr>
          <p:cNvPicPr>
            <a:picLocks noChangeAspect="1"/>
          </p:cNvPicPr>
          <p:nvPr/>
        </p:nvPicPr>
        <p:blipFill>
          <a:blip r:embed="rId3"/>
          <a:stretch>
            <a:fillRect/>
          </a:stretch>
        </p:blipFill>
        <p:spPr>
          <a:xfrm>
            <a:off x="615950" y="1133929"/>
            <a:ext cx="3823491" cy="2601713"/>
          </a:xfrm>
          <a:prstGeom prst="rect">
            <a:avLst/>
          </a:prstGeom>
          <a:ln>
            <a:solidFill>
              <a:schemeClr val="tx1"/>
            </a:solidFill>
          </a:ln>
          <a:effectLst/>
        </p:spPr>
      </p:pic>
      <p:sp>
        <p:nvSpPr>
          <p:cNvPr id="23" name="TextBox 22">
            <a:extLst>
              <a:ext uri="{FF2B5EF4-FFF2-40B4-BE49-F238E27FC236}">
                <a16:creationId xmlns:a16="http://schemas.microsoft.com/office/drawing/2014/main" id="{9E651A15-450F-394A-AC2F-26B34B534137}"/>
              </a:ext>
            </a:extLst>
          </p:cNvPr>
          <p:cNvSpPr txBox="1"/>
          <p:nvPr/>
        </p:nvSpPr>
        <p:spPr>
          <a:xfrm>
            <a:off x="1676501" y="750473"/>
            <a:ext cx="1853649" cy="400110"/>
          </a:xfrm>
          <a:prstGeom prst="rect">
            <a:avLst/>
          </a:prstGeom>
          <a:noFill/>
        </p:spPr>
        <p:txBody>
          <a:bodyPr wrap="none" rtlCol="0">
            <a:spAutoFit/>
          </a:bodyPr>
          <a:lstStyle/>
          <a:p>
            <a:r>
              <a:rPr lang="en-US" sz="2000" b="1" dirty="0">
                <a:solidFill>
                  <a:schemeClr val="accent1"/>
                </a:solidFill>
              </a:rPr>
              <a:t>AWS Console</a:t>
            </a:r>
          </a:p>
        </p:txBody>
      </p:sp>
      <p:sp>
        <p:nvSpPr>
          <p:cNvPr id="24" name="Rectangle 23">
            <a:extLst>
              <a:ext uri="{FF2B5EF4-FFF2-40B4-BE49-F238E27FC236}">
                <a16:creationId xmlns:a16="http://schemas.microsoft.com/office/drawing/2014/main" id="{7AE1A500-D62D-7645-8C28-4CB2FDD0B0E7}"/>
              </a:ext>
            </a:extLst>
          </p:cNvPr>
          <p:cNvSpPr/>
          <p:nvPr/>
        </p:nvSpPr>
        <p:spPr>
          <a:xfrm>
            <a:off x="5435841" y="750473"/>
            <a:ext cx="2321726" cy="400110"/>
          </a:xfrm>
          <a:prstGeom prst="rect">
            <a:avLst/>
          </a:prstGeom>
        </p:spPr>
        <p:txBody>
          <a:bodyPr wrap="none">
            <a:spAutoFit/>
          </a:bodyPr>
          <a:lstStyle/>
          <a:p>
            <a:r>
              <a:rPr lang="en-US" sz="2000" b="1" dirty="0">
                <a:solidFill>
                  <a:schemeClr val="accent1"/>
                </a:solidFill>
              </a:rPr>
              <a:t>AWS Marketplace</a:t>
            </a:r>
          </a:p>
        </p:txBody>
      </p:sp>
      <p:pic>
        <p:nvPicPr>
          <p:cNvPr id="26" name="Picture 25">
            <a:extLst>
              <a:ext uri="{FF2B5EF4-FFF2-40B4-BE49-F238E27FC236}">
                <a16:creationId xmlns:a16="http://schemas.microsoft.com/office/drawing/2014/main" id="{EA2506E0-D58B-2947-90A6-A1BADCB58AEC}"/>
              </a:ext>
            </a:extLst>
          </p:cNvPr>
          <p:cNvPicPr>
            <a:picLocks noChangeAspect="1"/>
          </p:cNvPicPr>
          <p:nvPr/>
        </p:nvPicPr>
        <p:blipFill rotWithShape="1">
          <a:blip r:embed="rId4"/>
          <a:srcRect b="12696"/>
          <a:stretch/>
        </p:blipFill>
        <p:spPr>
          <a:xfrm>
            <a:off x="4692650" y="1133929"/>
            <a:ext cx="3842035" cy="2602562"/>
          </a:xfrm>
          <a:prstGeom prst="rect">
            <a:avLst/>
          </a:prstGeom>
          <a:ln>
            <a:solidFill>
              <a:schemeClr val="tx1"/>
            </a:solidFill>
          </a:ln>
          <a:effectLst/>
        </p:spPr>
      </p:pic>
      <p:sp>
        <p:nvSpPr>
          <p:cNvPr id="32" name="TextBox 31">
            <a:extLst>
              <a:ext uri="{FF2B5EF4-FFF2-40B4-BE49-F238E27FC236}">
                <a16:creationId xmlns:a16="http://schemas.microsoft.com/office/drawing/2014/main" id="{9407B7CB-5AA6-954C-9FB7-9B783083FBD1}"/>
              </a:ext>
            </a:extLst>
          </p:cNvPr>
          <p:cNvSpPr txBox="1"/>
          <p:nvPr/>
        </p:nvSpPr>
        <p:spPr>
          <a:xfrm>
            <a:off x="336352" y="3940630"/>
            <a:ext cx="8471297" cy="323165"/>
          </a:xfrm>
          <a:prstGeom prst="rect">
            <a:avLst/>
          </a:prstGeom>
          <a:noFill/>
        </p:spPr>
        <p:txBody>
          <a:bodyPr wrap="square" rtlCol="0">
            <a:spAutoFit/>
          </a:bodyPr>
          <a:lstStyle/>
          <a:p>
            <a:r>
              <a:rPr lang="en-US" sz="1500" dirty="0">
                <a:solidFill>
                  <a:schemeClr val="bg1"/>
                </a:solidFill>
              </a:rPr>
              <a:t>Use the AMI ID to launch through the API or AWS Command Line Interface (AWS CLI)</a:t>
            </a:r>
          </a:p>
        </p:txBody>
      </p:sp>
      <p:sp>
        <p:nvSpPr>
          <p:cNvPr id="61" name="Shape 357">
            <a:extLst>
              <a:ext uri="{FF2B5EF4-FFF2-40B4-BE49-F238E27FC236}">
                <a16:creationId xmlns:a16="http://schemas.microsoft.com/office/drawing/2014/main" id="{DEDFC613-64BB-F246-927E-DE178CC9571D}"/>
              </a:ext>
            </a:extLst>
          </p:cNvPr>
          <p:cNvSpPr/>
          <p:nvPr/>
        </p:nvSpPr>
        <p:spPr>
          <a:xfrm>
            <a:off x="431701" y="4235602"/>
            <a:ext cx="8547329" cy="169277"/>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p>
            <a:pPr defTabSz="456058"/>
            <a:r>
              <a:rPr sz="1100" dirty="0">
                <a:solidFill>
                  <a:schemeClr val="bg1"/>
                </a:solidFill>
                <a:latin typeface="Consolas"/>
                <a:ea typeface="Consolas"/>
                <a:cs typeface="Consolas"/>
                <a:sym typeface="Consolas"/>
              </a:rPr>
              <a:t>aws ec2 run-instances </a:t>
            </a:r>
            <a:r>
              <a:rPr sz="1100" b="1" dirty="0">
                <a:solidFill>
                  <a:schemeClr val="bg1"/>
                </a:solidFill>
                <a:latin typeface="Consolas"/>
                <a:ea typeface="Consolas"/>
                <a:cs typeface="Consolas"/>
                <a:sym typeface="Consolas"/>
              </a:rPr>
              <a:t>--image-id </a:t>
            </a:r>
            <a:r>
              <a:rPr sz="1100" b="1" dirty="0">
                <a:solidFill>
                  <a:schemeClr val="accent1"/>
                </a:solidFill>
                <a:latin typeface="Consolas"/>
                <a:ea typeface="Consolas"/>
                <a:cs typeface="Consolas"/>
                <a:sym typeface="Consolas"/>
              </a:rPr>
              <a:t>ami-</a:t>
            </a:r>
            <a:r>
              <a:rPr lang="en-US" sz="1100" b="1" dirty="0">
                <a:solidFill>
                  <a:schemeClr val="accent1"/>
                </a:solidFill>
                <a:latin typeface="Consolas"/>
                <a:ea typeface="Consolas"/>
                <a:cs typeface="Consolas"/>
                <a:sym typeface="Consolas"/>
              </a:rPr>
              <a:t>04681a1dbd79675a5</a:t>
            </a:r>
            <a:r>
              <a:rPr sz="1100" b="1" dirty="0">
                <a:solidFill>
                  <a:schemeClr val="accent1"/>
                </a:solidFill>
                <a:latin typeface="Consolas"/>
                <a:ea typeface="Consolas"/>
                <a:cs typeface="Consolas"/>
                <a:sym typeface="Consolas"/>
              </a:rPr>
              <a:t> </a:t>
            </a:r>
            <a:r>
              <a:rPr sz="1100" dirty="0">
                <a:solidFill>
                  <a:schemeClr val="bg1"/>
                </a:solidFill>
                <a:latin typeface="Consolas"/>
                <a:ea typeface="Consolas"/>
                <a:cs typeface="Consolas"/>
                <a:sym typeface="Consolas"/>
              </a:rPr>
              <a:t>--instance-type </a:t>
            </a:r>
            <a:r>
              <a:rPr lang="en-US" sz="1100" dirty="0">
                <a:solidFill>
                  <a:schemeClr val="bg1"/>
                </a:solidFill>
                <a:latin typeface="Consolas"/>
                <a:ea typeface="Consolas"/>
                <a:cs typeface="Consolas"/>
                <a:sym typeface="Consolas"/>
              </a:rPr>
              <a:t>c4</a:t>
            </a:r>
            <a:r>
              <a:rPr sz="1100" dirty="0">
                <a:solidFill>
                  <a:schemeClr val="bg1"/>
                </a:solidFill>
                <a:latin typeface="Consolas"/>
                <a:ea typeface="Consolas"/>
                <a:cs typeface="Consolas"/>
                <a:sym typeface="Consolas"/>
              </a:rPr>
              <a:t>.</a:t>
            </a:r>
            <a:r>
              <a:rPr lang="en-US" sz="1100" dirty="0">
                <a:solidFill>
                  <a:schemeClr val="bg1"/>
                </a:solidFill>
                <a:latin typeface="Consolas"/>
                <a:ea typeface="Consolas"/>
                <a:cs typeface="Consolas"/>
                <a:sym typeface="Consolas"/>
              </a:rPr>
              <a:t>8xlarge</a:t>
            </a:r>
            <a:r>
              <a:rPr sz="1100" dirty="0">
                <a:solidFill>
                  <a:schemeClr val="bg1"/>
                </a:solidFill>
                <a:latin typeface="Consolas"/>
                <a:ea typeface="Consolas"/>
                <a:cs typeface="Consolas"/>
                <a:sym typeface="Consolas"/>
              </a:rPr>
              <a:t> --count 1</a:t>
            </a:r>
            <a:r>
              <a:rPr lang="en-US" sz="1100" dirty="0">
                <a:solidFill>
                  <a:schemeClr val="bg1"/>
                </a:solidFill>
                <a:latin typeface="Consolas"/>
                <a:ea typeface="Consolas"/>
                <a:cs typeface="Consolas"/>
                <a:sym typeface="Consolas"/>
              </a:rPr>
              <a:t>0</a:t>
            </a:r>
            <a:r>
              <a:rPr sz="1100" dirty="0">
                <a:solidFill>
                  <a:schemeClr val="bg1"/>
                </a:solidFill>
                <a:latin typeface="Consolas"/>
                <a:ea typeface="Consolas"/>
                <a:cs typeface="Consolas"/>
                <a:sym typeface="Consolas"/>
              </a:rPr>
              <a:t> --key-name MyKey</a:t>
            </a:r>
          </a:p>
        </p:txBody>
      </p:sp>
      <p:sp>
        <p:nvSpPr>
          <p:cNvPr id="3" name="Title 2">
            <a:extLst>
              <a:ext uri="{FF2B5EF4-FFF2-40B4-BE49-F238E27FC236}">
                <a16:creationId xmlns:a16="http://schemas.microsoft.com/office/drawing/2014/main" id="{6B9EDB27-492A-4D44-8E8F-942A40A48D8E}"/>
              </a:ext>
            </a:extLst>
          </p:cNvPr>
          <p:cNvSpPr>
            <a:spLocks noGrp="1"/>
          </p:cNvSpPr>
          <p:nvPr>
            <p:ph type="title"/>
          </p:nvPr>
        </p:nvSpPr>
        <p:spPr/>
        <p:txBody>
          <a:bodyPr/>
          <a:lstStyle/>
          <a:p>
            <a:r>
              <a:rPr lang="en-US" dirty="0"/>
              <a:t>Choosing an AMI</a:t>
            </a:r>
          </a:p>
        </p:txBody>
      </p:sp>
      <p:sp>
        <p:nvSpPr>
          <p:cNvPr id="15" name="Shape 215">
            <a:extLst>
              <a:ext uri="{FF2B5EF4-FFF2-40B4-BE49-F238E27FC236}">
                <a16:creationId xmlns:a16="http://schemas.microsoft.com/office/drawing/2014/main" id="{1C0326A7-C129-4B94-A303-E37CA2790C4F}"/>
              </a:ext>
            </a:extLst>
          </p:cNvPr>
          <p:cNvSpPr/>
          <p:nvPr/>
        </p:nvSpPr>
        <p:spPr>
          <a:xfrm>
            <a:off x="1920422" y="1935248"/>
            <a:ext cx="834288" cy="122527"/>
          </a:xfrm>
          <a:prstGeom prst="roundRect">
            <a:avLst/>
          </a:prstGeom>
          <a:noFill/>
          <a:ln w="25400">
            <a:gradFill>
              <a:gsLst>
                <a:gs pos="0">
                  <a:schemeClr val="accent1"/>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sz="2400" dirty="0">
              <a:gradFill>
                <a:gsLst>
                  <a:gs pos="0">
                    <a:srgbClr val="FFFFFF"/>
                  </a:gs>
                  <a:gs pos="100000">
                    <a:srgbClr val="FFFFFF"/>
                  </a:gs>
                </a:gsLst>
                <a:lin ang="5400000" scaled="0"/>
              </a:gradFill>
              <a:cs typeface="Segoe UI" pitchFamily="34" charset="0"/>
            </a:endParaRPr>
          </a:p>
        </p:txBody>
      </p:sp>
      <p:sp>
        <p:nvSpPr>
          <p:cNvPr id="4" name="Freeform: Shape 3">
            <a:extLst>
              <a:ext uri="{FF2B5EF4-FFF2-40B4-BE49-F238E27FC236}">
                <a16:creationId xmlns:a16="http://schemas.microsoft.com/office/drawing/2014/main" id="{B9EA0204-675B-4C22-8FA8-39391A9A4AD4}"/>
              </a:ext>
            </a:extLst>
          </p:cNvPr>
          <p:cNvSpPr/>
          <p:nvPr/>
        </p:nvSpPr>
        <p:spPr bwMode="auto">
          <a:xfrm flipH="1" flipV="1">
            <a:off x="1371600" y="2057774"/>
            <a:ext cx="976313" cy="1857375"/>
          </a:xfrm>
          <a:custGeom>
            <a:avLst/>
            <a:gdLst>
              <a:gd name="connsiteX0" fmla="*/ 1562100 w 1562100"/>
              <a:gd name="connsiteY0" fmla="*/ 0 h 2971800"/>
              <a:gd name="connsiteX1" fmla="*/ 1562100 w 1562100"/>
              <a:gd name="connsiteY1" fmla="*/ 1473200 h 2971800"/>
              <a:gd name="connsiteX2" fmla="*/ 0 w 1562100"/>
              <a:gd name="connsiteY2" fmla="*/ 1473200 h 2971800"/>
              <a:gd name="connsiteX3" fmla="*/ 0 w 1562100"/>
              <a:gd name="connsiteY3" fmla="*/ 2971800 h 2971800"/>
            </a:gdLst>
            <a:ahLst/>
            <a:cxnLst>
              <a:cxn ang="0">
                <a:pos x="connsiteX0" y="connsiteY0"/>
              </a:cxn>
              <a:cxn ang="0">
                <a:pos x="connsiteX1" y="connsiteY1"/>
              </a:cxn>
              <a:cxn ang="0">
                <a:pos x="connsiteX2" y="connsiteY2"/>
              </a:cxn>
              <a:cxn ang="0">
                <a:pos x="connsiteX3" y="connsiteY3"/>
              </a:cxn>
            </a:cxnLst>
            <a:rect l="l" t="t" r="r" b="b"/>
            <a:pathLst>
              <a:path w="1562100" h="2971800">
                <a:moveTo>
                  <a:pt x="1562100" y="0"/>
                </a:moveTo>
                <a:lnTo>
                  <a:pt x="1562100" y="1473200"/>
                </a:lnTo>
                <a:lnTo>
                  <a:pt x="0" y="1473200"/>
                </a:lnTo>
                <a:lnTo>
                  <a:pt x="0" y="2971800"/>
                </a:lnTo>
              </a:path>
            </a:pathLst>
          </a:custGeom>
          <a:noFill/>
          <a:ln w="57150">
            <a:gradFill>
              <a:gsLst>
                <a:gs pos="0">
                  <a:schemeClr val="accent1"/>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grpSp>
        <p:nvGrpSpPr>
          <p:cNvPr id="11" name="Group 10">
            <a:extLst>
              <a:ext uri="{FF2B5EF4-FFF2-40B4-BE49-F238E27FC236}">
                <a16:creationId xmlns:a16="http://schemas.microsoft.com/office/drawing/2014/main" id="{2E250110-E126-164C-A703-D81C40A6A512}"/>
              </a:ext>
            </a:extLst>
          </p:cNvPr>
          <p:cNvGrpSpPr/>
          <p:nvPr/>
        </p:nvGrpSpPr>
        <p:grpSpPr>
          <a:xfrm>
            <a:off x="8531678" y="2"/>
            <a:ext cx="412991" cy="489858"/>
            <a:chOff x="13432971" y="2"/>
            <a:chExt cx="660785" cy="783773"/>
          </a:xfrm>
        </p:grpSpPr>
        <p:sp>
          <p:nvSpPr>
            <p:cNvPr id="12" name="Arrow: Pentagon 26">
              <a:extLst>
                <a:ext uri="{FF2B5EF4-FFF2-40B4-BE49-F238E27FC236}">
                  <a16:creationId xmlns:a16="http://schemas.microsoft.com/office/drawing/2014/main" id="{AAE26304-8ACF-9242-BA40-D2426E9E76E7}"/>
                </a:ext>
              </a:extLst>
            </p:cNvPr>
            <p:cNvSpPr/>
            <p:nvPr/>
          </p:nvSpPr>
          <p:spPr bwMode="auto">
            <a:xfrm rot="5400000">
              <a:off x="13371477" y="61496"/>
              <a:ext cx="783773" cy="660785"/>
            </a:xfrm>
            <a:prstGeom prst="homePlate">
              <a:avLst>
                <a:gd name="adj" fmla="val 3003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aphic 3">
              <a:extLst>
                <a:ext uri="{FF2B5EF4-FFF2-40B4-BE49-F238E27FC236}">
                  <a16:creationId xmlns:a16="http://schemas.microsoft.com/office/drawing/2014/main" id="{23B9E9E7-F754-1E47-B60F-A3BE9806E44F}"/>
                </a:ext>
              </a:extLst>
            </p:cNvPr>
            <p:cNvGrpSpPr/>
            <p:nvPr/>
          </p:nvGrpSpPr>
          <p:grpSpPr>
            <a:xfrm>
              <a:off x="13585427" y="125219"/>
              <a:ext cx="386410" cy="386410"/>
              <a:chOff x="4333875" y="2333625"/>
              <a:chExt cx="476250" cy="476250"/>
            </a:xfrm>
            <a:solidFill>
              <a:schemeClr val="tx1"/>
            </a:solidFill>
          </p:grpSpPr>
          <p:sp>
            <p:nvSpPr>
              <p:cNvPr id="14" name="Freeform: Shape 32">
                <a:extLst>
                  <a:ext uri="{FF2B5EF4-FFF2-40B4-BE49-F238E27FC236}">
                    <a16:creationId xmlns:a16="http://schemas.microsoft.com/office/drawing/2014/main" id="{94436970-BE03-8547-937D-0DB8B43BF73D}"/>
                  </a:ext>
                </a:extLst>
              </p:cNvPr>
              <p:cNvSpPr/>
              <p:nvPr/>
            </p:nvSpPr>
            <p:spPr>
              <a:xfrm>
                <a:off x="4536281" y="2326481"/>
                <a:ext cx="276225" cy="276225"/>
              </a:xfrm>
              <a:custGeom>
                <a:avLst/>
                <a:gdLst>
                  <a:gd name="connsiteX0" fmla="*/ 254794 w 276225"/>
                  <a:gd name="connsiteY0" fmla="*/ 7144 h 276225"/>
                  <a:gd name="connsiteX1" fmla="*/ 26194 w 276225"/>
                  <a:gd name="connsiteY1" fmla="*/ 7144 h 276225"/>
                  <a:gd name="connsiteX2" fmla="*/ 7144 w 276225"/>
                  <a:gd name="connsiteY2" fmla="*/ 26194 h 276225"/>
                  <a:gd name="connsiteX3" fmla="*/ 7144 w 276225"/>
                  <a:gd name="connsiteY3" fmla="*/ 73819 h 276225"/>
                  <a:gd name="connsiteX4" fmla="*/ 26194 w 276225"/>
                  <a:gd name="connsiteY4" fmla="*/ 73819 h 276225"/>
                  <a:gd name="connsiteX5" fmla="*/ 26194 w 276225"/>
                  <a:gd name="connsiteY5" fmla="*/ 26194 h 276225"/>
                  <a:gd name="connsiteX6" fmla="*/ 254794 w 276225"/>
                  <a:gd name="connsiteY6" fmla="*/ 26194 h 276225"/>
                  <a:gd name="connsiteX7" fmla="*/ 254794 w 276225"/>
                  <a:gd name="connsiteY7" fmla="*/ 254794 h 276225"/>
                  <a:gd name="connsiteX8" fmla="*/ 207169 w 276225"/>
                  <a:gd name="connsiteY8" fmla="*/ 254794 h 276225"/>
                  <a:gd name="connsiteX9" fmla="*/ 207169 w 276225"/>
                  <a:gd name="connsiteY9" fmla="*/ 273844 h 276225"/>
                  <a:gd name="connsiteX10" fmla="*/ 254794 w 276225"/>
                  <a:gd name="connsiteY10" fmla="*/ 273844 h 276225"/>
                  <a:gd name="connsiteX11" fmla="*/ 273844 w 276225"/>
                  <a:gd name="connsiteY11" fmla="*/ 254794 h 276225"/>
                  <a:gd name="connsiteX12" fmla="*/ 273844 w 276225"/>
                  <a:gd name="connsiteY12" fmla="*/ 26194 h 276225"/>
                  <a:gd name="connsiteX13" fmla="*/ 254794 w 276225"/>
                  <a:gd name="connsiteY13" fmla="*/ 714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7144"/>
                    </a:moveTo>
                    <a:lnTo>
                      <a:pt x="26194" y="7144"/>
                    </a:lnTo>
                    <a:cubicBezTo>
                      <a:pt x="15716" y="7144"/>
                      <a:pt x="7144" y="15716"/>
                      <a:pt x="7144" y="26194"/>
                    </a:cubicBezTo>
                    <a:lnTo>
                      <a:pt x="7144" y="73819"/>
                    </a:lnTo>
                    <a:lnTo>
                      <a:pt x="26194" y="73819"/>
                    </a:lnTo>
                    <a:lnTo>
                      <a:pt x="26194" y="26194"/>
                    </a:lnTo>
                    <a:lnTo>
                      <a:pt x="254794" y="26194"/>
                    </a:lnTo>
                    <a:lnTo>
                      <a:pt x="254794" y="254794"/>
                    </a:lnTo>
                    <a:lnTo>
                      <a:pt x="207169" y="254794"/>
                    </a:lnTo>
                    <a:lnTo>
                      <a:pt x="207169" y="273844"/>
                    </a:lnTo>
                    <a:lnTo>
                      <a:pt x="254794" y="273844"/>
                    </a:lnTo>
                    <a:cubicBezTo>
                      <a:pt x="265271" y="273844"/>
                      <a:pt x="273844" y="265271"/>
                      <a:pt x="273844" y="254794"/>
                    </a:cubicBezTo>
                    <a:lnTo>
                      <a:pt x="273844" y="26194"/>
                    </a:lnTo>
                    <a:cubicBezTo>
                      <a:pt x="273844" y="15716"/>
                      <a:pt x="265271" y="7144"/>
                      <a:pt x="254794" y="7144"/>
                    </a:cubicBezTo>
                    <a:close/>
                  </a:path>
                </a:pathLst>
              </a:custGeom>
              <a:grpFill/>
              <a:ln w="19050" cap="flat">
                <a:noFill/>
                <a:prstDash val="solid"/>
                <a:miter/>
              </a:ln>
            </p:spPr>
            <p:txBody>
              <a:bodyPr rtlCol="0" anchor="ctr"/>
              <a:lstStyle/>
              <a:p>
                <a:endParaRPr lang="en-US" sz="1125" dirty="0"/>
              </a:p>
            </p:txBody>
          </p:sp>
          <p:sp>
            <p:nvSpPr>
              <p:cNvPr id="17" name="Freeform: Shape 33">
                <a:extLst>
                  <a:ext uri="{FF2B5EF4-FFF2-40B4-BE49-F238E27FC236}">
                    <a16:creationId xmlns:a16="http://schemas.microsoft.com/office/drawing/2014/main" id="{913903EE-AAEB-B849-A310-B4E05D80926E}"/>
                  </a:ext>
                </a:extLst>
              </p:cNvPr>
              <p:cNvSpPr/>
              <p:nvPr/>
            </p:nvSpPr>
            <p:spPr>
              <a:xfrm>
                <a:off x="4326731" y="2536031"/>
                <a:ext cx="276225" cy="276225"/>
              </a:xfrm>
              <a:custGeom>
                <a:avLst/>
                <a:gdLst>
                  <a:gd name="connsiteX0" fmla="*/ 254794 w 276225"/>
                  <a:gd name="connsiteY0" fmla="*/ 254794 h 276225"/>
                  <a:gd name="connsiteX1" fmla="*/ 26194 w 276225"/>
                  <a:gd name="connsiteY1" fmla="*/ 254794 h 276225"/>
                  <a:gd name="connsiteX2" fmla="*/ 26194 w 276225"/>
                  <a:gd name="connsiteY2" fmla="*/ 26194 h 276225"/>
                  <a:gd name="connsiteX3" fmla="*/ 73819 w 276225"/>
                  <a:gd name="connsiteY3" fmla="*/ 26194 h 276225"/>
                  <a:gd name="connsiteX4" fmla="*/ 73819 w 276225"/>
                  <a:gd name="connsiteY4" fmla="*/ 7144 h 276225"/>
                  <a:gd name="connsiteX5" fmla="*/ 26194 w 276225"/>
                  <a:gd name="connsiteY5" fmla="*/ 7144 h 276225"/>
                  <a:gd name="connsiteX6" fmla="*/ 7144 w 276225"/>
                  <a:gd name="connsiteY6" fmla="*/ 26194 h 276225"/>
                  <a:gd name="connsiteX7" fmla="*/ 7144 w 276225"/>
                  <a:gd name="connsiteY7" fmla="*/ 254794 h 276225"/>
                  <a:gd name="connsiteX8" fmla="*/ 26194 w 276225"/>
                  <a:gd name="connsiteY8" fmla="*/ 273844 h 276225"/>
                  <a:gd name="connsiteX9" fmla="*/ 254794 w 276225"/>
                  <a:gd name="connsiteY9" fmla="*/ 273844 h 276225"/>
                  <a:gd name="connsiteX10" fmla="*/ 273844 w 276225"/>
                  <a:gd name="connsiteY10" fmla="*/ 254794 h 276225"/>
                  <a:gd name="connsiteX11" fmla="*/ 273844 w 276225"/>
                  <a:gd name="connsiteY11" fmla="*/ 207169 h 276225"/>
                  <a:gd name="connsiteX12" fmla="*/ 254794 w 276225"/>
                  <a:gd name="connsiteY12" fmla="*/ 207169 h 276225"/>
                  <a:gd name="connsiteX13" fmla="*/ 254794 w 276225"/>
                  <a:gd name="connsiteY13" fmla="*/ 25479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254794"/>
                    </a:moveTo>
                    <a:lnTo>
                      <a:pt x="26194" y="254794"/>
                    </a:lnTo>
                    <a:lnTo>
                      <a:pt x="26194" y="26194"/>
                    </a:lnTo>
                    <a:lnTo>
                      <a:pt x="73819" y="26194"/>
                    </a:lnTo>
                    <a:lnTo>
                      <a:pt x="73819" y="7144"/>
                    </a:lnTo>
                    <a:lnTo>
                      <a:pt x="26194" y="7144"/>
                    </a:lnTo>
                    <a:cubicBezTo>
                      <a:pt x="15716" y="7144"/>
                      <a:pt x="7144" y="15716"/>
                      <a:pt x="7144" y="26194"/>
                    </a:cubicBezTo>
                    <a:lnTo>
                      <a:pt x="7144" y="254794"/>
                    </a:lnTo>
                    <a:cubicBezTo>
                      <a:pt x="7144" y="265271"/>
                      <a:pt x="15716" y="273844"/>
                      <a:pt x="26194" y="273844"/>
                    </a:cubicBezTo>
                    <a:lnTo>
                      <a:pt x="254794" y="273844"/>
                    </a:lnTo>
                    <a:cubicBezTo>
                      <a:pt x="265271" y="273844"/>
                      <a:pt x="273844" y="265271"/>
                      <a:pt x="273844" y="254794"/>
                    </a:cubicBezTo>
                    <a:lnTo>
                      <a:pt x="273844" y="207169"/>
                    </a:lnTo>
                    <a:lnTo>
                      <a:pt x="254794" y="207169"/>
                    </a:lnTo>
                    <a:lnTo>
                      <a:pt x="254794" y="254794"/>
                    </a:lnTo>
                    <a:close/>
                  </a:path>
                </a:pathLst>
              </a:custGeom>
              <a:grpFill/>
              <a:ln w="19050" cap="flat">
                <a:noFill/>
                <a:prstDash val="solid"/>
                <a:miter/>
              </a:ln>
            </p:spPr>
            <p:txBody>
              <a:bodyPr rtlCol="0" anchor="ctr"/>
              <a:lstStyle/>
              <a:p>
                <a:endParaRPr lang="en-US" sz="1125" dirty="0"/>
              </a:p>
            </p:txBody>
          </p:sp>
          <p:sp>
            <p:nvSpPr>
              <p:cNvPr id="18" name="Freeform: Shape 34">
                <a:extLst>
                  <a:ext uri="{FF2B5EF4-FFF2-40B4-BE49-F238E27FC236}">
                    <a16:creationId xmlns:a16="http://schemas.microsoft.com/office/drawing/2014/main" id="{AF7EBC58-CAED-B64B-AC51-87044C99D52C}"/>
                  </a:ext>
                </a:extLst>
              </p:cNvPr>
              <p:cNvSpPr/>
              <p:nvPr/>
            </p:nvSpPr>
            <p:spPr>
              <a:xfrm>
                <a:off x="4412456" y="2412206"/>
                <a:ext cx="314325" cy="314325"/>
              </a:xfrm>
              <a:custGeom>
                <a:avLst/>
                <a:gdLst>
                  <a:gd name="connsiteX0" fmla="*/ 264319 w 314325"/>
                  <a:gd name="connsiteY0" fmla="*/ 35719 h 314325"/>
                  <a:gd name="connsiteX1" fmla="*/ 264319 w 314325"/>
                  <a:gd name="connsiteY1" fmla="*/ 7144 h 314325"/>
                  <a:gd name="connsiteX2" fmla="*/ 245269 w 314325"/>
                  <a:gd name="connsiteY2" fmla="*/ 7144 h 314325"/>
                  <a:gd name="connsiteX3" fmla="*/ 245269 w 314325"/>
                  <a:gd name="connsiteY3" fmla="*/ 35719 h 314325"/>
                  <a:gd name="connsiteX4" fmla="*/ 216694 w 314325"/>
                  <a:gd name="connsiteY4" fmla="*/ 35719 h 314325"/>
                  <a:gd name="connsiteX5" fmla="*/ 216694 w 314325"/>
                  <a:gd name="connsiteY5" fmla="*/ 7144 h 314325"/>
                  <a:gd name="connsiteX6" fmla="*/ 197644 w 314325"/>
                  <a:gd name="connsiteY6" fmla="*/ 7144 h 314325"/>
                  <a:gd name="connsiteX7" fmla="*/ 197644 w 314325"/>
                  <a:gd name="connsiteY7" fmla="*/ 35719 h 314325"/>
                  <a:gd name="connsiteX8" fmla="*/ 169069 w 314325"/>
                  <a:gd name="connsiteY8" fmla="*/ 35719 h 314325"/>
                  <a:gd name="connsiteX9" fmla="*/ 169069 w 314325"/>
                  <a:gd name="connsiteY9" fmla="*/ 7144 h 314325"/>
                  <a:gd name="connsiteX10" fmla="*/ 150019 w 314325"/>
                  <a:gd name="connsiteY10" fmla="*/ 7144 h 314325"/>
                  <a:gd name="connsiteX11" fmla="*/ 150019 w 314325"/>
                  <a:gd name="connsiteY11" fmla="*/ 35719 h 314325"/>
                  <a:gd name="connsiteX12" fmla="*/ 121444 w 314325"/>
                  <a:gd name="connsiteY12" fmla="*/ 35719 h 314325"/>
                  <a:gd name="connsiteX13" fmla="*/ 121444 w 314325"/>
                  <a:gd name="connsiteY13" fmla="*/ 7144 h 314325"/>
                  <a:gd name="connsiteX14" fmla="*/ 102394 w 314325"/>
                  <a:gd name="connsiteY14" fmla="*/ 7144 h 314325"/>
                  <a:gd name="connsiteX15" fmla="*/ 102394 w 314325"/>
                  <a:gd name="connsiteY15" fmla="*/ 35719 h 314325"/>
                  <a:gd name="connsiteX16" fmla="*/ 73819 w 314325"/>
                  <a:gd name="connsiteY16" fmla="*/ 35719 h 314325"/>
                  <a:gd name="connsiteX17" fmla="*/ 73819 w 314325"/>
                  <a:gd name="connsiteY17" fmla="*/ 7144 h 314325"/>
                  <a:gd name="connsiteX18" fmla="*/ 54769 w 314325"/>
                  <a:gd name="connsiteY18" fmla="*/ 7144 h 314325"/>
                  <a:gd name="connsiteX19" fmla="*/ 54769 w 314325"/>
                  <a:gd name="connsiteY19" fmla="*/ 35719 h 314325"/>
                  <a:gd name="connsiteX20" fmla="*/ 35719 w 314325"/>
                  <a:gd name="connsiteY20" fmla="*/ 54769 h 314325"/>
                  <a:gd name="connsiteX21" fmla="*/ 7144 w 314325"/>
                  <a:gd name="connsiteY21" fmla="*/ 54769 h 314325"/>
                  <a:gd name="connsiteX22" fmla="*/ 7144 w 314325"/>
                  <a:gd name="connsiteY22" fmla="*/ 73819 h 314325"/>
                  <a:gd name="connsiteX23" fmla="*/ 35719 w 314325"/>
                  <a:gd name="connsiteY23" fmla="*/ 73819 h 314325"/>
                  <a:gd name="connsiteX24" fmla="*/ 35719 w 314325"/>
                  <a:gd name="connsiteY24" fmla="*/ 102394 h 314325"/>
                  <a:gd name="connsiteX25" fmla="*/ 7144 w 314325"/>
                  <a:gd name="connsiteY25" fmla="*/ 102394 h 314325"/>
                  <a:gd name="connsiteX26" fmla="*/ 7144 w 314325"/>
                  <a:gd name="connsiteY26" fmla="*/ 121444 h 314325"/>
                  <a:gd name="connsiteX27" fmla="*/ 35719 w 314325"/>
                  <a:gd name="connsiteY27" fmla="*/ 121444 h 314325"/>
                  <a:gd name="connsiteX28" fmla="*/ 35719 w 314325"/>
                  <a:gd name="connsiteY28" fmla="*/ 150019 h 314325"/>
                  <a:gd name="connsiteX29" fmla="*/ 7144 w 314325"/>
                  <a:gd name="connsiteY29" fmla="*/ 150019 h 314325"/>
                  <a:gd name="connsiteX30" fmla="*/ 7144 w 314325"/>
                  <a:gd name="connsiteY30" fmla="*/ 169069 h 314325"/>
                  <a:gd name="connsiteX31" fmla="*/ 35719 w 314325"/>
                  <a:gd name="connsiteY31" fmla="*/ 169069 h 314325"/>
                  <a:gd name="connsiteX32" fmla="*/ 35719 w 314325"/>
                  <a:gd name="connsiteY32" fmla="*/ 197644 h 314325"/>
                  <a:gd name="connsiteX33" fmla="*/ 7144 w 314325"/>
                  <a:gd name="connsiteY33" fmla="*/ 197644 h 314325"/>
                  <a:gd name="connsiteX34" fmla="*/ 7144 w 314325"/>
                  <a:gd name="connsiteY34" fmla="*/ 216694 h 314325"/>
                  <a:gd name="connsiteX35" fmla="*/ 35719 w 314325"/>
                  <a:gd name="connsiteY35" fmla="*/ 216694 h 314325"/>
                  <a:gd name="connsiteX36" fmla="*/ 35719 w 314325"/>
                  <a:gd name="connsiteY36" fmla="*/ 245269 h 314325"/>
                  <a:gd name="connsiteX37" fmla="*/ 7144 w 314325"/>
                  <a:gd name="connsiteY37" fmla="*/ 245269 h 314325"/>
                  <a:gd name="connsiteX38" fmla="*/ 7144 w 314325"/>
                  <a:gd name="connsiteY38" fmla="*/ 264319 h 314325"/>
                  <a:gd name="connsiteX39" fmla="*/ 35719 w 314325"/>
                  <a:gd name="connsiteY39" fmla="*/ 264319 h 314325"/>
                  <a:gd name="connsiteX40" fmla="*/ 54769 w 314325"/>
                  <a:gd name="connsiteY40" fmla="*/ 283369 h 314325"/>
                  <a:gd name="connsiteX41" fmla="*/ 54769 w 314325"/>
                  <a:gd name="connsiteY41" fmla="*/ 311944 h 314325"/>
                  <a:gd name="connsiteX42" fmla="*/ 73819 w 314325"/>
                  <a:gd name="connsiteY42" fmla="*/ 311944 h 314325"/>
                  <a:gd name="connsiteX43" fmla="*/ 73819 w 314325"/>
                  <a:gd name="connsiteY43" fmla="*/ 283369 h 314325"/>
                  <a:gd name="connsiteX44" fmla="*/ 102394 w 314325"/>
                  <a:gd name="connsiteY44" fmla="*/ 283369 h 314325"/>
                  <a:gd name="connsiteX45" fmla="*/ 102394 w 314325"/>
                  <a:gd name="connsiteY45" fmla="*/ 311944 h 314325"/>
                  <a:gd name="connsiteX46" fmla="*/ 121444 w 314325"/>
                  <a:gd name="connsiteY46" fmla="*/ 311944 h 314325"/>
                  <a:gd name="connsiteX47" fmla="*/ 121444 w 314325"/>
                  <a:gd name="connsiteY47" fmla="*/ 283369 h 314325"/>
                  <a:gd name="connsiteX48" fmla="*/ 150019 w 314325"/>
                  <a:gd name="connsiteY48" fmla="*/ 283369 h 314325"/>
                  <a:gd name="connsiteX49" fmla="*/ 150019 w 314325"/>
                  <a:gd name="connsiteY49" fmla="*/ 311944 h 314325"/>
                  <a:gd name="connsiteX50" fmla="*/ 169069 w 314325"/>
                  <a:gd name="connsiteY50" fmla="*/ 311944 h 314325"/>
                  <a:gd name="connsiteX51" fmla="*/ 169069 w 314325"/>
                  <a:gd name="connsiteY51" fmla="*/ 283369 h 314325"/>
                  <a:gd name="connsiteX52" fmla="*/ 197644 w 314325"/>
                  <a:gd name="connsiteY52" fmla="*/ 283369 h 314325"/>
                  <a:gd name="connsiteX53" fmla="*/ 197644 w 314325"/>
                  <a:gd name="connsiteY53" fmla="*/ 311944 h 314325"/>
                  <a:gd name="connsiteX54" fmla="*/ 216694 w 314325"/>
                  <a:gd name="connsiteY54" fmla="*/ 311944 h 314325"/>
                  <a:gd name="connsiteX55" fmla="*/ 216694 w 314325"/>
                  <a:gd name="connsiteY55" fmla="*/ 283369 h 314325"/>
                  <a:gd name="connsiteX56" fmla="*/ 245269 w 314325"/>
                  <a:gd name="connsiteY56" fmla="*/ 283369 h 314325"/>
                  <a:gd name="connsiteX57" fmla="*/ 245269 w 314325"/>
                  <a:gd name="connsiteY57" fmla="*/ 311944 h 314325"/>
                  <a:gd name="connsiteX58" fmla="*/ 264319 w 314325"/>
                  <a:gd name="connsiteY58" fmla="*/ 311944 h 314325"/>
                  <a:gd name="connsiteX59" fmla="*/ 264319 w 314325"/>
                  <a:gd name="connsiteY59" fmla="*/ 283369 h 314325"/>
                  <a:gd name="connsiteX60" fmla="*/ 283369 w 314325"/>
                  <a:gd name="connsiteY60" fmla="*/ 264319 h 314325"/>
                  <a:gd name="connsiteX61" fmla="*/ 311944 w 314325"/>
                  <a:gd name="connsiteY61" fmla="*/ 264319 h 314325"/>
                  <a:gd name="connsiteX62" fmla="*/ 311944 w 314325"/>
                  <a:gd name="connsiteY62" fmla="*/ 245269 h 314325"/>
                  <a:gd name="connsiteX63" fmla="*/ 283369 w 314325"/>
                  <a:gd name="connsiteY63" fmla="*/ 245269 h 314325"/>
                  <a:gd name="connsiteX64" fmla="*/ 283369 w 314325"/>
                  <a:gd name="connsiteY64" fmla="*/ 216694 h 314325"/>
                  <a:gd name="connsiteX65" fmla="*/ 311944 w 314325"/>
                  <a:gd name="connsiteY65" fmla="*/ 216694 h 314325"/>
                  <a:gd name="connsiteX66" fmla="*/ 311944 w 314325"/>
                  <a:gd name="connsiteY66" fmla="*/ 197644 h 314325"/>
                  <a:gd name="connsiteX67" fmla="*/ 283369 w 314325"/>
                  <a:gd name="connsiteY67" fmla="*/ 197644 h 314325"/>
                  <a:gd name="connsiteX68" fmla="*/ 283369 w 314325"/>
                  <a:gd name="connsiteY68" fmla="*/ 169069 h 314325"/>
                  <a:gd name="connsiteX69" fmla="*/ 311944 w 314325"/>
                  <a:gd name="connsiteY69" fmla="*/ 169069 h 314325"/>
                  <a:gd name="connsiteX70" fmla="*/ 311944 w 314325"/>
                  <a:gd name="connsiteY70" fmla="*/ 150019 h 314325"/>
                  <a:gd name="connsiteX71" fmla="*/ 283369 w 314325"/>
                  <a:gd name="connsiteY71" fmla="*/ 150019 h 314325"/>
                  <a:gd name="connsiteX72" fmla="*/ 283369 w 314325"/>
                  <a:gd name="connsiteY72" fmla="*/ 121444 h 314325"/>
                  <a:gd name="connsiteX73" fmla="*/ 311944 w 314325"/>
                  <a:gd name="connsiteY73" fmla="*/ 121444 h 314325"/>
                  <a:gd name="connsiteX74" fmla="*/ 311944 w 314325"/>
                  <a:gd name="connsiteY74" fmla="*/ 102394 h 314325"/>
                  <a:gd name="connsiteX75" fmla="*/ 283369 w 314325"/>
                  <a:gd name="connsiteY75" fmla="*/ 102394 h 314325"/>
                  <a:gd name="connsiteX76" fmla="*/ 283369 w 314325"/>
                  <a:gd name="connsiteY76" fmla="*/ 73819 h 314325"/>
                  <a:gd name="connsiteX77" fmla="*/ 311944 w 314325"/>
                  <a:gd name="connsiteY77" fmla="*/ 73819 h 314325"/>
                  <a:gd name="connsiteX78" fmla="*/ 311944 w 314325"/>
                  <a:gd name="connsiteY78" fmla="*/ 54769 h 314325"/>
                  <a:gd name="connsiteX79" fmla="*/ 283369 w 314325"/>
                  <a:gd name="connsiteY79" fmla="*/ 54769 h 314325"/>
                  <a:gd name="connsiteX80" fmla="*/ 264319 w 314325"/>
                  <a:gd name="connsiteY80" fmla="*/ 35719 h 314325"/>
                  <a:gd name="connsiteX81" fmla="*/ 264319 w 314325"/>
                  <a:gd name="connsiteY81" fmla="*/ 262414 h 314325"/>
                  <a:gd name="connsiteX82" fmla="*/ 262414 w 314325"/>
                  <a:gd name="connsiteY82" fmla="*/ 264319 h 314325"/>
                  <a:gd name="connsiteX83" fmla="*/ 56674 w 314325"/>
                  <a:gd name="connsiteY83" fmla="*/ 264319 h 314325"/>
                  <a:gd name="connsiteX84" fmla="*/ 56674 w 314325"/>
                  <a:gd name="connsiteY84" fmla="*/ 264319 h 314325"/>
                  <a:gd name="connsiteX85" fmla="*/ 54769 w 314325"/>
                  <a:gd name="connsiteY85" fmla="*/ 262414 h 314325"/>
                  <a:gd name="connsiteX86" fmla="*/ 54769 w 314325"/>
                  <a:gd name="connsiteY86" fmla="*/ 56674 h 314325"/>
                  <a:gd name="connsiteX87" fmla="*/ 54769 w 314325"/>
                  <a:gd name="connsiteY87" fmla="*/ 56674 h 314325"/>
                  <a:gd name="connsiteX88" fmla="*/ 56674 w 314325"/>
                  <a:gd name="connsiteY88" fmla="*/ 54769 h 314325"/>
                  <a:gd name="connsiteX89" fmla="*/ 262414 w 314325"/>
                  <a:gd name="connsiteY89" fmla="*/ 54769 h 314325"/>
                  <a:gd name="connsiteX90" fmla="*/ 264319 w 314325"/>
                  <a:gd name="connsiteY90" fmla="*/ 56674 h 314325"/>
                  <a:gd name="connsiteX91" fmla="*/ 264319 w 314325"/>
                  <a:gd name="connsiteY91" fmla="*/ 26241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14325" h="314325">
                    <a:moveTo>
                      <a:pt x="264319" y="35719"/>
                    </a:moveTo>
                    <a:lnTo>
                      <a:pt x="264319" y="7144"/>
                    </a:lnTo>
                    <a:lnTo>
                      <a:pt x="245269" y="7144"/>
                    </a:lnTo>
                    <a:lnTo>
                      <a:pt x="245269" y="35719"/>
                    </a:lnTo>
                    <a:lnTo>
                      <a:pt x="216694" y="35719"/>
                    </a:lnTo>
                    <a:lnTo>
                      <a:pt x="216694" y="7144"/>
                    </a:lnTo>
                    <a:lnTo>
                      <a:pt x="197644" y="7144"/>
                    </a:lnTo>
                    <a:lnTo>
                      <a:pt x="197644" y="35719"/>
                    </a:lnTo>
                    <a:lnTo>
                      <a:pt x="169069" y="35719"/>
                    </a:lnTo>
                    <a:lnTo>
                      <a:pt x="169069" y="7144"/>
                    </a:lnTo>
                    <a:lnTo>
                      <a:pt x="150019" y="7144"/>
                    </a:lnTo>
                    <a:lnTo>
                      <a:pt x="150019" y="35719"/>
                    </a:lnTo>
                    <a:lnTo>
                      <a:pt x="121444" y="35719"/>
                    </a:lnTo>
                    <a:lnTo>
                      <a:pt x="121444" y="7144"/>
                    </a:lnTo>
                    <a:lnTo>
                      <a:pt x="102394" y="7144"/>
                    </a:lnTo>
                    <a:lnTo>
                      <a:pt x="102394" y="35719"/>
                    </a:lnTo>
                    <a:lnTo>
                      <a:pt x="73819" y="35719"/>
                    </a:lnTo>
                    <a:lnTo>
                      <a:pt x="73819" y="7144"/>
                    </a:lnTo>
                    <a:lnTo>
                      <a:pt x="54769" y="7144"/>
                    </a:lnTo>
                    <a:lnTo>
                      <a:pt x="54769" y="35719"/>
                    </a:lnTo>
                    <a:cubicBezTo>
                      <a:pt x="44291" y="36671"/>
                      <a:pt x="36671" y="44291"/>
                      <a:pt x="35719" y="54769"/>
                    </a:cubicBezTo>
                    <a:lnTo>
                      <a:pt x="7144" y="54769"/>
                    </a:lnTo>
                    <a:lnTo>
                      <a:pt x="7144" y="73819"/>
                    </a:lnTo>
                    <a:lnTo>
                      <a:pt x="35719" y="73819"/>
                    </a:lnTo>
                    <a:lnTo>
                      <a:pt x="35719" y="102394"/>
                    </a:lnTo>
                    <a:lnTo>
                      <a:pt x="7144" y="102394"/>
                    </a:lnTo>
                    <a:lnTo>
                      <a:pt x="7144" y="121444"/>
                    </a:lnTo>
                    <a:lnTo>
                      <a:pt x="35719" y="121444"/>
                    </a:lnTo>
                    <a:lnTo>
                      <a:pt x="35719" y="150019"/>
                    </a:lnTo>
                    <a:lnTo>
                      <a:pt x="7144" y="150019"/>
                    </a:lnTo>
                    <a:lnTo>
                      <a:pt x="7144" y="169069"/>
                    </a:lnTo>
                    <a:lnTo>
                      <a:pt x="35719" y="169069"/>
                    </a:lnTo>
                    <a:lnTo>
                      <a:pt x="35719" y="197644"/>
                    </a:lnTo>
                    <a:lnTo>
                      <a:pt x="7144" y="197644"/>
                    </a:lnTo>
                    <a:lnTo>
                      <a:pt x="7144" y="216694"/>
                    </a:lnTo>
                    <a:lnTo>
                      <a:pt x="35719" y="216694"/>
                    </a:lnTo>
                    <a:lnTo>
                      <a:pt x="35719" y="245269"/>
                    </a:lnTo>
                    <a:lnTo>
                      <a:pt x="7144" y="245269"/>
                    </a:lnTo>
                    <a:lnTo>
                      <a:pt x="7144" y="264319"/>
                    </a:lnTo>
                    <a:lnTo>
                      <a:pt x="35719" y="264319"/>
                    </a:lnTo>
                    <a:cubicBezTo>
                      <a:pt x="36671" y="274796"/>
                      <a:pt x="44291" y="282416"/>
                      <a:pt x="54769" y="283369"/>
                    </a:cubicBezTo>
                    <a:lnTo>
                      <a:pt x="54769" y="311944"/>
                    </a:lnTo>
                    <a:lnTo>
                      <a:pt x="73819" y="311944"/>
                    </a:lnTo>
                    <a:lnTo>
                      <a:pt x="73819" y="283369"/>
                    </a:lnTo>
                    <a:lnTo>
                      <a:pt x="102394" y="283369"/>
                    </a:lnTo>
                    <a:lnTo>
                      <a:pt x="102394" y="311944"/>
                    </a:lnTo>
                    <a:lnTo>
                      <a:pt x="121444" y="311944"/>
                    </a:lnTo>
                    <a:lnTo>
                      <a:pt x="121444" y="283369"/>
                    </a:lnTo>
                    <a:lnTo>
                      <a:pt x="150019" y="283369"/>
                    </a:lnTo>
                    <a:lnTo>
                      <a:pt x="150019" y="311944"/>
                    </a:lnTo>
                    <a:lnTo>
                      <a:pt x="169069" y="311944"/>
                    </a:lnTo>
                    <a:lnTo>
                      <a:pt x="169069" y="283369"/>
                    </a:lnTo>
                    <a:lnTo>
                      <a:pt x="197644" y="283369"/>
                    </a:lnTo>
                    <a:lnTo>
                      <a:pt x="197644" y="311944"/>
                    </a:lnTo>
                    <a:lnTo>
                      <a:pt x="216694" y="311944"/>
                    </a:lnTo>
                    <a:lnTo>
                      <a:pt x="216694" y="283369"/>
                    </a:lnTo>
                    <a:lnTo>
                      <a:pt x="245269" y="283369"/>
                    </a:lnTo>
                    <a:lnTo>
                      <a:pt x="245269" y="311944"/>
                    </a:lnTo>
                    <a:lnTo>
                      <a:pt x="264319" y="311944"/>
                    </a:lnTo>
                    <a:lnTo>
                      <a:pt x="264319" y="283369"/>
                    </a:lnTo>
                    <a:cubicBezTo>
                      <a:pt x="274796" y="282416"/>
                      <a:pt x="282416" y="274796"/>
                      <a:pt x="283369" y="264319"/>
                    </a:cubicBezTo>
                    <a:lnTo>
                      <a:pt x="311944" y="264319"/>
                    </a:lnTo>
                    <a:lnTo>
                      <a:pt x="311944" y="245269"/>
                    </a:lnTo>
                    <a:lnTo>
                      <a:pt x="283369" y="245269"/>
                    </a:lnTo>
                    <a:lnTo>
                      <a:pt x="283369" y="216694"/>
                    </a:lnTo>
                    <a:lnTo>
                      <a:pt x="311944" y="216694"/>
                    </a:lnTo>
                    <a:lnTo>
                      <a:pt x="311944" y="197644"/>
                    </a:lnTo>
                    <a:lnTo>
                      <a:pt x="283369" y="197644"/>
                    </a:lnTo>
                    <a:lnTo>
                      <a:pt x="283369" y="169069"/>
                    </a:lnTo>
                    <a:lnTo>
                      <a:pt x="311944" y="169069"/>
                    </a:lnTo>
                    <a:lnTo>
                      <a:pt x="311944" y="150019"/>
                    </a:lnTo>
                    <a:lnTo>
                      <a:pt x="283369" y="150019"/>
                    </a:lnTo>
                    <a:lnTo>
                      <a:pt x="283369" y="121444"/>
                    </a:lnTo>
                    <a:lnTo>
                      <a:pt x="311944" y="121444"/>
                    </a:lnTo>
                    <a:lnTo>
                      <a:pt x="311944" y="102394"/>
                    </a:lnTo>
                    <a:lnTo>
                      <a:pt x="283369" y="102394"/>
                    </a:lnTo>
                    <a:lnTo>
                      <a:pt x="283369" y="73819"/>
                    </a:lnTo>
                    <a:lnTo>
                      <a:pt x="311944" y="73819"/>
                    </a:lnTo>
                    <a:lnTo>
                      <a:pt x="311944" y="54769"/>
                    </a:lnTo>
                    <a:lnTo>
                      <a:pt x="283369" y="54769"/>
                    </a:lnTo>
                    <a:cubicBezTo>
                      <a:pt x="282416" y="44291"/>
                      <a:pt x="274796" y="36671"/>
                      <a:pt x="264319" y="35719"/>
                    </a:cubicBezTo>
                    <a:close/>
                    <a:moveTo>
                      <a:pt x="264319" y="262414"/>
                    </a:moveTo>
                    <a:cubicBezTo>
                      <a:pt x="264319" y="263366"/>
                      <a:pt x="263366" y="264319"/>
                      <a:pt x="262414" y="264319"/>
                    </a:cubicBezTo>
                    <a:lnTo>
                      <a:pt x="56674" y="264319"/>
                    </a:lnTo>
                    <a:cubicBezTo>
                      <a:pt x="56674" y="264319"/>
                      <a:pt x="56674" y="264319"/>
                      <a:pt x="56674" y="264319"/>
                    </a:cubicBezTo>
                    <a:cubicBezTo>
                      <a:pt x="55721" y="264319"/>
                      <a:pt x="54769" y="263366"/>
                      <a:pt x="54769" y="262414"/>
                    </a:cubicBezTo>
                    <a:lnTo>
                      <a:pt x="54769" y="56674"/>
                    </a:lnTo>
                    <a:cubicBezTo>
                      <a:pt x="54769" y="56674"/>
                      <a:pt x="54769" y="56674"/>
                      <a:pt x="54769" y="56674"/>
                    </a:cubicBezTo>
                    <a:cubicBezTo>
                      <a:pt x="54769" y="55721"/>
                      <a:pt x="55721" y="54769"/>
                      <a:pt x="56674" y="54769"/>
                    </a:cubicBezTo>
                    <a:lnTo>
                      <a:pt x="262414" y="54769"/>
                    </a:lnTo>
                    <a:cubicBezTo>
                      <a:pt x="263366" y="54769"/>
                      <a:pt x="264319" y="55721"/>
                      <a:pt x="264319" y="56674"/>
                    </a:cubicBezTo>
                    <a:lnTo>
                      <a:pt x="264319" y="262414"/>
                    </a:lnTo>
                    <a:close/>
                  </a:path>
                </a:pathLst>
              </a:custGeom>
              <a:grpFill/>
              <a:ln w="19050" cap="flat">
                <a:noFill/>
                <a:prstDash val="solid"/>
                <a:miter/>
              </a:ln>
            </p:spPr>
            <p:txBody>
              <a:bodyPr rtlCol="0" anchor="ctr"/>
              <a:lstStyle/>
              <a:p>
                <a:endParaRPr lang="en-US" sz="1125" dirty="0"/>
              </a:p>
            </p:txBody>
          </p:sp>
        </p:grpSp>
      </p:grpSp>
    </p:spTree>
    <p:extLst>
      <p:ext uri="{BB962C8B-B14F-4D97-AF65-F5344CB8AC3E}">
        <p14:creationId xmlns:p14="http://schemas.microsoft.com/office/powerpoint/2010/main" val="280100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pectrum.png"/>
          <p:cNvPicPr>
            <a:picLocks noChangeAspect="1"/>
          </p:cNvPicPr>
          <p:nvPr/>
        </p:nvPicPr>
        <p:blipFill rotWithShape="1">
          <a:blip r:embed="rId3" cstate="print">
            <a:extLst>
              <a:ext uri="{28A0092B-C50C-407E-A947-70E740481C1C}">
                <a14:useLocalDpi xmlns:a14="http://schemas.microsoft.com/office/drawing/2010/main"/>
              </a:ext>
            </a:extLst>
          </a:blip>
          <a:srcRect l="267" t="4628" r="267" b="4628"/>
          <a:stretch/>
        </p:blipFill>
        <p:spPr>
          <a:xfrm>
            <a:off x="0" y="1783874"/>
            <a:ext cx="9144000" cy="778310"/>
          </a:xfrm>
          <a:prstGeom prst="rect">
            <a:avLst/>
          </a:prstGeom>
          <a:ln w="12700">
            <a:miter lim="400000"/>
          </a:ln>
        </p:spPr>
      </p:pic>
      <p:sp>
        <p:nvSpPr>
          <p:cNvPr id="2" name="Title 1"/>
          <p:cNvSpPr>
            <a:spLocks noGrp="1"/>
          </p:cNvSpPr>
          <p:nvPr>
            <p:ph type="title"/>
          </p:nvPr>
        </p:nvSpPr>
        <p:spPr/>
        <p:txBody>
          <a:bodyPr>
            <a:normAutofit fontScale="90000"/>
          </a:bodyPr>
          <a:lstStyle/>
          <a:p>
            <a:r>
              <a:rPr lang="en-US" dirty="0"/>
              <a:t>Instance Types</a:t>
            </a:r>
          </a:p>
        </p:txBody>
      </p:sp>
      <p:sp>
        <p:nvSpPr>
          <p:cNvPr id="3" name="Rectangle 2"/>
          <p:cNvSpPr/>
          <p:nvPr/>
        </p:nvSpPr>
        <p:spPr>
          <a:xfrm>
            <a:off x="133350" y="1952625"/>
            <a:ext cx="419100" cy="418338"/>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sz="600" dirty="0">
              <a:solidFill>
                <a:srgbClr val="FFFFFF"/>
              </a:solidFill>
              <a:latin typeface="Calibri" panose="020F0502020204030204"/>
            </a:endParaRPr>
          </a:p>
        </p:txBody>
      </p:sp>
      <p:sp>
        <p:nvSpPr>
          <p:cNvPr id="4" name="Oval 3"/>
          <p:cNvSpPr/>
          <p:nvPr/>
        </p:nvSpPr>
        <p:spPr>
          <a:xfrm>
            <a:off x="663463" y="1952625"/>
            <a:ext cx="418338" cy="41833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sz="675" dirty="0">
              <a:solidFill>
                <a:srgbClr val="FFFFFF"/>
              </a:solidFill>
              <a:latin typeface="Amazon Ember" panose="020B0603020204020204"/>
            </a:endParaRPr>
          </a:p>
        </p:txBody>
      </p:sp>
      <p:sp>
        <p:nvSpPr>
          <p:cNvPr id="91" name="Oval 90"/>
          <p:cNvSpPr/>
          <p:nvPr/>
        </p:nvSpPr>
        <p:spPr>
          <a:xfrm>
            <a:off x="1192814" y="1952625"/>
            <a:ext cx="418338" cy="41833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a:solidFill>
                <a:srgbClr val="FFFFFF"/>
              </a:solidFill>
              <a:latin typeface="Calibri" panose="020F0502020204030204"/>
            </a:endParaRPr>
          </a:p>
        </p:txBody>
      </p:sp>
      <p:sp>
        <p:nvSpPr>
          <p:cNvPr id="92" name="Oval 91"/>
          <p:cNvSpPr/>
          <p:nvPr/>
        </p:nvSpPr>
        <p:spPr>
          <a:xfrm>
            <a:off x="1722164" y="1952625"/>
            <a:ext cx="418338" cy="41833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a:solidFill>
                <a:srgbClr val="FFFFFF"/>
              </a:solidFill>
              <a:latin typeface="Calibri" panose="020F0502020204030204"/>
            </a:endParaRPr>
          </a:p>
        </p:txBody>
      </p:sp>
      <p:sp>
        <p:nvSpPr>
          <p:cNvPr id="93" name="Oval 92"/>
          <p:cNvSpPr/>
          <p:nvPr/>
        </p:nvSpPr>
        <p:spPr>
          <a:xfrm>
            <a:off x="2251515" y="1952625"/>
            <a:ext cx="418338" cy="41833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a:solidFill>
                <a:srgbClr val="FFFFFF"/>
              </a:solidFill>
              <a:latin typeface="Calibri" panose="020F0502020204030204"/>
            </a:endParaRPr>
          </a:p>
        </p:txBody>
      </p:sp>
      <p:sp>
        <p:nvSpPr>
          <p:cNvPr id="94" name="Oval 93"/>
          <p:cNvSpPr/>
          <p:nvPr/>
        </p:nvSpPr>
        <p:spPr>
          <a:xfrm>
            <a:off x="2780866" y="1952625"/>
            <a:ext cx="418338" cy="41833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a:solidFill>
                <a:srgbClr val="FFFFFF"/>
              </a:solidFill>
              <a:latin typeface="Calibri" panose="020F0502020204030204"/>
            </a:endParaRPr>
          </a:p>
        </p:txBody>
      </p:sp>
      <p:sp>
        <p:nvSpPr>
          <p:cNvPr id="95" name="Oval 94"/>
          <p:cNvSpPr/>
          <p:nvPr/>
        </p:nvSpPr>
        <p:spPr>
          <a:xfrm>
            <a:off x="3310217" y="1952625"/>
            <a:ext cx="418338" cy="41833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a:solidFill>
                <a:srgbClr val="FFFFFF"/>
              </a:solidFill>
              <a:latin typeface="Calibri" panose="020F0502020204030204"/>
            </a:endParaRPr>
          </a:p>
        </p:txBody>
      </p:sp>
      <p:sp>
        <p:nvSpPr>
          <p:cNvPr id="96" name="Oval 95"/>
          <p:cNvSpPr/>
          <p:nvPr/>
        </p:nvSpPr>
        <p:spPr>
          <a:xfrm>
            <a:off x="3839567" y="1952625"/>
            <a:ext cx="418338" cy="41833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a:solidFill>
                <a:srgbClr val="FFFFFF"/>
              </a:solidFill>
              <a:latin typeface="Calibri" panose="020F0502020204030204"/>
            </a:endParaRPr>
          </a:p>
        </p:txBody>
      </p:sp>
      <p:sp>
        <p:nvSpPr>
          <p:cNvPr id="97" name="Oval 96"/>
          <p:cNvSpPr/>
          <p:nvPr/>
        </p:nvSpPr>
        <p:spPr>
          <a:xfrm>
            <a:off x="4368918" y="1952625"/>
            <a:ext cx="418338" cy="41833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a:solidFill>
                <a:srgbClr val="FFFFFF"/>
              </a:solidFill>
              <a:latin typeface="Calibri" panose="020F0502020204030204"/>
            </a:endParaRPr>
          </a:p>
        </p:txBody>
      </p:sp>
      <p:sp>
        <p:nvSpPr>
          <p:cNvPr id="98" name="Oval 97"/>
          <p:cNvSpPr/>
          <p:nvPr/>
        </p:nvSpPr>
        <p:spPr>
          <a:xfrm>
            <a:off x="4898269" y="1952625"/>
            <a:ext cx="418338" cy="41833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a:solidFill>
                <a:srgbClr val="FFFFFF"/>
              </a:solidFill>
              <a:latin typeface="Calibri" panose="020F0502020204030204"/>
            </a:endParaRPr>
          </a:p>
        </p:txBody>
      </p:sp>
      <p:sp>
        <p:nvSpPr>
          <p:cNvPr id="99" name="Oval 98"/>
          <p:cNvSpPr/>
          <p:nvPr/>
        </p:nvSpPr>
        <p:spPr>
          <a:xfrm>
            <a:off x="5427620" y="1952625"/>
            <a:ext cx="418338" cy="41833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a:solidFill>
                <a:srgbClr val="FFFFFF"/>
              </a:solidFill>
              <a:latin typeface="Calibri" panose="020F0502020204030204"/>
            </a:endParaRPr>
          </a:p>
        </p:txBody>
      </p:sp>
      <p:sp>
        <p:nvSpPr>
          <p:cNvPr id="100" name="Oval 99"/>
          <p:cNvSpPr/>
          <p:nvPr/>
        </p:nvSpPr>
        <p:spPr>
          <a:xfrm>
            <a:off x="5956970" y="1952625"/>
            <a:ext cx="418338" cy="41833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a:solidFill>
                <a:srgbClr val="FFFFFF"/>
              </a:solidFill>
              <a:latin typeface="Calibri" panose="020F0502020204030204"/>
            </a:endParaRPr>
          </a:p>
        </p:txBody>
      </p:sp>
      <p:sp>
        <p:nvSpPr>
          <p:cNvPr id="101" name="Oval 100"/>
          <p:cNvSpPr/>
          <p:nvPr/>
        </p:nvSpPr>
        <p:spPr>
          <a:xfrm>
            <a:off x="6486321" y="1952625"/>
            <a:ext cx="418338" cy="41833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a:solidFill>
                <a:srgbClr val="FFFFFF"/>
              </a:solidFill>
              <a:latin typeface="Calibri" panose="020F0502020204030204"/>
            </a:endParaRPr>
          </a:p>
        </p:txBody>
      </p:sp>
      <p:sp>
        <p:nvSpPr>
          <p:cNvPr id="102" name="Oval 101"/>
          <p:cNvSpPr/>
          <p:nvPr/>
        </p:nvSpPr>
        <p:spPr>
          <a:xfrm>
            <a:off x="7015672" y="1952625"/>
            <a:ext cx="418338" cy="41833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a:solidFill>
                <a:srgbClr val="FFFFFF"/>
              </a:solidFill>
              <a:latin typeface="Calibri" panose="020F0502020204030204"/>
            </a:endParaRPr>
          </a:p>
        </p:txBody>
      </p:sp>
      <p:sp>
        <p:nvSpPr>
          <p:cNvPr id="103" name="Oval 102"/>
          <p:cNvSpPr/>
          <p:nvPr/>
        </p:nvSpPr>
        <p:spPr>
          <a:xfrm>
            <a:off x="7545023" y="1952625"/>
            <a:ext cx="418338" cy="41833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a:solidFill>
                <a:srgbClr val="FFFFFF"/>
              </a:solidFill>
              <a:latin typeface="Calibri" panose="020F0502020204030204"/>
            </a:endParaRPr>
          </a:p>
        </p:txBody>
      </p:sp>
      <p:sp>
        <p:nvSpPr>
          <p:cNvPr id="104" name="Oval 103"/>
          <p:cNvSpPr/>
          <p:nvPr/>
        </p:nvSpPr>
        <p:spPr>
          <a:xfrm>
            <a:off x="8074373" y="1952625"/>
            <a:ext cx="418338" cy="41833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a:solidFill>
                <a:srgbClr val="FFFFFF"/>
              </a:solidFill>
              <a:latin typeface="Calibri" panose="020F0502020204030204"/>
            </a:endParaRPr>
          </a:p>
        </p:txBody>
      </p:sp>
      <p:sp>
        <p:nvSpPr>
          <p:cNvPr id="105" name="Oval 104"/>
          <p:cNvSpPr/>
          <p:nvPr/>
        </p:nvSpPr>
        <p:spPr>
          <a:xfrm>
            <a:off x="8603721" y="1952625"/>
            <a:ext cx="418338" cy="418338"/>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a:solidFill>
                <a:srgbClr val="FFFFFF"/>
              </a:solidFill>
              <a:latin typeface="Calibri" panose="020F0502020204030204"/>
            </a:endParaRPr>
          </a:p>
        </p:txBody>
      </p:sp>
      <p:sp>
        <p:nvSpPr>
          <p:cNvPr id="5" name="TextBox 4"/>
          <p:cNvSpPr txBox="1">
            <a:spLocks/>
          </p:cNvSpPr>
          <p:nvPr/>
        </p:nvSpPr>
        <p:spPr>
          <a:xfrm>
            <a:off x="1183790" y="1988721"/>
            <a:ext cx="418338" cy="346249"/>
          </a:xfrm>
          <a:prstGeom prst="rect">
            <a:avLst/>
          </a:prstGeom>
          <a:noFill/>
        </p:spPr>
        <p:txBody>
          <a:bodyPr wrap="square" rtlCol="0" anchor="ctr">
            <a:noAutofit/>
          </a:bodyPr>
          <a:lstStyle/>
          <a:p>
            <a:pPr algn="ctr" defTabSz="457189">
              <a:defRPr/>
            </a:pPr>
            <a:r>
              <a:rPr lang="en-US" sz="1050" dirty="0">
                <a:solidFill>
                  <a:srgbClr val="FFFFFF"/>
                </a:solidFill>
                <a:latin typeface="Amazon Ember" panose="020B0603020204020204"/>
              </a:rPr>
              <a:t>M5</a:t>
            </a:r>
          </a:p>
        </p:txBody>
      </p:sp>
      <p:sp>
        <p:nvSpPr>
          <p:cNvPr id="106" name="TextBox 105"/>
          <p:cNvSpPr txBox="1">
            <a:spLocks/>
          </p:cNvSpPr>
          <p:nvPr/>
        </p:nvSpPr>
        <p:spPr>
          <a:xfrm>
            <a:off x="652535" y="1988721"/>
            <a:ext cx="418338" cy="346249"/>
          </a:xfrm>
          <a:prstGeom prst="rect">
            <a:avLst/>
          </a:prstGeom>
          <a:noFill/>
        </p:spPr>
        <p:txBody>
          <a:bodyPr wrap="square" rtlCol="0" anchor="ctr">
            <a:noAutofit/>
          </a:bodyPr>
          <a:lstStyle/>
          <a:p>
            <a:pPr algn="ctr" defTabSz="457189">
              <a:defRPr/>
            </a:pPr>
            <a:r>
              <a:rPr lang="en-US" sz="1050" dirty="0">
                <a:solidFill>
                  <a:srgbClr val="FFFFFF"/>
                </a:solidFill>
                <a:latin typeface="Amazon Ember" panose="020B0603020204020204"/>
              </a:rPr>
              <a:t>T3</a:t>
            </a:r>
          </a:p>
        </p:txBody>
      </p:sp>
      <p:sp>
        <p:nvSpPr>
          <p:cNvPr id="107" name="TextBox 106"/>
          <p:cNvSpPr txBox="1">
            <a:spLocks/>
          </p:cNvSpPr>
          <p:nvPr/>
        </p:nvSpPr>
        <p:spPr>
          <a:xfrm>
            <a:off x="2257931" y="1988721"/>
            <a:ext cx="418338" cy="346249"/>
          </a:xfrm>
          <a:prstGeom prst="rect">
            <a:avLst/>
          </a:prstGeom>
          <a:noFill/>
        </p:spPr>
        <p:txBody>
          <a:bodyPr wrap="square" rtlCol="0" anchor="ctr">
            <a:noAutofit/>
          </a:bodyPr>
          <a:lstStyle/>
          <a:p>
            <a:pPr algn="ctr" defTabSz="457189">
              <a:defRPr/>
            </a:pPr>
            <a:r>
              <a:rPr lang="en-US" sz="1050" dirty="0">
                <a:solidFill>
                  <a:srgbClr val="FFFFFF"/>
                </a:solidFill>
                <a:latin typeface="Amazon Ember" panose="020B0603020204020204"/>
              </a:rPr>
              <a:t>H1</a:t>
            </a:r>
          </a:p>
        </p:txBody>
      </p:sp>
      <p:sp>
        <p:nvSpPr>
          <p:cNvPr id="108" name="TextBox 107"/>
          <p:cNvSpPr txBox="1">
            <a:spLocks/>
          </p:cNvSpPr>
          <p:nvPr/>
        </p:nvSpPr>
        <p:spPr>
          <a:xfrm>
            <a:off x="1726676" y="1988721"/>
            <a:ext cx="418338" cy="346249"/>
          </a:xfrm>
          <a:prstGeom prst="rect">
            <a:avLst/>
          </a:prstGeom>
          <a:noFill/>
        </p:spPr>
        <p:txBody>
          <a:bodyPr wrap="square" rtlCol="0" anchor="ctr">
            <a:noAutofit/>
          </a:bodyPr>
          <a:lstStyle/>
          <a:p>
            <a:pPr algn="ctr" defTabSz="457189">
              <a:defRPr/>
            </a:pPr>
            <a:r>
              <a:rPr lang="en-US" sz="1050" dirty="0">
                <a:solidFill>
                  <a:srgbClr val="FFFFFF"/>
                </a:solidFill>
                <a:latin typeface="Amazon Ember" panose="020B0603020204020204"/>
              </a:rPr>
              <a:t>D2</a:t>
            </a:r>
          </a:p>
        </p:txBody>
      </p:sp>
      <p:sp>
        <p:nvSpPr>
          <p:cNvPr id="109" name="TextBox 108"/>
          <p:cNvSpPr txBox="1">
            <a:spLocks/>
          </p:cNvSpPr>
          <p:nvPr/>
        </p:nvSpPr>
        <p:spPr>
          <a:xfrm>
            <a:off x="3307609" y="1988721"/>
            <a:ext cx="418338" cy="346249"/>
          </a:xfrm>
          <a:prstGeom prst="rect">
            <a:avLst/>
          </a:prstGeom>
          <a:noFill/>
        </p:spPr>
        <p:txBody>
          <a:bodyPr wrap="square" rtlCol="0" anchor="ctr">
            <a:noAutofit/>
          </a:bodyPr>
          <a:lstStyle/>
          <a:p>
            <a:pPr algn="ctr" defTabSz="457189">
              <a:defRPr/>
            </a:pPr>
            <a:r>
              <a:rPr lang="en-US" sz="1050" dirty="0">
                <a:solidFill>
                  <a:srgbClr val="FFFFFF"/>
                </a:solidFill>
                <a:latin typeface="Amazon Ember" panose="020B0603020204020204"/>
              </a:rPr>
              <a:t>R5m</a:t>
            </a:r>
          </a:p>
        </p:txBody>
      </p:sp>
      <p:sp>
        <p:nvSpPr>
          <p:cNvPr id="113" name="TextBox 112"/>
          <p:cNvSpPr txBox="1">
            <a:spLocks/>
          </p:cNvSpPr>
          <p:nvPr/>
        </p:nvSpPr>
        <p:spPr>
          <a:xfrm>
            <a:off x="2776354" y="1988721"/>
            <a:ext cx="418338" cy="346249"/>
          </a:xfrm>
          <a:prstGeom prst="rect">
            <a:avLst/>
          </a:prstGeom>
          <a:noFill/>
        </p:spPr>
        <p:txBody>
          <a:bodyPr wrap="square" rtlCol="0" anchor="ctr">
            <a:noAutofit/>
          </a:bodyPr>
          <a:lstStyle/>
          <a:p>
            <a:pPr algn="ctr" defTabSz="457189">
              <a:defRPr/>
            </a:pPr>
            <a:r>
              <a:rPr lang="en-US" sz="1050" dirty="0">
                <a:solidFill>
                  <a:srgbClr val="FFFFFF"/>
                </a:solidFill>
                <a:latin typeface="Amazon Ember" panose="020B0603020204020204"/>
              </a:rPr>
              <a:t>R5</a:t>
            </a:r>
          </a:p>
        </p:txBody>
      </p:sp>
      <p:sp>
        <p:nvSpPr>
          <p:cNvPr id="126" name="TextBox 125"/>
          <p:cNvSpPr txBox="1">
            <a:spLocks/>
          </p:cNvSpPr>
          <p:nvPr/>
        </p:nvSpPr>
        <p:spPr>
          <a:xfrm>
            <a:off x="4381751" y="1988721"/>
            <a:ext cx="418338" cy="346249"/>
          </a:xfrm>
          <a:prstGeom prst="rect">
            <a:avLst/>
          </a:prstGeom>
          <a:noFill/>
        </p:spPr>
        <p:txBody>
          <a:bodyPr wrap="square" rtlCol="0" anchor="ctr">
            <a:noAutofit/>
          </a:bodyPr>
          <a:lstStyle/>
          <a:p>
            <a:pPr algn="ctr" defTabSz="457189">
              <a:defRPr/>
            </a:pPr>
            <a:r>
              <a:rPr lang="en-US" sz="1050" dirty="0">
                <a:solidFill>
                  <a:srgbClr val="FFFFFF"/>
                </a:solidFill>
                <a:latin typeface="Amazon Ember" panose="020B0603020204020204"/>
              </a:rPr>
              <a:t>X1e</a:t>
            </a:r>
          </a:p>
        </p:txBody>
      </p:sp>
      <p:sp>
        <p:nvSpPr>
          <p:cNvPr id="127" name="TextBox 126"/>
          <p:cNvSpPr txBox="1">
            <a:spLocks/>
          </p:cNvSpPr>
          <p:nvPr/>
        </p:nvSpPr>
        <p:spPr>
          <a:xfrm>
            <a:off x="3850496" y="1988721"/>
            <a:ext cx="418338" cy="346249"/>
          </a:xfrm>
          <a:prstGeom prst="rect">
            <a:avLst/>
          </a:prstGeom>
          <a:noFill/>
        </p:spPr>
        <p:txBody>
          <a:bodyPr wrap="square" rtlCol="0" anchor="ctr">
            <a:noAutofit/>
          </a:bodyPr>
          <a:lstStyle/>
          <a:p>
            <a:pPr algn="ctr" defTabSz="457189">
              <a:defRPr/>
            </a:pPr>
            <a:r>
              <a:rPr lang="en-US" sz="1050" dirty="0">
                <a:solidFill>
                  <a:srgbClr val="FFFFFF"/>
                </a:solidFill>
                <a:latin typeface="Amazon Ember" panose="020B0603020204020204"/>
              </a:rPr>
              <a:t>X1</a:t>
            </a:r>
          </a:p>
        </p:txBody>
      </p:sp>
      <p:sp>
        <p:nvSpPr>
          <p:cNvPr id="128" name="TextBox 127"/>
          <p:cNvSpPr txBox="1">
            <a:spLocks/>
          </p:cNvSpPr>
          <p:nvPr/>
        </p:nvSpPr>
        <p:spPr>
          <a:xfrm>
            <a:off x="5421203" y="1988721"/>
            <a:ext cx="418338" cy="346249"/>
          </a:xfrm>
          <a:prstGeom prst="rect">
            <a:avLst/>
          </a:prstGeom>
          <a:noFill/>
        </p:spPr>
        <p:txBody>
          <a:bodyPr wrap="square" rtlCol="0" anchor="ctr">
            <a:noAutofit/>
          </a:bodyPr>
          <a:lstStyle/>
          <a:p>
            <a:pPr algn="ctr" defTabSz="457189">
              <a:defRPr/>
            </a:pPr>
            <a:r>
              <a:rPr lang="en-US" sz="1050" dirty="0">
                <a:solidFill>
                  <a:srgbClr val="FFFFFF"/>
                </a:solidFill>
                <a:latin typeface="Amazon Ember" panose="020B0603020204020204"/>
              </a:rPr>
              <a:t>I3m</a:t>
            </a:r>
          </a:p>
        </p:txBody>
      </p:sp>
      <p:sp>
        <p:nvSpPr>
          <p:cNvPr id="129" name="TextBox 128"/>
          <p:cNvSpPr txBox="1">
            <a:spLocks/>
          </p:cNvSpPr>
          <p:nvPr/>
        </p:nvSpPr>
        <p:spPr>
          <a:xfrm>
            <a:off x="4889948" y="1988721"/>
            <a:ext cx="418338" cy="346249"/>
          </a:xfrm>
          <a:prstGeom prst="rect">
            <a:avLst/>
          </a:prstGeom>
          <a:noFill/>
        </p:spPr>
        <p:txBody>
          <a:bodyPr wrap="square" rtlCol="0" anchor="ctr">
            <a:noAutofit/>
          </a:bodyPr>
          <a:lstStyle/>
          <a:p>
            <a:pPr algn="ctr" defTabSz="457189">
              <a:defRPr/>
            </a:pPr>
            <a:r>
              <a:rPr lang="en-US" sz="1050" dirty="0">
                <a:solidFill>
                  <a:srgbClr val="FFFFFF"/>
                </a:solidFill>
                <a:latin typeface="Amazon Ember" panose="020B0603020204020204"/>
              </a:rPr>
              <a:t>I3</a:t>
            </a:r>
          </a:p>
        </p:txBody>
      </p:sp>
      <p:sp>
        <p:nvSpPr>
          <p:cNvPr id="130" name="TextBox 129"/>
          <p:cNvSpPr txBox="1">
            <a:spLocks/>
          </p:cNvSpPr>
          <p:nvPr/>
        </p:nvSpPr>
        <p:spPr>
          <a:xfrm>
            <a:off x="6470881" y="1988721"/>
            <a:ext cx="418338" cy="346249"/>
          </a:xfrm>
          <a:prstGeom prst="rect">
            <a:avLst/>
          </a:prstGeom>
          <a:noFill/>
        </p:spPr>
        <p:txBody>
          <a:bodyPr wrap="square" rtlCol="0" anchor="ctr">
            <a:noAutofit/>
          </a:bodyPr>
          <a:lstStyle/>
          <a:p>
            <a:pPr algn="ctr" defTabSz="457189">
              <a:defRPr/>
            </a:pPr>
            <a:r>
              <a:rPr lang="en-US" sz="1050" dirty="0">
                <a:solidFill>
                  <a:srgbClr val="FFFFFF"/>
                </a:solidFill>
                <a:latin typeface="Amazon Ember" panose="020B0603020204020204"/>
              </a:rPr>
              <a:t>G3</a:t>
            </a:r>
          </a:p>
        </p:txBody>
      </p:sp>
      <p:sp>
        <p:nvSpPr>
          <p:cNvPr id="131" name="TextBox 130"/>
          <p:cNvSpPr txBox="1">
            <a:spLocks/>
          </p:cNvSpPr>
          <p:nvPr/>
        </p:nvSpPr>
        <p:spPr>
          <a:xfrm>
            <a:off x="5939626" y="1988721"/>
            <a:ext cx="418338" cy="346249"/>
          </a:xfrm>
          <a:prstGeom prst="rect">
            <a:avLst/>
          </a:prstGeom>
          <a:noFill/>
        </p:spPr>
        <p:txBody>
          <a:bodyPr wrap="square" rtlCol="0" anchor="ctr">
            <a:noAutofit/>
          </a:bodyPr>
          <a:lstStyle/>
          <a:p>
            <a:pPr algn="ctr" defTabSz="457189">
              <a:defRPr/>
            </a:pPr>
            <a:r>
              <a:rPr lang="en-US" sz="1050" dirty="0">
                <a:solidFill>
                  <a:srgbClr val="FFFFFF"/>
                </a:solidFill>
                <a:latin typeface="Amazon Ember" panose="020B0603020204020204"/>
              </a:rPr>
              <a:t>C5</a:t>
            </a:r>
          </a:p>
        </p:txBody>
      </p:sp>
      <p:sp>
        <p:nvSpPr>
          <p:cNvPr id="132" name="TextBox 131"/>
          <p:cNvSpPr txBox="1">
            <a:spLocks/>
          </p:cNvSpPr>
          <p:nvPr/>
        </p:nvSpPr>
        <p:spPr>
          <a:xfrm>
            <a:off x="7545023" y="1988721"/>
            <a:ext cx="418338" cy="346249"/>
          </a:xfrm>
          <a:prstGeom prst="rect">
            <a:avLst/>
          </a:prstGeom>
          <a:noFill/>
        </p:spPr>
        <p:txBody>
          <a:bodyPr wrap="square" rtlCol="0" anchor="ctr">
            <a:noAutofit/>
          </a:bodyPr>
          <a:lstStyle/>
          <a:p>
            <a:pPr algn="ctr" defTabSz="457189">
              <a:defRPr/>
            </a:pPr>
            <a:r>
              <a:rPr lang="en-US" sz="1050" dirty="0">
                <a:solidFill>
                  <a:srgbClr val="FFFFFF"/>
                </a:solidFill>
                <a:latin typeface="Amazon Ember" panose="020B0603020204020204"/>
              </a:rPr>
              <a:t>F1</a:t>
            </a:r>
          </a:p>
        </p:txBody>
      </p:sp>
      <p:sp>
        <p:nvSpPr>
          <p:cNvPr id="134" name="TextBox 133"/>
          <p:cNvSpPr txBox="1">
            <a:spLocks/>
          </p:cNvSpPr>
          <p:nvPr/>
        </p:nvSpPr>
        <p:spPr>
          <a:xfrm>
            <a:off x="7013768" y="1988721"/>
            <a:ext cx="418338" cy="346249"/>
          </a:xfrm>
          <a:prstGeom prst="rect">
            <a:avLst/>
          </a:prstGeom>
          <a:noFill/>
        </p:spPr>
        <p:txBody>
          <a:bodyPr wrap="square" rtlCol="0" anchor="ctr">
            <a:noAutofit/>
          </a:bodyPr>
          <a:lstStyle/>
          <a:p>
            <a:pPr algn="ctr" defTabSz="457189">
              <a:defRPr/>
            </a:pPr>
            <a:r>
              <a:rPr lang="en-US" sz="1050" dirty="0">
                <a:solidFill>
                  <a:srgbClr val="FFFFFF"/>
                </a:solidFill>
                <a:latin typeface="Amazon Ember" panose="020B0603020204020204"/>
              </a:rPr>
              <a:t>P3</a:t>
            </a:r>
          </a:p>
        </p:txBody>
      </p:sp>
      <p:sp>
        <p:nvSpPr>
          <p:cNvPr id="136" name="TextBox 135"/>
          <p:cNvSpPr txBox="1">
            <a:spLocks/>
          </p:cNvSpPr>
          <p:nvPr/>
        </p:nvSpPr>
        <p:spPr>
          <a:xfrm>
            <a:off x="8540553" y="1988721"/>
            <a:ext cx="549303" cy="346249"/>
          </a:xfrm>
          <a:prstGeom prst="rect">
            <a:avLst/>
          </a:prstGeom>
          <a:noFill/>
        </p:spPr>
        <p:txBody>
          <a:bodyPr wrap="square" rtlCol="0" anchor="ctr">
            <a:noAutofit/>
          </a:bodyPr>
          <a:lstStyle/>
          <a:p>
            <a:pPr algn="ctr" defTabSz="457189">
              <a:defRPr/>
            </a:pPr>
            <a:r>
              <a:rPr lang="en-US" sz="1050" dirty="0">
                <a:solidFill>
                  <a:srgbClr val="FFFFFF"/>
                </a:solidFill>
                <a:latin typeface="Amazon Ember" panose="020B0603020204020204"/>
              </a:rPr>
              <a:t>Z1</a:t>
            </a:r>
            <a:r>
              <a:rPr lang="en-US" sz="825" dirty="0">
                <a:solidFill>
                  <a:srgbClr val="FFFFFF"/>
                </a:solidFill>
                <a:latin typeface="Amazon Ember" panose="020B0603020204020204"/>
              </a:rPr>
              <a:t> </a:t>
            </a:r>
            <a:r>
              <a:rPr lang="en-US" sz="825" dirty="0" err="1">
                <a:solidFill>
                  <a:srgbClr val="FFFFFF"/>
                </a:solidFill>
                <a:latin typeface="Amazon Ember" panose="020B0603020204020204"/>
              </a:rPr>
              <a:t>dm</a:t>
            </a:r>
            <a:endParaRPr lang="en-US" sz="825" dirty="0">
              <a:solidFill>
                <a:srgbClr val="FFFFFF"/>
              </a:solidFill>
              <a:latin typeface="Amazon Ember" panose="020B0603020204020204"/>
            </a:endParaRPr>
          </a:p>
        </p:txBody>
      </p:sp>
      <p:sp>
        <p:nvSpPr>
          <p:cNvPr id="137" name="TextBox 136"/>
          <p:cNvSpPr txBox="1">
            <a:spLocks/>
          </p:cNvSpPr>
          <p:nvPr/>
        </p:nvSpPr>
        <p:spPr>
          <a:xfrm>
            <a:off x="8063442" y="1988721"/>
            <a:ext cx="418338" cy="346249"/>
          </a:xfrm>
          <a:prstGeom prst="rect">
            <a:avLst/>
          </a:prstGeom>
          <a:noFill/>
        </p:spPr>
        <p:txBody>
          <a:bodyPr wrap="square" rtlCol="0" anchor="ctr">
            <a:noAutofit/>
          </a:bodyPr>
          <a:lstStyle/>
          <a:p>
            <a:pPr algn="ctr" defTabSz="457189">
              <a:defRPr/>
            </a:pPr>
            <a:r>
              <a:rPr lang="en-US" sz="1050" dirty="0">
                <a:solidFill>
                  <a:srgbClr val="FFFFFF"/>
                </a:solidFill>
                <a:latin typeface="Amazon Ember" panose="020B0603020204020204"/>
              </a:rPr>
              <a:t>Z1d</a:t>
            </a:r>
          </a:p>
        </p:txBody>
      </p:sp>
      <p:sp>
        <p:nvSpPr>
          <p:cNvPr id="138" name="TextBox 137"/>
          <p:cNvSpPr txBox="1">
            <a:spLocks/>
          </p:cNvSpPr>
          <p:nvPr/>
        </p:nvSpPr>
        <p:spPr>
          <a:xfrm>
            <a:off x="67136" y="1988721"/>
            <a:ext cx="548485" cy="346249"/>
          </a:xfrm>
          <a:prstGeom prst="rect">
            <a:avLst/>
          </a:prstGeom>
          <a:noFill/>
        </p:spPr>
        <p:txBody>
          <a:bodyPr wrap="square" rtlCol="0" anchor="ctr">
            <a:noAutofit/>
          </a:bodyPr>
          <a:lstStyle/>
          <a:p>
            <a:pPr algn="ctr" defTabSz="457189">
              <a:defRPr/>
            </a:pPr>
            <a:r>
              <a:rPr lang="en-US" sz="750" dirty="0">
                <a:solidFill>
                  <a:srgbClr val="FFFFFF"/>
                </a:solidFill>
                <a:latin typeface="Amazon Ember" panose="020B0603020204020204"/>
              </a:rPr>
              <a:t>Amazon Lightsail</a:t>
            </a:r>
          </a:p>
        </p:txBody>
      </p:sp>
      <p:sp>
        <p:nvSpPr>
          <p:cNvPr id="141" name="TextBox 140"/>
          <p:cNvSpPr txBox="1">
            <a:spLocks/>
          </p:cNvSpPr>
          <p:nvPr/>
        </p:nvSpPr>
        <p:spPr>
          <a:xfrm>
            <a:off x="67136" y="2613625"/>
            <a:ext cx="528066" cy="346249"/>
          </a:xfrm>
          <a:prstGeom prst="rect">
            <a:avLst/>
          </a:prstGeom>
          <a:noFill/>
        </p:spPr>
        <p:txBody>
          <a:bodyPr wrap="square" rtlCol="0" anchor="t">
            <a:noAutofit/>
          </a:bodyPr>
          <a:lstStyle/>
          <a:p>
            <a:pPr algn="ctr" defTabSz="457189">
              <a:defRPr/>
            </a:pPr>
            <a:r>
              <a:rPr lang="en-US" sz="675" dirty="0">
                <a:solidFill>
                  <a:srgbClr val="FFFFFF"/>
                </a:solidFill>
                <a:latin typeface="Amazon Ember" panose="020B0603020204020204"/>
              </a:rPr>
              <a:t>Virtual Private Servers</a:t>
            </a:r>
          </a:p>
        </p:txBody>
      </p:sp>
      <p:sp>
        <p:nvSpPr>
          <p:cNvPr id="161" name="TextBox 160"/>
          <p:cNvSpPr txBox="1">
            <a:spLocks/>
          </p:cNvSpPr>
          <p:nvPr/>
        </p:nvSpPr>
        <p:spPr>
          <a:xfrm>
            <a:off x="1126313" y="2613625"/>
            <a:ext cx="528066" cy="346249"/>
          </a:xfrm>
          <a:prstGeom prst="rect">
            <a:avLst/>
          </a:prstGeom>
          <a:noFill/>
        </p:spPr>
        <p:txBody>
          <a:bodyPr wrap="square" rtlCol="0" anchor="t">
            <a:noAutofit/>
          </a:bodyPr>
          <a:lstStyle/>
          <a:p>
            <a:pPr algn="ctr" defTabSz="457189">
              <a:defRPr/>
            </a:pPr>
            <a:r>
              <a:rPr lang="en-US" sz="675" dirty="0">
                <a:solidFill>
                  <a:srgbClr val="FFFFFF"/>
                </a:solidFill>
                <a:latin typeface="Amazon Ember" panose="020B0603020204020204"/>
              </a:rPr>
              <a:t>General Purpose</a:t>
            </a:r>
          </a:p>
        </p:txBody>
      </p:sp>
      <p:sp>
        <p:nvSpPr>
          <p:cNvPr id="162" name="TextBox 161"/>
          <p:cNvSpPr txBox="1">
            <a:spLocks/>
          </p:cNvSpPr>
          <p:nvPr/>
        </p:nvSpPr>
        <p:spPr>
          <a:xfrm>
            <a:off x="596723" y="2613625"/>
            <a:ext cx="560079" cy="346249"/>
          </a:xfrm>
          <a:prstGeom prst="rect">
            <a:avLst/>
          </a:prstGeom>
          <a:noFill/>
        </p:spPr>
        <p:txBody>
          <a:bodyPr wrap="square" rtlCol="0" anchor="t">
            <a:noAutofit/>
          </a:bodyPr>
          <a:lstStyle/>
          <a:p>
            <a:pPr algn="ctr" defTabSz="457189">
              <a:defRPr/>
            </a:pPr>
            <a:r>
              <a:rPr lang="en-US" sz="675" dirty="0">
                <a:solidFill>
                  <a:srgbClr val="FFFFFF"/>
                </a:solidFill>
                <a:latin typeface="Amazon Ember" panose="020B0603020204020204"/>
              </a:rPr>
              <a:t>Burstable</a:t>
            </a:r>
          </a:p>
        </p:txBody>
      </p:sp>
      <p:sp>
        <p:nvSpPr>
          <p:cNvPr id="163" name="TextBox 162"/>
          <p:cNvSpPr txBox="1">
            <a:spLocks/>
          </p:cNvSpPr>
          <p:nvPr/>
        </p:nvSpPr>
        <p:spPr>
          <a:xfrm>
            <a:off x="2185489" y="2613625"/>
            <a:ext cx="651496" cy="346249"/>
          </a:xfrm>
          <a:prstGeom prst="rect">
            <a:avLst/>
          </a:prstGeom>
          <a:noFill/>
        </p:spPr>
        <p:txBody>
          <a:bodyPr wrap="square" rtlCol="0" anchor="t">
            <a:noAutofit/>
          </a:bodyPr>
          <a:lstStyle/>
          <a:p>
            <a:pPr algn="ctr" defTabSz="457189">
              <a:defRPr/>
            </a:pPr>
            <a:r>
              <a:rPr lang="en-US" sz="675" dirty="0">
                <a:solidFill>
                  <a:srgbClr val="FFFFFF"/>
                </a:solidFill>
                <a:latin typeface="Amazon Ember" panose="020B0603020204020204"/>
              </a:rPr>
              <a:t>Big Data Optimized</a:t>
            </a:r>
          </a:p>
        </p:txBody>
      </p:sp>
      <p:sp>
        <p:nvSpPr>
          <p:cNvPr id="164" name="TextBox 163"/>
          <p:cNvSpPr txBox="1">
            <a:spLocks/>
          </p:cNvSpPr>
          <p:nvPr/>
        </p:nvSpPr>
        <p:spPr>
          <a:xfrm>
            <a:off x="1655901" y="2613625"/>
            <a:ext cx="528066" cy="346249"/>
          </a:xfrm>
          <a:prstGeom prst="rect">
            <a:avLst/>
          </a:prstGeom>
          <a:noFill/>
        </p:spPr>
        <p:txBody>
          <a:bodyPr wrap="square" rtlCol="0" anchor="t">
            <a:noAutofit/>
          </a:bodyPr>
          <a:lstStyle/>
          <a:p>
            <a:pPr algn="ctr" defTabSz="457189">
              <a:defRPr/>
            </a:pPr>
            <a:r>
              <a:rPr lang="en-US" sz="675" dirty="0">
                <a:solidFill>
                  <a:srgbClr val="FFFFFF"/>
                </a:solidFill>
                <a:latin typeface="Amazon Ember" panose="020B0603020204020204"/>
              </a:rPr>
              <a:t>Dense Storage</a:t>
            </a:r>
          </a:p>
        </p:txBody>
      </p:sp>
      <p:sp>
        <p:nvSpPr>
          <p:cNvPr id="165" name="TextBox 164"/>
          <p:cNvSpPr txBox="1">
            <a:spLocks/>
          </p:cNvSpPr>
          <p:nvPr/>
        </p:nvSpPr>
        <p:spPr>
          <a:xfrm>
            <a:off x="2776354" y="2613625"/>
            <a:ext cx="996379" cy="346249"/>
          </a:xfrm>
          <a:prstGeom prst="rect">
            <a:avLst/>
          </a:prstGeom>
          <a:noFill/>
        </p:spPr>
        <p:txBody>
          <a:bodyPr wrap="square" rtlCol="0" anchor="t">
            <a:noAutofit/>
          </a:bodyPr>
          <a:lstStyle/>
          <a:p>
            <a:pPr algn="ctr" defTabSz="457189">
              <a:defRPr/>
            </a:pPr>
            <a:r>
              <a:rPr lang="en-US" sz="675" dirty="0">
                <a:solidFill>
                  <a:srgbClr val="FFFFFF"/>
                </a:solidFill>
                <a:latin typeface="Amazon Ember" panose="020B0603020204020204"/>
              </a:rPr>
              <a:t>Memory Optimized</a:t>
            </a:r>
          </a:p>
        </p:txBody>
      </p:sp>
      <p:sp>
        <p:nvSpPr>
          <p:cNvPr id="167" name="TextBox 166"/>
          <p:cNvSpPr txBox="1">
            <a:spLocks/>
          </p:cNvSpPr>
          <p:nvPr/>
        </p:nvSpPr>
        <p:spPr>
          <a:xfrm>
            <a:off x="4303843" y="2613625"/>
            <a:ext cx="560089" cy="346249"/>
          </a:xfrm>
          <a:prstGeom prst="rect">
            <a:avLst/>
          </a:prstGeom>
          <a:noFill/>
        </p:spPr>
        <p:txBody>
          <a:bodyPr wrap="square" rtlCol="0" anchor="t">
            <a:noAutofit/>
          </a:bodyPr>
          <a:lstStyle/>
          <a:p>
            <a:pPr algn="ctr" defTabSz="457189">
              <a:defRPr/>
            </a:pPr>
            <a:r>
              <a:rPr lang="en-US" sz="675" dirty="0">
                <a:solidFill>
                  <a:srgbClr val="FFFFFF"/>
                </a:solidFill>
                <a:latin typeface="Amazon Ember" panose="020B0603020204020204"/>
              </a:rPr>
              <a:t>Memory Intensive</a:t>
            </a:r>
          </a:p>
        </p:txBody>
      </p:sp>
      <p:sp>
        <p:nvSpPr>
          <p:cNvPr id="168" name="TextBox 167"/>
          <p:cNvSpPr txBox="1">
            <a:spLocks/>
          </p:cNvSpPr>
          <p:nvPr/>
        </p:nvSpPr>
        <p:spPr>
          <a:xfrm>
            <a:off x="3738159" y="2613625"/>
            <a:ext cx="594663" cy="346249"/>
          </a:xfrm>
          <a:prstGeom prst="rect">
            <a:avLst/>
          </a:prstGeom>
          <a:noFill/>
        </p:spPr>
        <p:txBody>
          <a:bodyPr wrap="square" rtlCol="0" anchor="t">
            <a:noAutofit/>
          </a:bodyPr>
          <a:lstStyle/>
          <a:p>
            <a:pPr algn="ctr" defTabSz="457189">
              <a:defRPr/>
            </a:pPr>
            <a:r>
              <a:rPr lang="en-US" sz="675" dirty="0">
                <a:solidFill>
                  <a:srgbClr val="FFFFFF"/>
                </a:solidFill>
                <a:latin typeface="Amazon Ember" panose="020B0603020204020204"/>
              </a:rPr>
              <a:t>In-memory</a:t>
            </a:r>
          </a:p>
        </p:txBody>
      </p:sp>
      <p:sp>
        <p:nvSpPr>
          <p:cNvPr id="169" name="TextBox 168"/>
          <p:cNvSpPr txBox="1">
            <a:spLocks/>
          </p:cNvSpPr>
          <p:nvPr/>
        </p:nvSpPr>
        <p:spPr>
          <a:xfrm>
            <a:off x="5344972" y="2613625"/>
            <a:ext cx="576605" cy="346249"/>
          </a:xfrm>
          <a:prstGeom prst="rect">
            <a:avLst/>
          </a:prstGeom>
          <a:noFill/>
        </p:spPr>
        <p:txBody>
          <a:bodyPr wrap="square" rtlCol="0" anchor="t">
            <a:noAutofit/>
          </a:bodyPr>
          <a:lstStyle/>
          <a:p>
            <a:pPr algn="ctr" defTabSz="457189">
              <a:defRPr/>
            </a:pPr>
            <a:r>
              <a:rPr lang="en-US" sz="675" dirty="0">
                <a:solidFill>
                  <a:srgbClr val="FFFFFF"/>
                </a:solidFill>
                <a:latin typeface="Amazon Ember" panose="020B0603020204020204"/>
              </a:rPr>
              <a:t>Bare Metal High I/O</a:t>
            </a:r>
          </a:p>
        </p:txBody>
      </p:sp>
      <p:sp>
        <p:nvSpPr>
          <p:cNvPr id="170" name="TextBox 169"/>
          <p:cNvSpPr txBox="1">
            <a:spLocks/>
          </p:cNvSpPr>
          <p:nvPr/>
        </p:nvSpPr>
        <p:spPr>
          <a:xfrm>
            <a:off x="4833432" y="2613625"/>
            <a:ext cx="528066" cy="346249"/>
          </a:xfrm>
          <a:prstGeom prst="rect">
            <a:avLst/>
          </a:prstGeom>
          <a:noFill/>
        </p:spPr>
        <p:txBody>
          <a:bodyPr wrap="square" rtlCol="0" anchor="t">
            <a:noAutofit/>
          </a:bodyPr>
          <a:lstStyle/>
          <a:p>
            <a:pPr algn="ctr" defTabSz="457189">
              <a:defRPr/>
            </a:pPr>
            <a:r>
              <a:rPr lang="en-US" sz="675" dirty="0">
                <a:solidFill>
                  <a:srgbClr val="FFFFFF"/>
                </a:solidFill>
                <a:latin typeface="Amazon Ember" panose="020B0603020204020204"/>
              </a:rPr>
              <a:t>High I/O</a:t>
            </a:r>
          </a:p>
        </p:txBody>
      </p:sp>
      <p:sp>
        <p:nvSpPr>
          <p:cNvPr id="171" name="TextBox 170"/>
          <p:cNvSpPr txBox="1">
            <a:spLocks/>
          </p:cNvSpPr>
          <p:nvPr/>
        </p:nvSpPr>
        <p:spPr>
          <a:xfrm>
            <a:off x="6422198" y="2613625"/>
            <a:ext cx="579794" cy="346249"/>
          </a:xfrm>
          <a:prstGeom prst="rect">
            <a:avLst/>
          </a:prstGeom>
          <a:noFill/>
        </p:spPr>
        <p:txBody>
          <a:bodyPr wrap="square" rtlCol="0" anchor="t">
            <a:noAutofit/>
          </a:bodyPr>
          <a:lstStyle/>
          <a:p>
            <a:pPr algn="ctr" defTabSz="457189">
              <a:defRPr/>
            </a:pPr>
            <a:r>
              <a:rPr lang="en-US" sz="675" dirty="0">
                <a:solidFill>
                  <a:srgbClr val="FFFFFF"/>
                </a:solidFill>
                <a:latin typeface="Amazon Ember" panose="020B0603020204020204"/>
              </a:rPr>
              <a:t>Graphics Intensive</a:t>
            </a:r>
          </a:p>
        </p:txBody>
      </p:sp>
      <p:sp>
        <p:nvSpPr>
          <p:cNvPr id="172" name="TextBox 171"/>
          <p:cNvSpPr txBox="1">
            <a:spLocks/>
          </p:cNvSpPr>
          <p:nvPr/>
        </p:nvSpPr>
        <p:spPr>
          <a:xfrm>
            <a:off x="5892609" y="2613625"/>
            <a:ext cx="578272" cy="346249"/>
          </a:xfrm>
          <a:prstGeom prst="rect">
            <a:avLst/>
          </a:prstGeom>
          <a:noFill/>
        </p:spPr>
        <p:txBody>
          <a:bodyPr wrap="square" rtlCol="0" anchor="t">
            <a:noAutofit/>
          </a:bodyPr>
          <a:lstStyle/>
          <a:p>
            <a:pPr algn="ctr" defTabSz="457189">
              <a:defRPr/>
            </a:pPr>
            <a:r>
              <a:rPr lang="en-US" sz="675" dirty="0">
                <a:solidFill>
                  <a:srgbClr val="FFFFFF"/>
                </a:solidFill>
                <a:latin typeface="Amazon Ember" panose="020B0603020204020204"/>
              </a:rPr>
              <a:t>Compute Intensive</a:t>
            </a:r>
          </a:p>
        </p:txBody>
      </p:sp>
      <p:sp>
        <p:nvSpPr>
          <p:cNvPr id="173" name="TextBox 172"/>
          <p:cNvSpPr txBox="1">
            <a:spLocks/>
          </p:cNvSpPr>
          <p:nvPr/>
        </p:nvSpPr>
        <p:spPr>
          <a:xfrm>
            <a:off x="7481375" y="2613625"/>
            <a:ext cx="528066" cy="346249"/>
          </a:xfrm>
          <a:prstGeom prst="rect">
            <a:avLst/>
          </a:prstGeom>
          <a:noFill/>
        </p:spPr>
        <p:txBody>
          <a:bodyPr wrap="square" rtlCol="0" anchor="t">
            <a:noAutofit/>
          </a:bodyPr>
          <a:lstStyle/>
          <a:p>
            <a:pPr algn="ctr" defTabSz="457189">
              <a:defRPr/>
            </a:pPr>
            <a:r>
              <a:rPr lang="en-US" sz="675" dirty="0">
                <a:solidFill>
                  <a:srgbClr val="FFFFFF"/>
                </a:solidFill>
                <a:latin typeface="Amazon Ember" panose="020B0603020204020204"/>
              </a:rPr>
              <a:t>FPGA</a:t>
            </a:r>
          </a:p>
        </p:txBody>
      </p:sp>
      <p:sp>
        <p:nvSpPr>
          <p:cNvPr id="174" name="TextBox 173"/>
          <p:cNvSpPr txBox="1">
            <a:spLocks/>
          </p:cNvSpPr>
          <p:nvPr/>
        </p:nvSpPr>
        <p:spPr>
          <a:xfrm>
            <a:off x="6903120" y="2613625"/>
            <a:ext cx="687023" cy="346249"/>
          </a:xfrm>
          <a:prstGeom prst="rect">
            <a:avLst/>
          </a:prstGeom>
          <a:noFill/>
        </p:spPr>
        <p:txBody>
          <a:bodyPr wrap="square" rtlCol="0" anchor="t">
            <a:noAutofit/>
          </a:bodyPr>
          <a:lstStyle/>
          <a:p>
            <a:pPr algn="ctr" defTabSz="457189">
              <a:defRPr/>
            </a:pPr>
            <a:r>
              <a:rPr lang="en-US" sz="675" dirty="0">
                <a:solidFill>
                  <a:srgbClr val="FFFFFF"/>
                </a:solidFill>
                <a:latin typeface="Amazon Ember" panose="020B0603020204020204"/>
              </a:rPr>
              <a:t>General Purpose GPU</a:t>
            </a:r>
          </a:p>
        </p:txBody>
      </p:sp>
      <p:sp>
        <p:nvSpPr>
          <p:cNvPr id="176" name="TextBox 175"/>
          <p:cNvSpPr txBox="1">
            <a:spLocks/>
          </p:cNvSpPr>
          <p:nvPr/>
        </p:nvSpPr>
        <p:spPr>
          <a:xfrm>
            <a:off x="8027346" y="2613625"/>
            <a:ext cx="1026414" cy="346249"/>
          </a:xfrm>
          <a:prstGeom prst="rect">
            <a:avLst/>
          </a:prstGeom>
          <a:noFill/>
        </p:spPr>
        <p:txBody>
          <a:bodyPr wrap="square" rtlCol="0" anchor="t">
            <a:noAutofit/>
          </a:bodyPr>
          <a:lstStyle/>
          <a:p>
            <a:pPr algn="ctr" defTabSz="457189">
              <a:defRPr/>
            </a:pPr>
            <a:r>
              <a:rPr lang="en-US" sz="675" dirty="0">
                <a:solidFill>
                  <a:srgbClr val="FFFFFF"/>
                </a:solidFill>
                <a:latin typeface="Amazon Ember" panose="020B0603020204020204"/>
              </a:rPr>
              <a:t>Compute and Memory Intensive</a:t>
            </a:r>
          </a:p>
        </p:txBody>
      </p:sp>
      <p:grpSp>
        <p:nvGrpSpPr>
          <p:cNvPr id="32" name="Group 31"/>
          <p:cNvGrpSpPr/>
          <p:nvPr/>
        </p:nvGrpSpPr>
        <p:grpSpPr>
          <a:xfrm>
            <a:off x="1262611" y="3348342"/>
            <a:ext cx="2588366" cy="692497"/>
            <a:chOff x="1819950" y="4569231"/>
            <a:chExt cx="3451154" cy="923329"/>
          </a:xfrm>
        </p:grpSpPr>
        <p:grpSp>
          <p:nvGrpSpPr>
            <p:cNvPr id="30" name="Group 29"/>
            <p:cNvGrpSpPr/>
            <p:nvPr/>
          </p:nvGrpSpPr>
          <p:grpSpPr>
            <a:xfrm>
              <a:off x="1819950" y="4654000"/>
              <a:ext cx="557784" cy="557784"/>
              <a:chOff x="3002020" y="4717179"/>
              <a:chExt cx="557784" cy="557784"/>
            </a:xfrm>
          </p:grpSpPr>
          <p:sp>
            <p:nvSpPr>
              <p:cNvPr id="177" name="Oval 176"/>
              <p:cNvSpPr/>
              <p:nvPr/>
            </p:nvSpPr>
            <p:spPr>
              <a:xfrm>
                <a:off x="3002020" y="4717179"/>
                <a:ext cx="557784" cy="557784"/>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a:solidFill>
                    <a:srgbClr val="FFFFFF"/>
                  </a:solidFill>
                  <a:latin typeface="Calibri" panose="020F0502020204030204"/>
                </a:endParaRPr>
              </a:p>
            </p:txBody>
          </p:sp>
          <p:grpSp>
            <p:nvGrpSpPr>
              <p:cNvPr id="23" name="Group 22"/>
              <p:cNvGrpSpPr/>
              <p:nvPr/>
            </p:nvGrpSpPr>
            <p:grpSpPr>
              <a:xfrm>
                <a:off x="3072504" y="4796414"/>
                <a:ext cx="416816" cy="412087"/>
                <a:chOff x="4652461" y="4679089"/>
                <a:chExt cx="416816" cy="412087"/>
              </a:xfrm>
            </p:grpSpPr>
            <p:sp>
              <p:nvSpPr>
                <p:cNvPr id="20" name="Rounded Rectangle 19"/>
                <p:cNvSpPr/>
                <p:nvPr/>
              </p:nvSpPr>
              <p:spPr>
                <a:xfrm>
                  <a:off x="4689037" y="4717179"/>
                  <a:ext cx="341273" cy="337421"/>
                </a:xfrm>
                <a:prstGeom prst="roundRect">
                  <a:avLst>
                    <a:gd name="adj" fmla="val 5375"/>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a:solidFill>
                      <a:srgbClr val="FFFFFF"/>
                    </a:solidFill>
                    <a:latin typeface="Calibri" panose="020F0502020204030204"/>
                  </a:endParaRPr>
                </a:p>
              </p:txBody>
            </p:sp>
            <p:sp>
              <p:nvSpPr>
                <p:cNvPr id="179" name="Rounded Rectangle 178"/>
                <p:cNvSpPr/>
                <p:nvPr/>
              </p:nvSpPr>
              <p:spPr>
                <a:xfrm>
                  <a:off x="4746187" y="4770210"/>
                  <a:ext cx="228600" cy="228600"/>
                </a:xfrm>
                <a:prstGeom prst="roundRect">
                  <a:avLst>
                    <a:gd name="adj" fmla="val 8334"/>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a:solidFill>
                      <a:srgbClr val="FFFFFF"/>
                    </a:solidFill>
                    <a:latin typeface="Calibri" panose="020F0502020204030204"/>
                  </a:endParaRPr>
                </a:p>
              </p:txBody>
            </p:sp>
            <p:cxnSp>
              <p:nvCxnSpPr>
                <p:cNvPr id="22" name="Straight Connector 21"/>
                <p:cNvCxnSpPr/>
                <p:nvPr/>
              </p:nvCxnSpPr>
              <p:spPr>
                <a:xfrm flipV="1">
                  <a:off x="4766388" y="4679089"/>
                  <a:ext cx="0" cy="3657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V="1">
                  <a:off x="4857837" y="4679089"/>
                  <a:ext cx="0" cy="3657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flipV="1">
                  <a:off x="4949286" y="4679089"/>
                  <a:ext cx="0" cy="3657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flipV="1">
                  <a:off x="4766388" y="5054600"/>
                  <a:ext cx="0" cy="3657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flipV="1">
                  <a:off x="4857837" y="5054600"/>
                  <a:ext cx="0" cy="3657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flipV="1">
                  <a:off x="4949286" y="5054600"/>
                  <a:ext cx="0" cy="3657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rot="5400000" flipV="1">
                  <a:off x="5050989" y="4771958"/>
                  <a:ext cx="0" cy="3657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rot="5400000" flipV="1">
                  <a:off x="5050989" y="4863636"/>
                  <a:ext cx="0" cy="3657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rot="5400000" flipV="1">
                  <a:off x="5050989" y="4955314"/>
                  <a:ext cx="0" cy="3657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rot="5400000" flipV="1">
                  <a:off x="4670749" y="4771958"/>
                  <a:ext cx="0" cy="3657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rot="5400000" flipV="1">
                  <a:off x="4670749" y="4863636"/>
                  <a:ext cx="0" cy="3657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rot="5400000" flipV="1">
                  <a:off x="4670749" y="4955314"/>
                  <a:ext cx="0" cy="3657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26" name="TextBox 25"/>
            <p:cNvSpPr txBox="1"/>
            <p:nvPr/>
          </p:nvSpPr>
          <p:spPr>
            <a:xfrm>
              <a:off x="2530361" y="4569231"/>
              <a:ext cx="2740743" cy="923329"/>
            </a:xfrm>
            <a:prstGeom prst="rect">
              <a:avLst/>
            </a:prstGeom>
            <a:noFill/>
          </p:spPr>
          <p:txBody>
            <a:bodyPr wrap="square" rtlCol="0">
              <a:spAutoFit/>
            </a:bodyPr>
            <a:lstStyle/>
            <a:p>
              <a:pPr defTabSz="457189">
                <a:defRPr/>
              </a:pPr>
              <a:r>
                <a:rPr lang="en-US" sz="1500" dirty="0">
                  <a:solidFill>
                    <a:srgbClr val="FFFFFF"/>
                  </a:solidFill>
                  <a:latin typeface="Calibri" panose="020F0502020204030204"/>
                </a:rPr>
                <a:t>EC2 Elastic GPUs</a:t>
              </a:r>
            </a:p>
            <a:p>
              <a:pPr marL="257175" indent="-257175" defTabSz="457189">
                <a:buFont typeface="Arial" panose="020B0604020202020204" pitchFamily="34" charset="0"/>
                <a:buChar char="•"/>
                <a:defRPr/>
              </a:pPr>
              <a:r>
                <a:rPr lang="en-US" sz="1200" dirty="0">
                  <a:solidFill>
                    <a:srgbClr val="FFFFFF"/>
                  </a:solidFill>
                  <a:latin typeface="Calibri" panose="020F0502020204030204"/>
                </a:rPr>
                <a:t>Graphics acceleration for EC2 instances</a:t>
              </a:r>
            </a:p>
          </p:txBody>
        </p:sp>
      </p:grpSp>
      <p:grpSp>
        <p:nvGrpSpPr>
          <p:cNvPr id="35" name="Group 34"/>
          <p:cNvGrpSpPr/>
          <p:nvPr/>
        </p:nvGrpSpPr>
        <p:grpSpPr>
          <a:xfrm>
            <a:off x="5113585" y="3348343"/>
            <a:ext cx="2767805" cy="877163"/>
            <a:chOff x="7895435" y="4717179"/>
            <a:chExt cx="4339785" cy="1169551"/>
          </a:xfrm>
        </p:grpSpPr>
        <p:grpSp>
          <p:nvGrpSpPr>
            <p:cNvPr id="33" name="Group 32"/>
            <p:cNvGrpSpPr/>
            <p:nvPr/>
          </p:nvGrpSpPr>
          <p:grpSpPr>
            <a:xfrm>
              <a:off x="7895435" y="4812429"/>
              <a:ext cx="655933" cy="557784"/>
              <a:chOff x="7895435" y="4717179"/>
              <a:chExt cx="655933" cy="557784"/>
            </a:xfrm>
          </p:grpSpPr>
          <p:sp>
            <p:nvSpPr>
              <p:cNvPr id="178" name="Oval 177"/>
              <p:cNvSpPr/>
              <p:nvPr/>
            </p:nvSpPr>
            <p:spPr>
              <a:xfrm>
                <a:off x="7895435" y="4717179"/>
                <a:ext cx="655933" cy="557784"/>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a:solidFill>
                    <a:srgbClr val="FFFFFF"/>
                  </a:solidFill>
                  <a:latin typeface="Calibri" panose="020F0502020204030204"/>
                </a:endParaRPr>
              </a:p>
            </p:txBody>
          </p:sp>
          <p:sp>
            <p:nvSpPr>
              <p:cNvPr id="197" name="Rounded Rectangle 196"/>
              <p:cNvSpPr/>
              <p:nvPr/>
            </p:nvSpPr>
            <p:spPr>
              <a:xfrm>
                <a:off x="8058960" y="4847204"/>
                <a:ext cx="354850" cy="301752"/>
              </a:xfrm>
              <a:prstGeom prst="roundRect">
                <a:avLst>
                  <a:gd name="adj" fmla="val 5375"/>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a:solidFill>
                    <a:srgbClr val="FFFFFF"/>
                  </a:solidFill>
                  <a:latin typeface="Calibri" panose="020F0502020204030204"/>
                </a:endParaRPr>
              </a:p>
            </p:txBody>
          </p:sp>
          <p:cxnSp>
            <p:nvCxnSpPr>
              <p:cNvPr id="25" name="Straight Arrow Connector 24"/>
              <p:cNvCxnSpPr/>
              <p:nvPr/>
            </p:nvCxnSpPr>
            <p:spPr>
              <a:xfrm flipV="1">
                <a:off x="8181539" y="4875929"/>
                <a:ext cx="0" cy="170356"/>
              </a:xfrm>
              <a:prstGeom prst="straightConnector1">
                <a:avLst/>
              </a:prstGeom>
              <a:ln w="15875">
                <a:solidFill>
                  <a:schemeClr val="bg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99" name="Straight Arrow Connector 198"/>
              <p:cNvCxnSpPr/>
              <p:nvPr/>
            </p:nvCxnSpPr>
            <p:spPr>
              <a:xfrm rot="10800000" flipV="1">
                <a:off x="8296193" y="4945779"/>
                <a:ext cx="0" cy="170356"/>
              </a:xfrm>
              <a:prstGeom prst="straightConnector1">
                <a:avLst/>
              </a:prstGeom>
              <a:ln w="15875">
                <a:solidFill>
                  <a:schemeClr val="bg1"/>
                </a:solidFill>
                <a:tailEnd type="arrow" w="sm" len="sm"/>
              </a:ln>
            </p:spPr>
            <p:style>
              <a:lnRef idx="1">
                <a:schemeClr val="accent1"/>
              </a:lnRef>
              <a:fillRef idx="0">
                <a:schemeClr val="accent1"/>
              </a:fillRef>
              <a:effectRef idx="0">
                <a:schemeClr val="accent1"/>
              </a:effectRef>
              <a:fontRef idx="minor">
                <a:schemeClr val="tx1"/>
              </a:fontRef>
            </p:style>
          </p:cxnSp>
        </p:grpSp>
        <p:sp>
          <p:nvSpPr>
            <p:cNvPr id="201" name="TextBox 200"/>
            <p:cNvSpPr txBox="1"/>
            <p:nvPr/>
          </p:nvSpPr>
          <p:spPr>
            <a:xfrm>
              <a:off x="8621825" y="4717179"/>
              <a:ext cx="3613395" cy="1169551"/>
            </a:xfrm>
            <a:prstGeom prst="rect">
              <a:avLst/>
            </a:prstGeom>
            <a:noFill/>
          </p:spPr>
          <p:txBody>
            <a:bodyPr wrap="square" rtlCol="0">
              <a:spAutoFit/>
            </a:bodyPr>
            <a:lstStyle/>
            <a:p>
              <a:pPr defTabSz="457189">
                <a:defRPr/>
              </a:pPr>
              <a:r>
                <a:rPr lang="en-US" sz="1500" dirty="0">
                  <a:solidFill>
                    <a:srgbClr val="FFFFFF"/>
                  </a:solidFill>
                  <a:latin typeface="Calibri" panose="020F0502020204030204"/>
                </a:rPr>
                <a:t>EC2 Fleet</a:t>
              </a:r>
            </a:p>
            <a:p>
              <a:pPr marL="257175" indent="-257175" defTabSz="457189">
                <a:buFont typeface="Arial" panose="020B0604020202020204" pitchFamily="34" charset="0"/>
                <a:buChar char="•"/>
                <a:defRPr/>
              </a:pPr>
              <a:r>
                <a:rPr lang="en-US" sz="1200" dirty="0">
                  <a:solidFill>
                    <a:srgbClr val="FFFFFF"/>
                  </a:solidFill>
                  <a:latin typeface="Calibri" panose="020F0502020204030204"/>
                </a:rPr>
                <a:t>Simplified provisioning </a:t>
              </a:r>
            </a:p>
            <a:p>
              <a:pPr marL="257175" indent="-257175" defTabSz="457189">
                <a:buFont typeface="Arial" panose="020B0604020202020204" pitchFamily="34" charset="0"/>
                <a:buChar char="•"/>
                <a:defRPr/>
              </a:pPr>
              <a:r>
                <a:rPr lang="en-US" sz="1200" dirty="0">
                  <a:solidFill>
                    <a:srgbClr val="FFFFFF"/>
                  </a:solidFill>
                  <a:latin typeface="Calibri" panose="020F0502020204030204"/>
                </a:rPr>
                <a:t>Massive scale</a:t>
              </a:r>
            </a:p>
            <a:p>
              <a:pPr marL="257175" indent="-257175" defTabSz="457189">
                <a:buFont typeface="Arial" panose="020B0604020202020204" pitchFamily="34" charset="0"/>
                <a:buChar char="•"/>
                <a:defRPr/>
              </a:pPr>
              <a:r>
                <a:rPr lang="en-US" sz="1200" dirty="0">
                  <a:solidFill>
                    <a:srgbClr val="FFFFFF"/>
                  </a:solidFill>
                  <a:latin typeface="Calibri" panose="020F0502020204030204"/>
                </a:rPr>
                <a:t>Flexible capacity allocation </a:t>
              </a:r>
            </a:p>
          </p:txBody>
        </p:sp>
      </p:grpSp>
      <p:grpSp>
        <p:nvGrpSpPr>
          <p:cNvPr id="149" name="Group 148"/>
          <p:cNvGrpSpPr/>
          <p:nvPr/>
        </p:nvGrpSpPr>
        <p:grpSpPr>
          <a:xfrm>
            <a:off x="812620" y="1847295"/>
            <a:ext cx="392714" cy="186293"/>
            <a:chOff x="13527219" y="4930362"/>
            <a:chExt cx="1610994" cy="707884"/>
          </a:xfrm>
        </p:grpSpPr>
        <p:sp>
          <p:nvSpPr>
            <p:cNvPr id="150" name="Rectangle 149"/>
            <p:cNvSpPr/>
            <p:nvPr/>
          </p:nvSpPr>
          <p:spPr>
            <a:xfrm>
              <a:off x="13527219" y="4930362"/>
              <a:ext cx="1558742" cy="707884"/>
            </a:xfrm>
            <a:prstGeom prst="rect">
              <a:avLst/>
            </a:prstGeom>
            <a:gradFill>
              <a:gsLst>
                <a:gs pos="1000">
                  <a:srgbClr val="C90000"/>
                </a:gs>
                <a:gs pos="95000">
                  <a:srgbClr val="FFC000"/>
                </a:gs>
              </a:gsLst>
              <a:lin ang="2700000" scaled="1"/>
            </a:gra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7909" tIns="37909" rIns="37909" bIns="37909" numCol="1" spcCol="38100" rtlCol="0" anchor="ctr">
              <a:noAutofit/>
            </a:bodyPr>
            <a:lstStyle/>
            <a:p>
              <a:pPr algn="ctr" defTabSz="435978">
                <a:defRPr/>
              </a:pPr>
              <a:endParaRPr lang="en-US" sz="1200" spc="134">
                <a:solidFill>
                  <a:srgbClr val="FFFFFF"/>
                </a:solidFill>
                <a:latin typeface="Amazon Ember" panose="020B0603020204020204"/>
                <a:ea typeface="Amazon Ember Medium" charset="0"/>
                <a:cs typeface="Amazon Ember Medium" charset="0"/>
              </a:endParaRPr>
            </a:p>
          </p:txBody>
        </p:sp>
        <p:sp>
          <p:nvSpPr>
            <p:cNvPr id="151" name="“AWS continues to grow at a nearly unbelievable rate, even as…">
              <a:extLst>
                <a:ext uri="{FF2B5EF4-FFF2-40B4-BE49-F238E27FC236}">
                  <a16:creationId xmlns:a16="http://schemas.microsoft.com/office/drawing/2014/main" id="{B5342E49-1DCF-C843-AFF2-2C5B988FB0BB}"/>
                </a:ext>
              </a:extLst>
            </p:cNvPr>
            <p:cNvSpPr txBox="1"/>
            <p:nvPr/>
          </p:nvSpPr>
          <p:spPr>
            <a:xfrm>
              <a:off x="13531637" y="5010482"/>
              <a:ext cx="1606576" cy="557714"/>
            </a:xfrm>
            <a:prstGeom prst="rect">
              <a:avLst/>
            </a:prstGeom>
            <a:ln w="12700">
              <a:miter lim="400000"/>
            </a:ln>
            <a:extLst>
              <a:ext uri="{C572A759-6A51-4108-AA02-DFA0A04FC94B}">
                <ma14:wrappingTextBoxFlag xmlns="" xmlns:ma14="http://schemas.microsoft.com/office/mac/drawingml/2011/main" val="1"/>
              </a:ext>
            </a:extLst>
          </p:spPr>
          <p:txBody>
            <a:bodyPr wrap="square" lIns="26957" tIns="26957" rIns="26957" bIns="26957" anchor="ctr">
              <a:spAutoFit/>
            </a:bodyPr>
            <a:lstStyle>
              <a:lvl1pPr algn="ctr" defTabSz="579880">
                <a:defRPr sz="4000" spc="593">
                  <a:solidFill>
                    <a:srgbClr val="FFFFFF"/>
                  </a:solidFill>
                  <a:latin typeface="Amazon Ember"/>
                  <a:ea typeface="Amazon Ember"/>
                  <a:cs typeface="Amazon Ember"/>
                  <a:sym typeface="Amazon Ember"/>
                </a:defRPr>
              </a:lvl1pPr>
            </a:lstStyle>
            <a:p>
              <a:pPr defTabSz="434910">
                <a:defRPr/>
              </a:pPr>
              <a:endParaRPr sz="600" b="1" spc="445" dirty="0"/>
            </a:p>
          </p:txBody>
        </p:sp>
      </p:grpSp>
      <p:sp>
        <p:nvSpPr>
          <p:cNvPr id="10" name="TextBox 9"/>
          <p:cNvSpPr txBox="1"/>
          <p:nvPr/>
        </p:nvSpPr>
        <p:spPr>
          <a:xfrm>
            <a:off x="750848" y="1815814"/>
            <a:ext cx="517334" cy="253916"/>
          </a:xfrm>
          <a:prstGeom prst="rect">
            <a:avLst/>
          </a:prstGeom>
          <a:noFill/>
        </p:spPr>
        <p:txBody>
          <a:bodyPr wrap="square" rtlCol="0" anchor="ctr">
            <a:spAutoFit/>
          </a:bodyPr>
          <a:lstStyle/>
          <a:p>
            <a:pPr algn="ctr" defTabSz="457189">
              <a:defRPr/>
            </a:pPr>
            <a:r>
              <a:rPr lang="en-US" sz="1050" dirty="0">
                <a:solidFill>
                  <a:srgbClr val="FFFFFF"/>
                </a:solidFill>
                <a:latin typeface="Calibri" panose="020F0502020204030204"/>
              </a:rPr>
              <a:t>NEW</a:t>
            </a:r>
          </a:p>
        </p:txBody>
      </p:sp>
      <p:grpSp>
        <p:nvGrpSpPr>
          <p:cNvPr id="112" name="Group 111">
            <a:extLst>
              <a:ext uri="{FF2B5EF4-FFF2-40B4-BE49-F238E27FC236}">
                <a16:creationId xmlns:a16="http://schemas.microsoft.com/office/drawing/2014/main" id="{6B44A649-F1DC-BD43-A21E-00A6AEFA9683}"/>
              </a:ext>
            </a:extLst>
          </p:cNvPr>
          <p:cNvGrpSpPr/>
          <p:nvPr/>
        </p:nvGrpSpPr>
        <p:grpSpPr>
          <a:xfrm>
            <a:off x="8531678" y="2"/>
            <a:ext cx="412991" cy="489858"/>
            <a:chOff x="13432971" y="2"/>
            <a:chExt cx="660785" cy="783773"/>
          </a:xfrm>
        </p:grpSpPr>
        <p:sp>
          <p:nvSpPr>
            <p:cNvPr id="119" name="Arrow: Pentagon 26">
              <a:extLst>
                <a:ext uri="{FF2B5EF4-FFF2-40B4-BE49-F238E27FC236}">
                  <a16:creationId xmlns:a16="http://schemas.microsoft.com/office/drawing/2014/main" id="{C424C3D2-8930-2342-A51E-2254ECAFB416}"/>
                </a:ext>
              </a:extLst>
            </p:cNvPr>
            <p:cNvSpPr/>
            <p:nvPr/>
          </p:nvSpPr>
          <p:spPr bwMode="auto">
            <a:xfrm rot="5400000">
              <a:off x="13371477" y="61496"/>
              <a:ext cx="783773" cy="660785"/>
            </a:xfrm>
            <a:prstGeom prst="homePlate">
              <a:avLst>
                <a:gd name="adj" fmla="val 3003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aphic 3">
              <a:extLst>
                <a:ext uri="{FF2B5EF4-FFF2-40B4-BE49-F238E27FC236}">
                  <a16:creationId xmlns:a16="http://schemas.microsoft.com/office/drawing/2014/main" id="{BD42A241-6C07-594F-A241-FD03B06B4159}"/>
                </a:ext>
              </a:extLst>
            </p:cNvPr>
            <p:cNvGrpSpPr/>
            <p:nvPr/>
          </p:nvGrpSpPr>
          <p:grpSpPr>
            <a:xfrm>
              <a:off x="13585427" y="125219"/>
              <a:ext cx="386410" cy="386410"/>
              <a:chOff x="4333875" y="2333625"/>
              <a:chExt cx="476250" cy="476250"/>
            </a:xfrm>
            <a:solidFill>
              <a:schemeClr val="tx1"/>
            </a:solidFill>
          </p:grpSpPr>
          <p:sp>
            <p:nvSpPr>
              <p:cNvPr id="125" name="Freeform: Shape 32">
                <a:extLst>
                  <a:ext uri="{FF2B5EF4-FFF2-40B4-BE49-F238E27FC236}">
                    <a16:creationId xmlns:a16="http://schemas.microsoft.com/office/drawing/2014/main" id="{5BC0FA3A-EFDA-0745-BA4D-9A03C8A345A3}"/>
                  </a:ext>
                </a:extLst>
              </p:cNvPr>
              <p:cNvSpPr/>
              <p:nvPr/>
            </p:nvSpPr>
            <p:spPr>
              <a:xfrm>
                <a:off x="4536281" y="2326481"/>
                <a:ext cx="276225" cy="276225"/>
              </a:xfrm>
              <a:custGeom>
                <a:avLst/>
                <a:gdLst>
                  <a:gd name="connsiteX0" fmla="*/ 254794 w 276225"/>
                  <a:gd name="connsiteY0" fmla="*/ 7144 h 276225"/>
                  <a:gd name="connsiteX1" fmla="*/ 26194 w 276225"/>
                  <a:gd name="connsiteY1" fmla="*/ 7144 h 276225"/>
                  <a:gd name="connsiteX2" fmla="*/ 7144 w 276225"/>
                  <a:gd name="connsiteY2" fmla="*/ 26194 h 276225"/>
                  <a:gd name="connsiteX3" fmla="*/ 7144 w 276225"/>
                  <a:gd name="connsiteY3" fmla="*/ 73819 h 276225"/>
                  <a:gd name="connsiteX4" fmla="*/ 26194 w 276225"/>
                  <a:gd name="connsiteY4" fmla="*/ 73819 h 276225"/>
                  <a:gd name="connsiteX5" fmla="*/ 26194 w 276225"/>
                  <a:gd name="connsiteY5" fmla="*/ 26194 h 276225"/>
                  <a:gd name="connsiteX6" fmla="*/ 254794 w 276225"/>
                  <a:gd name="connsiteY6" fmla="*/ 26194 h 276225"/>
                  <a:gd name="connsiteX7" fmla="*/ 254794 w 276225"/>
                  <a:gd name="connsiteY7" fmla="*/ 254794 h 276225"/>
                  <a:gd name="connsiteX8" fmla="*/ 207169 w 276225"/>
                  <a:gd name="connsiteY8" fmla="*/ 254794 h 276225"/>
                  <a:gd name="connsiteX9" fmla="*/ 207169 w 276225"/>
                  <a:gd name="connsiteY9" fmla="*/ 273844 h 276225"/>
                  <a:gd name="connsiteX10" fmla="*/ 254794 w 276225"/>
                  <a:gd name="connsiteY10" fmla="*/ 273844 h 276225"/>
                  <a:gd name="connsiteX11" fmla="*/ 273844 w 276225"/>
                  <a:gd name="connsiteY11" fmla="*/ 254794 h 276225"/>
                  <a:gd name="connsiteX12" fmla="*/ 273844 w 276225"/>
                  <a:gd name="connsiteY12" fmla="*/ 26194 h 276225"/>
                  <a:gd name="connsiteX13" fmla="*/ 254794 w 276225"/>
                  <a:gd name="connsiteY13" fmla="*/ 714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7144"/>
                    </a:moveTo>
                    <a:lnTo>
                      <a:pt x="26194" y="7144"/>
                    </a:lnTo>
                    <a:cubicBezTo>
                      <a:pt x="15716" y="7144"/>
                      <a:pt x="7144" y="15716"/>
                      <a:pt x="7144" y="26194"/>
                    </a:cubicBezTo>
                    <a:lnTo>
                      <a:pt x="7144" y="73819"/>
                    </a:lnTo>
                    <a:lnTo>
                      <a:pt x="26194" y="73819"/>
                    </a:lnTo>
                    <a:lnTo>
                      <a:pt x="26194" y="26194"/>
                    </a:lnTo>
                    <a:lnTo>
                      <a:pt x="254794" y="26194"/>
                    </a:lnTo>
                    <a:lnTo>
                      <a:pt x="254794" y="254794"/>
                    </a:lnTo>
                    <a:lnTo>
                      <a:pt x="207169" y="254794"/>
                    </a:lnTo>
                    <a:lnTo>
                      <a:pt x="207169" y="273844"/>
                    </a:lnTo>
                    <a:lnTo>
                      <a:pt x="254794" y="273844"/>
                    </a:lnTo>
                    <a:cubicBezTo>
                      <a:pt x="265271" y="273844"/>
                      <a:pt x="273844" y="265271"/>
                      <a:pt x="273844" y="254794"/>
                    </a:cubicBezTo>
                    <a:lnTo>
                      <a:pt x="273844" y="26194"/>
                    </a:lnTo>
                    <a:cubicBezTo>
                      <a:pt x="273844" y="15716"/>
                      <a:pt x="265271" y="7144"/>
                      <a:pt x="254794" y="7144"/>
                    </a:cubicBezTo>
                    <a:close/>
                  </a:path>
                </a:pathLst>
              </a:custGeom>
              <a:grpFill/>
              <a:ln w="19050" cap="flat">
                <a:noFill/>
                <a:prstDash val="solid"/>
                <a:miter/>
              </a:ln>
            </p:spPr>
            <p:txBody>
              <a:bodyPr rtlCol="0" anchor="ctr"/>
              <a:lstStyle/>
              <a:p>
                <a:endParaRPr lang="en-US" sz="1125" dirty="0"/>
              </a:p>
            </p:txBody>
          </p:sp>
          <p:sp>
            <p:nvSpPr>
              <p:cNvPr id="133" name="Freeform: Shape 33">
                <a:extLst>
                  <a:ext uri="{FF2B5EF4-FFF2-40B4-BE49-F238E27FC236}">
                    <a16:creationId xmlns:a16="http://schemas.microsoft.com/office/drawing/2014/main" id="{63F5A955-0E20-1B40-AEE2-B71F63C80C15}"/>
                  </a:ext>
                </a:extLst>
              </p:cNvPr>
              <p:cNvSpPr/>
              <p:nvPr/>
            </p:nvSpPr>
            <p:spPr>
              <a:xfrm>
                <a:off x="4326731" y="2536031"/>
                <a:ext cx="276225" cy="276225"/>
              </a:xfrm>
              <a:custGeom>
                <a:avLst/>
                <a:gdLst>
                  <a:gd name="connsiteX0" fmla="*/ 254794 w 276225"/>
                  <a:gd name="connsiteY0" fmla="*/ 254794 h 276225"/>
                  <a:gd name="connsiteX1" fmla="*/ 26194 w 276225"/>
                  <a:gd name="connsiteY1" fmla="*/ 254794 h 276225"/>
                  <a:gd name="connsiteX2" fmla="*/ 26194 w 276225"/>
                  <a:gd name="connsiteY2" fmla="*/ 26194 h 276225"/>
                  <a:gd name="connsiteX3" fmla="*/ 73819 w 276225"/>
                  <a:gd name="connsiteY3" fmla="*/ 26194 h 276225"/>
                  <a:gd name="connsiteX4" fmla="*/ 73819 w 276225"/>
                  <a:gd name="connsiteY4" fmla="*/ 7144 h 276225"/>
                  <a:gd name="connsiteX5" fmla="*/ 26194 w 276225"/>
                  <a:gd name="connsiteY5" fmla="*/ 7144 h 276225"/>
                  <a:gd name="connsiteX6" fmla="*/ 7144 w 276225"/>
                  <a:gd name="connsiteY6" fmla="*/ 26194 h 276225"/>
                  <a:gd name="connsiteX7" fmla="*/ 7144 w 276225"/>
                  <a:gd name="connsiteY7" fmla="*/ 254794 h 276225"/>
                  <a:gd name="connsiteX8" fmla="*/ 26194 w 276225"/>
                  <a:gd name="connsiteY8" fmla="*/ 273844 h 276225"/>
                  <a:gd name="connsiteX9" fmla="*/ 254794 w 276225"/>
                  <a:gd name="connsiteY9" fmla="*/ 273844 h 276225"/>
                  <a:gd name="connsiteX10" fmla="*/ 273844 w 276225"/>
                  <a:gd name="connsiteY10" fmla="*/ 254794 h 276225"/>
                  <a:gd name="connsiteX11" fmla="*/ 273844 w 276225"/>
                  <a:gd name="connsiteY11" fmla="*/ 207169 h 276225"/>
                  <a:gd name="connsiteX12" fmla="*/ 254794 w 276225"/>
                  <a:gd name="connsiteY12" fmla="*/ 207169 h 276225"/>
                  <a:gd name="connsiteX13" fmla="*/ 254794 w 276225"/>
                  <a:gd name="connsiteY13" fmla="*/ 25479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254794"/>
                    </a:moveTo>
                    <a:lnTo>
                      <a:pt x="26194" y="254794"/>
                    </a:lnTo>
                    <a:lnTo>
                      <a:pt x="26194" y="26194"/>
                    </a:lnTo>
                    <a:lnTo>
                      <a:pt x="73819" y="26194"/>
                    </a:lnTo>
                    <a:lnTo>
                      <a:pt x="73819" y="7144"/>
                    </a:lnTo>
                    <a:lnTo>
                      <a:pt x="26194" y="7144"/>
                    </a:lnTo>
                    <a:cubicBezTo>
                      <a:pt x="15716" y="7144"/>
                      <a:pt x="7144" y="15716"/>
                      <a:pt x="7144" y="26194"/>
                    </a:cubicBezTo>
                    <a:lnTo>
                      <a:pt x="7144" y="254794"/>
                    </a:lnTo>
                    <a:cubicBezTo>
                      <a:pt x="7144" y="265271"/>
                      <a:pt x="15716" y="273844"/>
                      <a:pt x="26194" y="273844"/>
                    </a:cubicBezTo>
                    <a:lnTo>
                      <a:pt x="254794" y="273844"/>
                    </a:lnTo>
                    <a:cubicBezTo>
                      <a:pt x="265271" y="273844"/>
                      <a:pt x="273844" y="265271"/>
                      <a:pt x="273844" y="254794"/>
                    </a:cubicBezTo>
                    <a:lnTo>
                      <a:pt x="273844" y="207169"/>
                    </a:lnTo>
                    <a:lnTo>
                      <a:pt x="254794" y="207169"/>
                    </a:lnTo>
                    <a:lnTo>
                      <a:pt x="254794" y="254794"/>
                    </a:lnTo>
                    <a:close/>
                  </a:path>
                </a:pathLst>
              </a:custGeom>
              <a:grpFill/>
              <a:ln w="19050" cap="flat">
                <a:noFill/>
                <a:prstDash val="solid"/>
                <a:miter/>
              </a:ln>
            </p:spPr>
            <p:txBody>
              <a:bodyPr rtlCol="0" anchor="ctr"/>
              <a:lstStyle/>
              <a:p>
                <a:endParaRPr lang="en-US" sz="1125" dirty="0"/>
              </a:p>
            </p:txBody>
          </p:sp>
          <p:sp>
            <p:nvSpPr>
              <p:cNvPr id="135" name="Freeform: Shape 34">
                <a:extLst>
                  <a:ext uri="{FF2B5EF4-FFF2-40B4-BE49-F238E27FC236}">
                    <a16:creationId xmlns:a16="http://schemas.microsoft.com/office/drawing/2014/main" id="{B5366BEF-D1AA-D248-9608-A48A267F75EB}"/>
                  </a:ext>
                </a:extLst>
              </p:cNvPr>
              <p:cNvSpPr/>
              <p:nvPr/>
            </p:nvSpPr>
            <p:spPr>
              <a:xfrm>
                <a:off x="4412456" y="2412206"/>
                <a:ext cx="314325" cy="314325"/>
              </a:xfrm>
              <a:custGeom>
                <a:avLst/>
                <a:gdLst>
                  <a:gd name="connsiteX0" fmla="*/ 264319 w 314325"/>
                  <a:gd name="connsiteY0" fmla="*/ 35719 h 314325"/>
                  <a:gd name="connsiteX1" fmla="*/ 264319 w 314325"/>
                  <a:gd name="connsiteY1" fmla="*/ 7144 h 314325"/>
                  <a:gd name="connsiteX2" fmla="*/ 245269 w 314325"/>
                  <a:gd name="connsiteY2" fmla="*/ 7144 h 314325"/>
                  <a:gd name="connsiteX3" fmla="*/ 245269 w 314325"/>
                  <a:gd name="connsiteY3" fmla="*/ 35719 h 314325"/>
                  <a:gd name="connsiteX4" fmla="*/ 216694 w 314325"/>
                  <a:gd name="connsiteY4" fmla="*/ 35719 h 314325"/>
                  <a:gd name="connsiteX5" fmla="*/ 216694 w 314325"/>
                  <a:gd name="connsiteY5" fmla="*/ 7144 h 314325"/>
                  <a:gd name="connsiteX6" fmla="*/ 197644 w 314325"/>
                  <a:gd name="connsiteY6" fmla="*/ 7144 h 314325"/>
                  <a:gd name="connsiteX7" fmla="*/ 197644 w 314325"/>
                  <a:gd name="connsiteY7" fmla="*/ 35719 h 314325"/>
                  <a:gd name="connsiteX8" fmla="*/ 169069 w 314325"/>
                  <a:gd name="connsiteY8" fmla="*/ 35719 h 314325"/>
                  <a:gd name="connsiteX9" fmla="*/ 169069 w 314325"/>
                  <a:gd name="connsiteY9" fmla="*/ 7144 h 314325"/>
                  <a:gd name="connsiteX10" fmla="*/ 150019 w 314325"/>
                  <a:gd name="connsiteY10" fmla="*/ 7144 h 314325"/>
                  <a:gd name="connsiteX11" fmla="*/ 150019 w 314325"/>
                  <a:gd name="connsiteY11" fmla="*/ 35719 h 314325"/>
                  <a:gd name="connsiteX12" fmla="*/ 121444 w 314325"/>
                  <a:gd name="connsiteY12" fmla="*/ 35719 h 314325"/>
                  <a:gd name="connsiteX13" fmla="*/ 121444 w 314325"/>
                  <a:gd name="connsiteY13" fmla="*/ 7144 h 314325"/>
                  <a:gd name="connsiteX14" fmla="*/ 102394 w 314325"/>
                  <a:gd name="connsiteY14" fmla="*/ 7144 h 314325"/>
                  <a:gd name="connsiteX15" fmla="*/ 102394 w 314325"/>
                  <a:gd name="connsiteY15" fmla="*/ 35719 h 314325"/>
                  <a:gd name="connsiteX16" fmla="*/ 73819 w 314325"/>
                  <a:gd name="connsiteY16" fmla="*/ 35719 h 314325"/>
                  <a:gd name="connsiteX17" fmla="*/ 73819 w 314325"/>
                  <a:gd name="connsiteY17" fmla="*/ 7144 h 314325"/>
                  <a:gd name="connsiteX18" fmla="*/ 54769 w 314325"/>
                  <a:gd name="connsiteY18" fmla="*/ 7144 h 314325"/>
                  <a:gd name="connsiteX19" fmla="*/ 54769 w 314325"/>
                  <a:gd name="connsiteY19" fmla="*/ 35719 h 314325"/>
                  <a:gd name="connsiteX20" fmla="*/ 35719 w 314325"/>
                  <a:gd name="connsiteY20" fmla="*/ 54769 h 314325"/>
                  <a:gd name="connsiteX21" fmla="*/ 7144 w 314325"/>
                  <a:gd name="connsiteY21" fmla="*/ 54769 h 314325"/>
                  <a:gd name="connsiteX22" fmla="*/ 7144 w 314325"/>
                  <a:gd name="connsiteY22" fmla="*/ 73819 h 314325"/>
                  <a:gd name="connsiteX23" fmla="*/ 35719 w 314325"/>
                  <a:gd name="connsiteY23" fmla="*/ 73819 h 314325"/>
                  <a:gd name="connsiteX24" fmla="*/ 35719 w 314325"/>
                  <a:gd name="connsiteY24" fmla="*/ 102394 h 314325"/>
                  <a:gd name="connsiteX25" fmla="*/ 7144 w 314325"/>
                  <a:gd name="connsiteY25" fmla="*/ 102394 h 314325"/>
                  <a:gd name="connsiteX26" fmla="*/ 7144 w 314325"/>
                  <a:gd name="connsiteY26" fmla="*/ 121444 h 314325"/>
                  <a:gd name="connsiteX27" fmla="*/ 35719 w 314325"/>
                  <a:gd name="connsiteY27" fmla="*/ 121444 h 314325"/>
                  <a:gd name="connsiteX28" fmla="*/ 35719 w 314325"/>
                  <a:gd name="connsiteY28" fmla="*/ 150019 h 314325"/>
                  <a:gd name="connsiteX29" fmla="*/ 7144 w 314325"/>
                  <a:gd name="connsiteY29" fmla="*/ 150019 h 314325"/>
                  <a:gd name="connsiteX30" fmla="*/ 7144 w 314325"/>
                  <a:gd name="connsiteY30" fmla="*/ 169069 h 314325"/>
                  <a:gd name="connsiteX31" fmla="*/ 35719 w 314325"/>
                  <a:gd name="connsiteY31" fmla="*/ 169069 h 314325"/>
                  <a:gd name="connsiteX32" fmla="*/ 35719 w 314325"/>
                  <a:gd name="connsiteY32" fmla="*/ 197644 h 314325"/>
                  <a:gd name="connsiteX33" fmla="*/ 7144 w 314325"/>
                  <a:gd name="connsiteY33" fmla="*/ 197644 h 314325"/>
                  <a:gd name="connsiteX34" fmla="*/ 7144 w 314325"/>
                  <a:gd name="connsiteY34" fmla="*/ 216694 h 314325"/>
                  <a:gd name="connsiteX35" fmla="*/ 35719 w 314325"/>
                  <a:gd name="connsiteY35" fmla="*/ 216694 h 314325"/>
                  <a:gd name="connsiteX36" fmla="*/ 35719 w 314325"/>
                  <a:gd name="connsiteY36" fmla="*/ 245269 h 314325"/>
                  <a:gd name="connsiteX37" fmla="*/ 7144 w 314325"/>
                  <a:gd name="connsiteY37" fmla="*/ 245269 h 314325"/>
                  <a:gd name="connsiteX38" fmla="*/ 7144 w 314325"/>
                  <a:gd name="connsiteY38" fmla="*/ 264319 h 314325"/>
                  <a:gd name="connsiteX39" fmla="*/ 35719 w 314325"/>
                  <a:gd name="connsiteY39" fmla="*/ 264319 h 314325"/>
                  <a:gd name="connsiteX40" fmla="*/ 54769 w 314325"/>
                  <a:gd name="connsiteY40" fmla="*/ 283369 h 314325"/>
                  <a:gd name="connsiteX41" fmla="*/ 54769 w 314325"/>
                  <a:gd name="connsiteY41" fmla="*/ 311944 h 314325"/>
                  <a:gd name="connsiteX42" fmla="*/ 73819 w 314325"/>
                  <a:gd name="connsiteY42" fmla="*/ 311944 h 314325"/>
                  <a:gd name="connsiteX43" fmla="*/ 73819 w 314325"/>
                  <a:gd name="connsiteY43" fmla="*/ 283369 h 314325"/>
                  <a:gd name="connsiteX44" fmla="*/ 102394 w 314325"/>
                  <a:gd name="connsiteY44" fmla="*/ 283369 h 314325"/>
                  <a:gd name="connsiteX45" fmla="*/ 102394 w 314325"/>
                  <a:gd name="connsiteY45" fmla="*/ 311944 h 314325"/>
                  <a:gd name="connsiteX46" fmla="*/ 121444 w 314325"/>
                  <a:gd name="connsiteY46" fmla="*/ 311944 h 314325"/>
                  <a:gd name="connsiteX47" fmla="*/ 121444 w 314325"/>
                  <a:gd name="connsiteY47" fmla="*/ 283369 h 314325"/>
                  <a:gd name="connsiteX48" fmla="*/ 150019 w 314325"/>
                  <a:gd name="connsiteY48" fmla="*/ 283369 h 314325"/>
                  <a:gd name="connsiteX49" fmla="*/ 150019 w 314325"/>
                  <a:gd name="connsiteY49" fmla="*/ 311944 h 314325"/>
                  <a:gd name="connsiteX50" fmla="*/ 169069 w 314325"/>
                  <a:gd name="connsiteY50" fmla="*/ 311944 h 314325"/>
                  <a:gd name="connsiteX51" fmla="*/ 169069 w 314325"/>
                  <a:gd name="connsiteY51" fmla="*/ 283369 h 314325"/>
                  <a:gd name="connsiteX52" fmla="*/ 197644 w 314325"/>
                  <a:gd name="connsiteY52" fmla="*/ 283369 h 314325"/>
                  <a:gd name="connsiteX53" fmla="*/ 197644 w 314325"/>
                  <a:gd name="connsiteY53" fmla="*/ 311944 h 314325"/>
                  <a:gd name="connsiteX54" fmla="*/ 216694 w 314325"/>
                  <a:gd name="connsiteY54" fmla="*/ 311944 h 314325"/>
                  <a:gd name="connsiteX55" fmla="*/ 216694 w 314325"/>
                  <a:gd name="connsiteY55" fmla="*/ 283369 h 314325"/>
                  <a:gd name="connsiteX56" fmla="*/ 245269 w 314325"/>
                  <a:gd name="connsiteY56" fmla="*/ 283369 h 314325"/>
                  <a:gd name="connsiteX57" fmla="*/ 245269 w 314325"/>
                  <a:gd name="connsiteY57" fmla="*/ 311944 h 314325"/>
                  <a:gd name="connsiteX58" fmla="*/ 264319 w 314325"/>
                  <a:gd name="connsiteY58" fmla="*/ 311944 h 314325"/>
                  <a:gd name="connsiteX59" fmla="*/ 264319 w 314325"/>
                  <a:gd name="connsiteY59" fmla="*/ 283369 h 314325"/>
                  <a:gd name="connsiteX60" fmla="*/ 283369 w 314325"/>
                  <a:gd name="connsiteY60" fmla="*/ 264319 h 314325"/>
                  <a:gd name="connsiteX61" fmla="*/ 311944 w 314325"/>
                  <a:gd name="connsiteY61" fmla="*/ 264319 h 314325"/>
                  <a:gd name="connsiteX62" fmla="*/ 311944 w 314325"/>
                  <a:gd name="connsiteY62" fmla="*/ 245269 h 314325"/>
                  <a:gd name="connsiteX63" fmla="*/ 283369 w 314325"/>
                  <a:gd name="connsiteY63" fmla="*/ 245269 h 314325"/>
                  <a:gd name="connsiteX64" fmla="*/ 283369 w 314325"/>
                  <a:gd name="connsiteY64" fmla="*/ 216694 h 314325"/>
                  <a:gd name="connsiteX65" fmla="*/ 311944 w 314325"/>
                  <a:gd name="connsiteY65" fmla="*/ 216694 h 314325"/>
                  <a:gd name="connsiteX66" fmla="*/ 311944 w 314325"/>
                  <a:gd name="connsiteY66" fmla="*/ 197644 h 314325"/>
                  <a:gd name="connsiteX67" fmla="*/ 283369 w 314325"/>
                  <a:gd name="connsiteY67" fmla="*/ 197644 h 314325"/>
                  <a:gd name="connsiteX68" fmla="*/ 283369 w 314325"/>
                  <a:gd name="connsiteY68" fmla="*/ 169069 h 314325"/>
                  <a:gd name="connsiteX69" fmla="*/ 311944 w 314325"/>
                  <a:gd name="connsiteY69" fmla="*/ 169069 h 314325"/>
                  <a:gd name="connsiteX70" fmla="*/ 311944 w 314325"/>
                  <a:gd name="connsiteY70" fmla="*/ 150019 h 314325"/>
                  <a:gd name="connsiteX71" fmla="*/ 283369 w 314325"/>
                  <a:gd name="connsiteY71" fmla="*/ 150019 h 314325"/>
                  <a:gd name="connsiteX72" fmla="*/ 283369 w 314325"/>
                  <a:gd name="connsiteY72" fmla="*/ 121444 h 314325"/>
                  <a:gd name="connsiteX73" fmla="*/ 311944 w 314325"/>
                  <a:gd name="connsiteY73" fmla="*/ 121444 h 314325"/>
                  <a:gd name="connsiteX74" fmla="*/ 311944 w 314325"/>
                  <a:gd name="connsiteY74" fmla="*/ 102394 h 314325"/>
                  <a:gd name="connsiteX75" fmla="*/ 283369 w 314325"/>
                  <a:gd name="connsiteY75" fmla="*/ 102394 h 314325"/>
                  <a:gd name="connsiteX76" fmla="*/ 283369 w 314325"/>
                  <a:gd name="connsiteY76" fmla="*/ 73819 h 314325"/>
                  <a:gd name="connsiteX77" fmla="*/ 311944 w 314325"/>
                  <a:gd name="connsiteY77" fmla="*/ 73819 h 314325"/>
                  <a:gd name="connsiteX78" fmla="*/ 311944 w 314325"/>
                  <a:gd name="connsiteY78" fmla="*/ 54769 h 314325"/>
                  <a:gd name="connsiteX79" fmla="*/ 283369 w 314325"/>
                  <a:gd name="connsiteY79" fmla="*/ 54769 h 314325"/>
                  <a:gd name="connsiteX80" fmla="*/ 264319 w 314325"/>
                  <a:gd name="connsiteY80" fmla="*/ 35719 h 314325"/>
                  <a:gd name="connsiteX81" fmla="*/ 264319 w 314325"/>
                  <a:gd name="connsiteY81" fmla="*/ 262414 h 314325"/>
                  <a:gd name="connsiteX82" fmla="*/ 262414 w 314325"/>
                  <a:gd name="connsiteY82" fmla="*/ 264319 h 314325"/>
                  <a:gd name="connsiteX83" fmla="*/ 56674 w 314325"/>
                  <a:gd name="connsiteY83" fmla="*/ 264319 h 314325"/>
                  <a:gd name="connsiteX84" fmla="*/ 56674 w 314325"/>
                  <a:gd name="connsiteY84" fmla="*/ 264319 h 314325"/>
                  <a:gd name="connsiteX85" fmla="*/ 54769 w 314325"/>
                  <a:gd name="connsiteY85" fmla="*/ 262414 h 314325"/>
                  <a:gd name="connsiteX86" fmla="*/ 54769 w 314325"/>
                  <a:gd name="connsiteY86" fmla="*/ 56674 h 314325"/>
                  <a:gd name="connsiteX87" fmla="*/ 54769 w 314325"/>
                  <a:gd name="connsiteY87" fmla="*/ 56674 h 314325"/>
                  <a:gd name="connsiteX88" fmla="*/ 56674 w 314325"/>
                  <a:gd name="connsiteY88" fmla="*/ 54769 h 314325"/>
                  <a:gd name="connsiteX89" fmla="*/ 262414 w 314325"/>
                  <a:gd name="connsiteY89" fmla="*/ 54769 h 314325"/>
                  <a:gd name="connsiteX90" fmla="*/ 264319 w 314325"/>
                  <a:gd name="connsiteY90" fmla="*/ 56674 h 314325"/>
                  <a:gd name="connsiteX91" fmla="*/ 264319 w 314325"/>
                  <a:gd name="connsiteY91" fmla="*/ 26241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14325" h="314325">
                    <a:moveTo>
                      <a:pt x="264319" y="35719"/>
                    </a:moveTo>
                    <a:lnTo>
                      <a:pt x="264319" y="7144"/>
                    </a:lnTo>
                    <a:lnTo>
                      <a:pt x="245269" y="7144"/>
                    </a:lnTo>
                    <a:lnTo>
                      <a:pt x="245269" y="35719"/>
                    </a:lnTo>
                    <a:lnTo>
                      <a:pt x="216694" y="35719"/>
                    </a:lnTo>
                    <a:lnTo>
                      <a:pt x="216694" y="7144"/>
                    </a:lnTo>
                    <a:lnTo>
                      <a:pt x="197644" y="7144"/>
                    </a:lnTo>
                    <a:lnTo>
                      <a:pt x="197644" y="35719"/>
                    </a:lnTo>
                    <a:lnTo>
                      <a:pt x="169069" y="35719"/>
                    </a:lnTo>
                    <a:lnTo>
                      <a:pt x="169069" y="7144"/>
                    </a:lnTo>
                    <a:lnTo>
                      <a:pt x="150019" y="7144"/>
                    </a:lnTo>
                    <a:lnTo>
                      <a:pt x="150019" y="35719"/>
                    </a:lnTo>
                    <a:lnTo>
                      <a:pt x="121444" y="35719"/>
                    </a:lnTo>
                    <a:lnTo>
                      <a:pt x="121444" y="7144"/>
                    </a:lnTo>
                    <a:lnTo>
                      <a:pt x="102394" y="7144"/>
                    </a:lnTo>
                    <a:lnTo>
                      <a:pt x="102394" y="35719"/>
                    </a:lnTo>
                    <a:lnTo>
                      <a:pt x="73819" y="35719"/>
                    </a:lnTo>
                    <a:lnTo>
                      <a:pt x="73819" y="7144"/>
                    </a:lnTo>
                    <a:lnTo>
                      <a:pt x="54769" y="7144"/>
                    </a:lnTo>
                    <a:lnTo>
                      <a:pt x="54769" y="35719"/>
                    </a:lnTo>
                    <a:cubicBezTo>
                      <a:pt x="44291" y="36671"/>
                      <a:pt x="36671" y="44291"/>
                      <a:pt x="35719" y="54769"/>
                    </a:cubicBezTo>
                    <a:lnTo>
                      <a:pt x="7144" y="54769"/>
                    </a:lnTo>
                    <a:lnTo>
                      <a:pt x="7144" y="73819"/>
                    </a:lnTo>
                    <a:lnTo>
                      <a:pt x="35719" y="73819"/>
                    </a:lnTo>
                    <a:lnTo>
                      <a:pt x="35719" y="102394"/>
                    </a:lnTo>
                    <a:lnTo>
                      <a:pt x="7144" y="102394"/>
                    </a:lnTo>
                    <a:lnTo>
                      <a:pt x="7144" y="121444"/>
                    </a:lnTo>
                    <a:lnTo>
                      <a:pt x="35719" y="121444"/>
                    </a:lnTo>
                    <a:lnTo>
                      <a:pt x="35719" y="150019"/>
                    </a:lnTo>
                    <a:lnTo>
                      <a:pt x="7144" y="150019"/>
                    </a:lnTo>
                    <a:lnTo>
                      <a:pt x="7144" y="169069"/>
                    </a:lnTo>
                    <a:lnTo>
                      <a:pt x="35719" y="169069"/>
                    </a:lnTo>
                    <a:lnTo>
                      <a:pt x="35719" y="197644"/>
                    </a:lnTo>
                    <a:lnTo>
                      <a:pt x="7144" y="197644"/>
                    </a:lnTo>
                    <a:lnTo>
                      <a:pt x="7144" y="216694"/>
                    </a:lnTo>
                    <a:lnTo>
                      <a:pt x="35719" y="216694"/>
                    </a:lnTo>
                    <a:lnTo>
                      <a:pt x="35719" y="245269"/>
                    </a:lnTo>
                    <a:lnTo>
                      <a:pt x="7144" y="245269"/>
                    </a:lnTo>
                    <a:lnTo>
                      <a:pt x="7144" y="264319"/>
                    </a:lnTo>
                    <a:lnTo>
                      <a:pt x="35719" y="264319"/>
                    </a:lnTo>
                    <a:cubicBezTo>
                      <a:pt x="36671" y="274796"/>
                      <a:pt x="44291" y="282416"/>
                      <a:pt x="54769" y="283369"/>
                    </a:cubicBezTo>
                    <a:lnTo>
                      <a:pt x="54769" y="311944"/>
                    </a:lnTo>
                    <a:lnTo>
                      <a:pt x="73819" y="311944"/>
                    </a:lnTo>
                    <a:lnTo>
                      <a:pt x="73819" y="283369"/>
                    </a:lnTo>
                    <a:lnTo>
                      <a:pt x="102394" y="283369"/>
                    </a:lnTo>
                    <a:lnTo>
                      <a:pt x="102394" y="311944"/>
                    </a:lnTo>
                    <a:lnTo>
                      <a:pt x="121444" y="311944"/>
                    </a:lnTo>
                    <a:lnTo>
                      <a:pt x="121444" y="283369"/>
                    </a:lnTo>
                    <a:lnTo>
                      <a:pt x="150019" y="283369"/>
                    </a:lnTo>
                    <a:lnTo>
                      <a:pt x="150019" y="311944"/>
                    </a:lnTo>
                    <a:lnTo>
                      <a:pt x="169069" y="311944"/>
                    </a:lnTo>
                    <a:lnTo>
                      <a:pt x="169069" y="283369"/>
                    </a:lnTo>
                    <a:lnTo>
                      <a:pt x="197644" y="283369"/>
                    </a:lnTo>
                    <a:lnTo>
                      <a:pt x="197644" y="311944"/>
                    </a:lnTo>
                    <a:lnTo>
                      <a:pt x="216694" y="311944"/>
                    </a:lnTo>
                    <a:lnTo>
                      <a:pt x="216694" y="283369"/>
                    </a:lnTo>
                    <a:lnTo>
                      <a:pt x="245269" y="283369"/>
                    </a:lnTo>
                    <a:lnTo>
                      <a:pt x="245269" y="311944"/>
                    </a:lnTo>
                    <a:lnTo>
                      <a:pt x="264319" y="311944"/>
                    </a:lnTo>
                    <a:lnTo>
                      <a:pt x="264319" y="283369"/>
                    </a:lnTo>
                    <a:cubicBezTo>
                      <a:pt x="274796" y="282416"/>
                      <a:pt x="282416" y="274796"/>
                      <a:pt x="283369" y="264319"/>
                    </a:cubicBezTo>
                    <a:lnTo>
                      <a:pt x="311944" y="264319"/>
                    </a:lnTo>
                    <a:lnTo>
                      <a:pt x="311944" y="245269"/>
                    </a:lnTo>
                    <a:lnTo>
                      <a:pt x="283369" y="245269"/>
                    </a:lnTo>
                    <a:lnTo>
                      <a:pt x="283369" y="216694"/>
                    </a:lnTo>
                    <a:lnTo>
                      <a:pt x="311944" y="216694"/>
                    </a:lnTo>
                    <a:lnTo>
                      <a:pt x="311944" y="197644"/>
                    </a:lnTo>
                    <a:lnTo>
                      <a:pt x="283369" y="197644"/>
                    </a:lnTo>
                    <a:lnTo>
                      <a:pt x="283369" y="169069"/>
                    </a:lnTo>
                    <a:lnTo>
                      <a:pt x="311944" y="169069"/>
                    </a:lnTo>
                    <a:lnTo>
                      <a:pt x="311944" y="150019"/>
                    </a:lnTo>
                    <a:lnTo>
                      <a:pt x="283369" y="150019"/>
                    </a:lnTo>
                    <a:lnTo>
                      <a:pt x="283369" y="121444"/>
                    </a:lnTo>
                    <a:lnTo>
                      <a:pt x="311944" y="121444"/>
                    </a:lnTo>
                    <a:lnTo>
                      <a:pt x="311944" y="102394"/>
                    </a:lnTo>
                    <a:lnTo>
                      <a:pt x="283369" y="102394"/>
                    </a:lnTo>
                    <a:lnTo>
                      <a:pt x="283369" y="73819"/>
                    </a:lnTo>
                    <a:lnTo>
                      <a:pt x="311944" y="73819"/>
                    </a:lnTo>
                    <a:lnTo>
                      <a:pt x="311944" y="54769"/>
                    </a:lnTo>
                    <a:lnTo>
                      <a:pt x="283369" y="54769"/>
                    </a:lnTo>
                    <a:cubicBezTo>
                      <a:pt x="282416" y="44291"/>
                      <a:pt x="274796" y="36671"/>
                      <a:pt x="264319" y="35719"/>
                    </a:cubicBezTo>
                    <a:close/>
                    <a:moveTo>
                      <a:pt x="264319" y="262414"/>
                    </a:moveTo>
                    <a:cubicBezTo>
                      <a:pt x="264319" y="263366"/>
                      <a:pt x="263366" y="264319"/>
                      <a:pt x="262414" y="264319"/>
                    </a:cubicBezTo>
                    <a:lnTo>
                      <a:pt x="56674" y="264319"/>
                    </a:lnTo>
                    <a:cubicBezTo>
                      <a:pt x="56674" y="264319"/>
                      <a:pt x="56674" y="264319"/>
                      <a:pt x="56674" y="264319"/>
                    </a:cubicBezTo>
                    <a:cubicBezTo>
                      <a:pt x="55721" y="264319"/>
                      <a:pt x="54769" y="263366"/>
                      <a:pt x="54769" y="262414"/>
                    </a:cubicBezTo>
                    <a:lnTo>
                      <a:pt x="54769" y="56674"/>
                    </a:lnTo>
                    <a:cubicBezTo>
                      <a:pt x="54769" y="56674"/>
                      <a:pt x="54769" y="56674"/>
                      <a:pt x="54769" y="56674"/>
                    </a:cubicBezTo>
                    <a:cubicBezTo>
                      <a:pt x="54769" y="55721"/>
                      <a:pt x="55721" y="54769"/>
                      <a:pt x="56674" y="54769"/>
                    </a:cubicBezTo>
                    <a:lnTo>
                      <a:pt x="262414" y="54769"/>
                    </a:lnTo>
                    <a:cubicBezTo>
                      <a:pt x="263366" y="54769"/>
                      <a:pt x="264319" y="55721"/>
                      <a:pt x="264319" y="56674"/>
                    </a:cubicBezTo>
                    <a:lnTo>
                      <a:pt x="264319" y="262414"/>
                    </a:lnTo>
                    <a:close/>
                  </a:path>
                </a:pathLst>
              </a:custGeom>
              <a:grpFill/>
              <a:ln w="19050" cap="flat">
                <a:noFill/>
                <a:prstDash val="solid"/>
                <a:miter/>
              </a:ln>
            </p:spPr>
            <p:txBody>
              <a:bodyPr rtlCol="0" anchor="ctr"/>
              <a:lstStyle/>
              <a:p>
                <a:endParaRPr lang="en-US" sz="1125" dirty="0"/>
              </a:p>
            </p:txBody>
          </p:sp>
        </p:grpSp>
      </p:grpSp>
    </p:spTree>
    <p:extLst>
      <p:ext uri="{BB962C8B-B14F-4D97-AF65-F5344CB8AC3E}">
        <p14:creationId xmlns:p14="http://schemas.microsoft.com/office/powerpoint/2010/main" val="2144364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112"/>
                                        </p:tgtEl>
                                        <p:attrNameLst>
                                          <p:attrName>style.visibility</p:attrName>
                                        </p:attrNameLst>
                                      </p:cBhvr>
                                      <p:to>
                                        <p:strVal val="visible"/>
                                      </p:to>
                                    </p:set>
                                    <p:anim calcmode="lin" valueType="num">
                                      <p:cBhvr additive="base">
                                        <p:cTn id="7" dur="500" fill="hold"/>
                                        <p:tgtEl>
                                          <p:spTgt spid="112"/>
                                        </p:tgtEl>
                                        <p:attrNameLst>
                                          <p:attrName>ppt_x</p:attrName>
                                        </p:attrNameLst>
                                      </p:cBhvr>
                                      <p:tavLst>
                                        <p:tav tm="0">
                                          <p:val>
                                            <p:strVal val="#ppt_x"/>
                                          </p:val>
                                        </p:tav>
                                        <p:tav tm="100000">
                                          <p:val>
                                            <p:strVal val="#ppt_x"/>
                                          </p:val>
                                        </p:tav>
                                      </p:tavLst>
                                    </p:anim>
                                    <p:anim calcmode="lin" valueType="num">
                                      <p:cBhvr additive="base">
                                        <p:cTn id="8" dur="500" fill="hold"/>
                                        <p:tgtEl>
                                          <p:spTgt spid="1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extBox 13"/>
          <p:cNvSpPr txBox="1">
            <a:spLocks noChangeArrowheads="1"/>
          </p:cNvSpPr>
          <p:nvPr/>
        </p:nvSpPr>
        <p:spPr bwMode="auto">
          <a:xfrm>
            <a:off x="6052336" y="655234"/>
            <a:ext cx="2944145" cy="707886"/>
          </a:xfrm>
          <a:prstGeom prst="rect">
            <a:avLst/>
          </a:prstGeom>
          <a:solidFill>
            <a:schemeClr val="tx1">
              <a:lumMod val="50000"/>
            </a:schemeClr>
          </a:solidFill>
          <a:ln w="9525">
            <a:noFill/>
            <a:miter lim="800000"/>
            <a:headEnd/>
            <a:tailEnd/>
          </a:ln>
        </p:spPr>
        <p:txBody>
          <a:bodyPr wrap="square">
            <a:spAutoFit/>
          </a:bodyPr>
          <a:lstStyle/>
          <a:p>
            <a:pPr algn="ctr"/>
            <a:r>
              <a:rPr lang="en-US" sz="2000" b="1" dirty="0">
                <a:solidFill>
                  <a:schemeClr val="accent1"/>
                </a:solidFill>
                <a:latin typeface="+mj-lt"/>
              </a:rPr>
              <a:t>Spot</a:t>
            </a:r>
            <a:br>
              <a:rPr lang="en-US" sz="2000" b="1" dirty="0">
                <a:solidFill>
                  <a:schemeClr val="accent1"/>
                </a:solidFill>
                <a:latin typeface="+mj-lt"/>
              </a:rPr>
            </a:br>
            <a:r>
              <a:rPr lang="en-US" sz="2000" b="1" dirty="0">
                <a:solidFill>
                  <a:schemeClr val="accent1"/>
                </a:solidFill>
                <a:latin typeface="+mj-lt"/>
              </a:rPr>
              <a:t>Instances</a:t>
            </a:r>
          </a:p>
        </p:txBody>
      </p:sp>
      <p:sp>
        <p:nvSpPr>
          <p:cNvPr id="2" name="Title 1"/>
          <p:cNvSpPr>
            <a:spLocks noGrp="1"/>
          </p:cNvSpPr>
          <p:nvPr>
            <p:ph type="title"/>
          </p:nvPr>
        </p:nvSpPr>
        <p:spPr/>
        <p:txBody>
          <a:bodyPr>
            <a:noAutofit/>
          </a:bodyPr>
          <a:lstStyle/>
          <a:p>
            <a:r>
              <a:rPr lang="en-US" b="1" dirty="0"/>
              <a:t>Purchasing options at a glance</a:t>
            </a:r>
          </a:p>
        </p:txBody>
      </p:sp>
      <p:sp>
        <p:nvSpPr>
          <p:cNvPr id="46" name="Rectangle 45"/>
          <p:cNvSpPr/>
          <p:nvPr/>
        </p:nvSpPr>
        <p:spPr>
          <a:xfrm>
            <a:off x="3116746" y="655320"/>
            <a:ext cx="2870280" cy="671728"/>
          </a:xfrm>
          <a:prstGeom prst="rect">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 name="TextBox 12"/>
          <p:cNvSpPr txBox="1">
            <a:spLocks noChangeArrowheads="1"/>
          </p:cNvSpPr>
          <p:nvPr/>
        </p:nvSpPr>
        <p:spPr bwMode="auto">
          <a:xfrm>
            <a:off x="3089407" y="655321"/>
            <a:ext cx="2924959" cy="707886"/>
          </a:xfrm>
          <a:prstGeom prst="rect">
            <a:avLst/>
          </a:prstGeom>
          <a:solidFill>
            <a:schemeClr val="tx1">
              <a:lumMod val="50000"/>
            </a:schemeClr>
          </a:solidFill>
          <a:ln w="9525">
            <a:noFill/>
            <a:miter lim="800000"/>
            <a:headEnd/>
            <a:tailEnd/>
          </a:ln>
        </p:spPr>
        <p:txBody>
          <a:bodyPr wrap="square">
            <a:spAutoFit/>
          </a:bodyPr>
          <a:lstStyle/>
          <a:p>
            <a:pPr algn="ctr"/>
            <a:r>
              <a:rPr lang="en-US" sz="2000" b="1" dirty="0">
                <a:solidFill>
                  <a:schemeClr val="accent1"/>
                </a:solidFill>
                <a:latin typeface="+mj-lt"/>
              </a:rPr>
              <a:t>Reserved</a:t>
            </a:r>
            <a:br>
              <a:rPr lang="en-US" sz="2000" b="1" dirty="0">
                <a:solidFill>
                  <a:schemeClr val="tx1">
                    <a:lumMod val="75000"/>
                    <a:lumOff val="25000"/>
                  </a:schemeClr>
                </a:solidFill>
                <a:latin typeface="+mj-lt"/>
              </a:rPr>
            </a:br>
            <a:r>
              <a:rPr lang="en-US" sz="2000" b="1" dirty="0">
                <a:solidFill>
                  <a:schemeClr val="accent1"/>
                </a:solidFill>
                <a:latin typeface="+mj-lt"/>
              </a:rPr>
              <a:t>Instances</a:t>
            </a:r>
          </a:p>
        </p:txBody>
      </p:sp>
      <p:sp>
        <p:nvSpPr>
          <p:cNvPr id="12" name="TextBox 18"/>
          <p:cNvSpPr txBox="1">
            <a:spLocks noChangeArrowheads="1"/>
          </p:cNvSpPr>
          <p:nvPr/>
        </p:nvSpPr>
        <p:spPr bwMode="auto">
          <a:xfrm>
            <a:off x="3089407" y="1378671"/>
            <a:ext cx="2924959" cy="1077218"/>
          </a:xfrm>
          <a:prstGeom prst="rect">
            <a:avLst/>
          </a:prstGeom>
          <a:noFill/>
          <a:ln w="9525">
            <a:noFill/>
            <a:miter lim="800000"/>
            <a:headEnd/>
            <a:tailEnd/>
          </a:ln>
        </p:spPr>
        <p:txBody>
          <a:bodyPr wrap="square">
            <a:spAutoFit/>
          </a:bodyPr>
          <a:lstStyle/>
          <a:p>
            <a:pPr algn="ctr">
              <a:spcAft>
                <a:spcPts val="1200"/>
              </a:spcAft>
            </a:pPr>
            <a:r>
              <a:rPr lang="en-US" sz="1600" b="1" dirty="0">
                <a:solidFill>
                  <a:schemeClr val="bg1"/>
                </a:solidFill>
                <a:ea typeface="Verdana" pitchFamily="34" charset="0"/>
                <a:cs typeface="Verdana" pitchFamily="34" charset="0"/>
              </a:rPr>
              <a:t>Make a low, one-time payment and receive a significant discount on the hourly charge</a:t>
            </a:r>
          </a:p>
        </p:txBody>
      </p:sp>
      <p:sp>
        <p:nvSpPr>
          <p:cNvPr id="40" name="Rectangle 39"/>
          <p:cNvSpPr/>
          <p:nvPr/>
        </p:nvSpPr>
        <p:spPr>
          <a:xfrm>
            <a:off x="178908" y="655320"/>
            <a:ext cx="2887324" cy="671728"/>
          </a:xfrm>
          <a:prstGeom prst="rect">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accent1"/>
              </a:solidFill>
            </a:endParaRPr>
          </a:p>
        </p:txBody>
      </p:sp>
      <p:sp>
        <p:nvSpPr>
          <p:cNvPr id="5" name="TextBox 11"/>
          <p:cNvSpPr txBox="1">
            <a:spLocks noChangeArrowheads="1"/>
          </p:cNvSpPr>
          <p:nvPr/>
        </p:nvSpPr>
        <p:spPr bwMode="auto">
          <a:xfrm>
            <a:off x="178908" y="655321"/>
            <a:ext cx="2887324" cy="707886"/>
          </a:xfrm>
          <a:prstGeom prst="rect">
            <a:avLst/>
          </a:prstGeom>
          <a:solidFill>
            <a:schemeClr val="tx1">
              <a:lumMod val="50000"/>
            </a:schemeClr>
          </a:solidFill>
          <a:ln w="9525">
            <a:noFill/>
            <a:miter lim="800000"/>
            <a:headEnd/>
            <a:tailEnd/>
          </a:ln>
        </p:spPr>
        <p:txBody>
          <a:bodyPr wrap="square">
            <a:spAutoFit/>
          </a:bodyPr>
          <a:lstStyle/>
          <a:p>
            <a:pPr algn="ctr"/>
            <a:r>
              <a:rPr lang="en-US" sz="2000" b="1" dirty="0">
                <a:solidFill>
                  <a:schemeClr val="accent1"/>
                </a:solidFill>
                <a:latin typeface="+mj-lt"/>
              </a:rPr>
              <a:t>On-Demand</a:t>
            </a:r>
          </a:p>
          <a:p>
            <a:pPr algn="ctr"/>
            <a:r>
              <a:rPr lang="en-US" sz="2000" b="1" dirty="0">
                <a:solidFill>
                  <a:schemeClr val="accent1"/>
                </a:solidFill>
                <a:latin typeface="+mj-lt"/>
              </a:rPr>
              <a:t>Instances</a:t>
            </a:r>
          </a:p>
        </p:txBody>
      </p:sp>
      <p:sp>
        <p:nvSpPr>
          <p:cNvPr id="11" name="TextBox 17"/>
          <p:cNvSpPr txBox="1">
            <a:spLocks noChangeArrowheads="1"/>
          </p:cNvSpPr>
          <p:nvPr/>
        </p:nvSpPr>
        <p:spPr bwMode="auto">
          <a:xfrm>
            <a:off x="179951" y="1371345"/>
            <a:ext cx="2885239" cy="830997"/>
          </a:xfrm>
          <a:prstGeom prst="rect">
            <a:avLst/>
          </a:prstGeom>
          <a:noFill/>
          <a:ln w="9525">
            <a:noFill/>
            <a:miter lim="800000"/>
            <a:headEnd/>
            <a:tailEnd/>
          </a:ln>
        </p:spPr>
        <p:txBody>
          <a:bodyPr wrap="square">
            <a:spAutoFit/>
          </a:bodyPr>
          <a:lstStyle/>
          <a:p>
            <a:pPr algn="ctr">
              <a:spcAft>
                <a:spcPts val="1200"/>
              </a:spcAft>
            </a:pPr>
            <a:r>
              <a:rPr lang="en-US" sz="1600" b="1" dirty="0">
                <a:solidFill>
                  <a:schemeClr val="bg1"/>
                </a:solidFill>
                <a:ea typeface="Verdana" pitchFamily="34" charset="0"/>
                <a:cs typeface="Verdana" pitchFamily="34" charset="0"/>
              </a:rPr>
              <a:t>Pay for compute capacity by the hour with no long-term commitments</a:t>
            </a:r>
          </a:p>
        </p:txBody>
      </p:sp>
      <p:sp>
        <p:nvSpPr>
          <p:cNvPr id="13" name="TextBox 19"/>
          <p:cNvSpPr txBox="1">
            <a:spLocks noChangeArrowheads="1"/>
          </p:cNvSpPr>
          <p:nvPr/>
        </p:nvSpPr>
        <p:spPr bwMode="auto">
          <a:xfrm>
            <a:off x="6052703" y="1362957"/>
            <a:ext cx="2943410" cy="1077218"/>
          </a:xfrm>
          <a:prstGeom prst="rect">
            <a:avLst/>
          </a:prstGeom>
          <a:noFill/>
          <a:ln w="9525">
            <a:noFill/>
            <a:miter lim="800000"/>
            <a:headEnd/>
            <a:tailEnd/>
          </a:ln>
        </p:spPr>
        <p:txBody>
          <a:bodyPr wrap="square">
            <a:spAutoFit/>
          </a:bodyPr>
          <a:lstStyle/>
          <a:p>
            <a:pPr algn="ctr">
              <a:spcAft>
                <a:spcPts val="1200"/>
              </a:spcAft>
            </a:pPr>
            <a:r>
              <a:rPr lang="en-US" sz="1600" b="1" dirty="0">
                <a:solidFill>
                  <a:schemeClr val="bg1"/>
                </a:solidFill>
                <a:ea typeface="Verdana" pitchFamily="34" charset="0"/>
                <a:cs typeface="Verdana" pitchFamily="34" charset="0"/>
              </a:rPr>
              <a:t>Bid for unused capacity, charged at a spot price which fluctuates based on supply and demand</a:t>
            </a:r>
            <a:endParaRPr lang="en-US" sz="1600" b="0" dirty="0">
              <a:solidFill>
                <a:schemeClr val="bg1"/>
              </a:solidFill>
              <a:ea typeface="Verdana" pitchFamily="34" charset="0"/>
              <a:cs typeface="Verdana" pitchFamily="34" charset="0"/>
            </a:endParaRPr>
          </a:p>
        </p:txBody>
      </p:sp>
      <p:grpSp>
        <p:nvGrpSpPr>
          <p:cNvPr id="45" name="Group 44">
            <a:extLst>
              <a:ext uri="{FF2B5EF4-FFF2-40B4-BE49-F238E27FC236}">
                <a16:creationId xmlns:a16="http://schemas.microsoft.com/office/drawing/2014/main" id="{56AB2C0E-0A0E-E84B-8487-E980662F4CA0}"/>
              </a:ext>
            </a:extLst>
          </p:cNvPr>
          <p:cNvGrpSpPr/>
          <p:nvPr/>
        </p:nvGrpSpPr>
        <p:grpSpPr>
          <a:xfrm>
            <a:off x="8531678" y="2"/>
            <a:ext cx="412991" cy="489858"/>
            <a:chOff x="13432971" y="2"/>
            <a:chExt cx="660785" cy="783773"/>
          </a:xfrm>
        </p:grpSpPr>
        <p:sp>
          <p:nvSpPr>
            <p:cNvPr id="51" name="Arrow: Pentagon 26">
              <a:extLst>
                <a:ext uri="{FF2B5EF4-FFF2-40B4-BE49-F238E27FC236}">
                  <a16:creationId xmlns:a16="http://schemas.microsoft.com/office/drawing/2014/main" id="{D44E0DBC-1F35-9248-B4DC-45AF5458BD73}"/>
                </a:ext>
              </a:extLst>
            </p:cNvPr>
            <p:cNvSpPr/>
            <p:nvPr/>
          </p:nvSpPr>
          <p:spPr bwMode="auto">
            <a:xfrm rot="5400000">
              <a:off x="13371477" y="61496"/>
              <a:ext cx="783773" cy="660785"/>
            </a:xfrm>
            <a:prstGeom prst="homePlate">
              <a:avLst>
                <a:gd name="adj" fmla="val 3003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2" name="Graphic 3">
              <a:extLst>
                <a:ext uri="{FF2B5EF4-FFF2-40B4-BE49-F238E27FC236}">
                  <a16:creationId xmlns:a16="http://schemas.microsoft.com/office/drawing/2014/main" id="{F076F8BF-4855-5C49-A936-9B82D705CCA8}"/>
                </a:ext>
              </a:extLst>
            </p:cNvPr>
            <p:cNvGrpSpPr/>
            <p:nvPr/>
          </p:nvGrpSpPr>
          <p:grpSpPr>
            <a:xfrm>
              <a:off x="13585427" y="125219"/>
              <a:ext cx="386410" cy="386410"/>
              <a:chOff x="4333875" y="2333625"/>
              <a:chExt cx="476250" cy="476250"/>
            </a:xfrm>
            <a:solidFill>
              <a:schemeClr val="tx1"/>
            </a:solidFill>
          </p:grpSpPr>
          <p:sp>
            <p:nvSpPr>
              <p:cNvPr id="53" name="Freeform: Shape 32">
                <a:extLst>
                  <a:ext uri="{FF2B5EF4-FFF2-40B4-BE49-F238E27FC236}">
                    <a16:creationId xmlns:a16="http://schemas.microsoft.com/office/drawing/2014/main" id="{202564F0-A00D-9A4C-9BCC-D1C49AFEFC26}"/>
                  </a:ext>
                </a:extLst>
              </p:cNvPr>
              <p:cNvSpPr/>
              <p:nvPr/>
            </p:nvSpPr>
            <p:spPr>
              <a:xfrm>
                <a:off x="4536281" y="2326481"/>
                <a:ext cx="276225" cy="276225"/>
              </a:xfrm>
              <a:custGeom>
                <a:avLst/>
                <a:gdLst>
                  <a:gd name="connsiteX0" fmla="*/ 254794 w 276225"/>
                  <a:gd name="connsiteY0" fmla="*/ 7144 h 276225"/>
                  <a:gd name="connsiteX1" fmla="*/ 26194 w 276225"/>
                  <a:gd name="connsiteY1" fmla="*/ 7144 h 276225"/>
                  <a:gd name="connsiteX2" fmla="*/ 7144 w 276225"/>
                  <a:gd name="connsiteY2" fmla="*/ 26194 h 276225"/>
                  <a:gd name="connsiteX3" fmla="*/ 7144 w 276225"/>
                  <a:gd name="connsiteY3" fmla="*/ 73819 h 276225"/>
                  <a:gd name="connsiteX4" fmla="*/ 26194 w 276225"/>
                  <a:gd name="connsiteY4" fmla="*/ 73819 h 276225"/>
                  <a:gd name="connsiteX5" fmla="*/ 26194 w 276225"/>
                  <a:gd name="connsiteY5" fmla="*/ 26194 h 276225"/>
                  <a:gd name="connsiteX6" fmla="*/ 254794 w 276225"/>
                  <a:gd name="connsiteY6" fmla="*/ 26194 h 276225"/>
                  <a:gd name="connsiteX7" fmla="*/ 254794 w 276225"/>
                  <a:gd name="connsiteY7" fmla="*/ 254794 h 276225"/>
                  <a:gd name="connsiteX8" fmla="*/ 207169 w 276225"/>
                  <a:gd name="connsiteY8" fmla="*/ 254794 h 276225"/>
                  <a:gd name="connsiteX9" fmla="*/ 207169 w 276225"/>
                  <a:gd name="connsiteY9" fmla="*/ 273844 h 276225"/>
                  <a:gd name="connsiteX10" fmla="*/ 254794 w 276225"/>
                  <a:gd name="connsiteY10" fmla="*/ 273844 h 276225"/>
                  <a:gd name="connsiteX11" fmla="*/ 273844 w 276225"/>
                  <a:gd name="connsiteY11" fmla="*/ 254794 h 276225"/>
                  <a:gd name="connsiteX12" fmla="*/ 273844 w 276225"/>
                  <a:gd name="connsiteY12" fmla="*/ 26194 h 276225"/>
                  <a:gd name="connsiteX13" fmla="*/ 254794 w 276225"/>
                  <a:gd name="connsiteY13" fmla="*/ 714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7144"/>
                    </a:moveTo>
                    <a:lnTo>
                      <a:pt x="26194" y="7144"/>
                    </a:lnTo>
                    <a:cubicBezTo>
                      <a:pt x="15716" y="7144"/>
                      <a:pt x="7144" y="15716"/>
                      <a:pt x="7144" y="26194"/>
                    </a:cubicBezTo>
                    <a:lnTo>
                      <a:pt x="7144" y="73819"/>
                    </a:lnTo>
                    <a:lnTo>
                      <a:pt x="26194" y="73819"/>
                    </a:lnTo>
                    <a:lnTo>
                      <a:pt x="26194" y="26194"/>
                    </a:lnTo>
                    <a:lnTo>
                      <a:pt x="254794" y="26194"/>
                    </a:lnTo>
                    <a:lnTo>
                      <a:pt x="254794" y="254794"/>
                    </a:lnTo>
                    <a:lnTo>
                      <a:pt x="207169" y="254794"/>
                    </a:lnTo>
                    <a:lnTo>
                      <a:pt x="207169" y="273844"/>
                    </a:lnTo>
                    <a:lnTo>
                      <a:pt x="254794" y="273844"/>
                    </a:lnTo>
                    <a:cubicBezTo>
                      <a:pt x="265271" y="273844"/>
                      <a:pt x="273844" y="265271"/>
                      <a:pt x="273844" y="254794"/>
                    </a:cubicBezTo>
                    <a:lnTo>
                      <a:pt x="273844" y="26194"/>
                    </a:lnTo>
                    <a:cubicBezTo>
                      <a:pt x="273844" y="15716"/>
                      <a:pt x="265271" y="7144"/>
                      <a:pt x="254794" y="7144"/>
                    </a:cubicBezTo>
                    <a:close/>
                  </a:path>
                </a:pathLst>
              </a:custGeom>
              <a:grpFill/>
              <a:ln w="19050" cap="flat">
                <a:noFill/>
                <a:prstDash val="solid"/>
                <a:miter/>
              </a:ln>
            </p:spPr>
            <p:txBody>
              <a:bodyPr rtlCol="0" anchor="ctr"/>
              <a:lstStyle/>
              <a:p>
                <a:endParaRPr lang="en-US" sz="1125" dirty="0"/>
              </a:p>
            </p:txBody>
          </p:sp>
          <p:sp>
            <p:nvSpPr>
              <p:cNvPr id="54" name="Freeform: Shape 33">
                <a:extLst>
                  <a:ext uri="{FF2B5EF4-FFF2-40B4-BE49-F238E27FC236}">
                    <a16:creationId xmlns:a16="http://schemas.microsoft.com/office/drawing/2014/main" id="{AE84C948-54BE-1747-9E4F-C689849844F3}"/>
                  </a:ext>
                </a:extLst>
              </p:cNvPr>
              <p:cNvSpPr/>
              <p:nvPr/>
            </p:nvSpPr>
            <p:spPr>
              <a:xfrm>
                <a:off x="4326731" y="2536031"/>
                <a:ext cx="276225" cy="276225"/>
              </a:xfrm>
              <a:custGeom>
                <a:avLst/>
                <a:gdLst>
                  <a:gd name="connsiteX0" fmla="*/ 254794 w 276225"/>
                  <a:gd name="connsiteY0" fmla="*/ 254794 h 276225"/>
                  <a:gd name="connsiteX1" fmla="*/ 26194 w 276225"/>
                  <a:gd name="connsiteY1" fmla="*/ 254794 h 276225"/>
                  <a:gd name="connsiteX2" fmla="*/ 26194 w 276225"/>
                  <a:gd name="connsiteY2" fmla="*/ 26194 h 276225"/>
                  <a:gd name="connsiteX3" fmla="*/ 73819 w 276225"/>
                  <a:gd name="connsiteY3" fmla="*/ 26194 h 276225"/>
                  <a:gd name="connsiteX4" fmla="*/ 73819 w 276225"/>
                  <a:gd name="connsiteY4" fmla="*/ 7144 h 276225"/>
                  <a:gd name="connsiteX5" fmla="*/ 26194 w 276225"/>
                  <a:gd name="connsiteY5" fmla="*/ 7144 h 276225"/>
                  <a:gd name="connsiteX6" fmla="*/ 7144 w 276225"/>
                  <a:gd name="connsiteY6" fmla="*/ 26194 h 276225"/>
                  <a:gd name="connsiteX7" fmla="*/ 7144 w 276225"/>
                  <a:gd name="connsiteY7" fmla="*/ 254794 h 276225"/>
                  <a:gd name="connsiteX8" fmla="*/ 26194 w 276225"/>
                  <a:gd name="connsiteY8" fmla="*/ 273844 h 276225"/>
                  <a:gd name="connsiteX9" fmla="*/ 254794 w 276225"/>
                  <a:gd name="connsiteY9" fmla="*/ 273844 h 276225"/>
                  <a:gd name="connsiteX10" fmla="*/ 273844 w 276225"/>
                  <a:gd name="connsiteY10" fmla="*/ 254794 h 276225"/>
                  <a:gd name="connsiteX11" fmla="*/ 273844 w 276225"/>
                  <a:gd name="connsiteY11" fmla="*/ 207169 h 276225"/>
                  <a:gd name="connsiteX12" fmla="*/ 254794 w 276225"/>
                  <a:gd name="connsiteY12" fmla="*/ 207169 h 276225"/>
                  <a:gd name="connsiteX13" fmla="*/ 254794 w 276225"/>
                  <a:gd name="connsiteY13" fmla="*/ 25479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254794"/>
                    </a:moveTo>
                    <a:lnTo>
                      <a:pt x="26194" y="254794"/>
                    </a:lnTo>
                    <a:lnTo>
                      <a:pt x="26194" y="26194"/>
                    </a:lnTo>
                    <a:lnTo>
                      <a:pt x="73819" y="26194"/>
                    </a:lnTo>
                    <a:lnTo>
                      <a:pt x="73819" y="7144"/>
                    </a:lnTo>
                    <a:lnTo>
                      <a:pt x="26194" y="7144"/>
                    </a:lnTo>
                    <a:cubicBezTo>
                      <a:pt x="15716" y="7144"/>
                      <a:pt x="7144" y="15716"/>
                      <a:pt x="7144" y="26194"/>
                    </a:cubicBezTo>
                    <a:lnTo>
                      <a:pt x="7144" y="254794"/>
                    </a:lnTo>
                    <a:cubicBezTo>
                      <a:pt x="7144" y="265271"/>
                      <a:pt x="15716" y="273844"/>
                      <a:pt x="26194" y="273844"/>
                    </a:cubicBezTo>
                    <a:lnTo>
                      <a:pt x="254794" y="273844"/>
                    </a:lnTo>
                    <a:cubicBezTo>
                      <a:pt x="265271" y="273844"/>
                      <a:pt x="273844" y="265271"/>
                      <a:pt x="273844" y="254794"/>
                    </a:cubicBezTo>
                    <a:lnTo>
                      <a:pt x="273844" y="207169"/>
                    </a:lnTo>
                    <a:lnTo>
                      <a:pt x="254794" y="207169"/>
                    </a:lnTo>
                    <a:lnTo>
                      <a:pt x="254794" y="254794"/>
                    </a:lnTo>
                    <a:close/>
                  </a:path>
                </a:pathLst>
              </a:custGeom>
              <a:grpFill/>
              <a:ln w="19050" cap="flat">
                <a:noFill/>
                <a:prstDash val="solid"/>
                <a:miter/>
              </a:ln>
            </p:spPr>
            <p:txBody>
              <a:bodyPr rtlCol="0" anchor="ctr"/>
              <a:lstStyle/>
              <a:p>
                <a:endParaRPr lang="en-US" sz="1125" dirty="0"/>
              </a:p>
            </p:txBody>
          </p:sp>
          <p:sp>
            <p:nvSpPr>
              <p:cNvPr id="55" name="Freeform: Shape 34">
                <a:extLst>
                  <a:ext uri="{FF2B5EF4-FFF2-40B4-BE49-F238E27FC236}">
                    <a16:creationId xmlns:a16="http://schemas.microsoft.com/office/drawing/2014/main" id="{FF330389-86FD-C444-9F5A-E3709019046C}"/>
                  </a:ext>
                </a:extLst>
              </p:cNvPr>
              <p:cNvSpPr/>
              <p:nvPr/>
            </p:nvSpPr>
            <p:spPr>
              <a:xfrm>
                <a:off x="4412456" y="2412206"/>
                <a:ext cx="314325" cy="314325"/>
              </a:xfrm>
              <a:custGeom>
                <a:avLst/>
                <a:gdLst>
                  <a:gd name="connsiteX0" fmla="*/ 264319 w 314325"/>
                  <a:gd name="connsiteY0" fmla="*/ 35719 h 314325"/>
                  <a:gd name="connsiteX1" fmla="*/ 264319 w 314325"/>
                  <a:gd name="connsiteY1" fmla="*/ 7144 h 314325"/>
                  <a:gd name="connsiteX2" fmla="*/ 245269 w 314325"/>
                  <a:gd name="connsiteY2" fmla="*/ 7144 h 314325"/>
                  <a:gd name="connsiteX3" fmla="*/ 245269 w 314325"/>
                  <a:gd name="connsiteY3" fmla="*/ 35719 h 314325"/>
                  <a:gd name="connsiteX4" fmla="*/ 216694 w 314325"/>
                  <a:gd name="connsiteY4" fmla="*/ 35719 h 314325"/>
                  <a:gd name="connsiteX5" fmla="*/ 216694 w 314325"/>
                  <a:gd name="connsiteY5" fmla="*/ 7144 h 314325"/>
                  <a:gd name="connsiteX6" fmla="*/ 197644 w 314325"/>
                  <a:gd name="connsiteY6" fmla="*/ 7144 h 314325"/>
                  <a:gd name="connsiteX7" fmla="*/ 197644 w 314325"/>
                  <a:gd name="connsiteY7" fmla="*/ 35719 h 314325"/>
                  <a:gd name="connsiteX8" fmla="*/ 169069 w 314325"/>
                  <a:gd name="connsiteY8" fmla="*/ 35719 h 314325"/>
                  <a:gd name="connsiteX9" fmla="*/ 169069 w 314325"/>
                  <a:gd name="connsiteY9" fmla="*/ 7144 h 314325"/>
                  <a:gd name="connsiteX10" fmla="*/ 150019 w 314325"/>
                  <a:gd name="connsiteY10" fmla="*/ 7144 h 314325"/>
                  <a:gd name="connsiteX11" fmla="*/ 150019 w 314325"/>
                  <a:gd name="connsiteY11" fmla="*/ 35719 h 314325"/>
                  <a:gd name="connsiteX12" fmla="*/ 121444 w 314325"/>
                  <a:gd name="connsiteY12" fmla="*/ 35719 h 314325"/>
                  <a:gd name="connsiteX13" fmla="*/ 121444 w 314325"/>
                  <a:gd name="connsiteY13" fmla="*/ 7144 h 314325"/>
                  <a:gd name="connsiteX14" fmla="*/ 102394 w 314325"/>
                  <a:gd name="connsiteY14" fmla="*/ 7144 h 314325"/>
                  <a:gd name="connsiteX15" fmla="*/ 102394 w 314325"/>
                  <a:gd name="connsiteY15" fmla="*/ 35719 h 314325"/>
                  <a:gd name="connsiteX16" fmla="*/ 73819 w 314325"/>
                  <a:gd name="connsiteY16" fmla="*/ 35719 h 314325"/>
                  <a:gd name="connsiteX17" fmla="*/ 73819 w 314325"/>
                  <a:gd name="connsiteY17" fmla="*/ 7144 h 314325"/>
                  <a:gd name="connsiteX18" fmla="*/ 54769 w 314325"/>
                  <a:gd name="connsiteY18" fmla="*/ 7144 h 314325"/>
                  <a:gd name="connsiteX19" fmla="*/ 54769 w 314325"/>
                  <a:gd name="connsiteY19" fmla="*/ 35719 h 314325"/>
                  <a:gd name="connsiteX20" fmla="*/ 35719 w 314325"/>
                  <a:gd name="connsiteY20" fmla="*/ 54769 h 314325"/>
                  <a:gd name="connsiteX21" fmla="*/ 7144 w 314325"/>
                  <a:gd name="connsiteY21" fmla="*/ 54769 h 314325"/>
                  <a:gd name="connsiteX22" fmla="*/ 7144 w 314325"/>
                  <a:gd name="connsiteY22" fmla="*/ 73819 h 314325"/>
                  <a:gd name="connsiteX23" fmla="*/ 35719 w 314325"/>
                  <a:gd name="connsiteY23" fmla="*/ 73819 h 314325"/>
                  <a:gd name="connsiteX24" fmla="*/ 35719 w 314325"/>
                  <a:gd name="connsiteY24" fmla="*/ 102394 h 314325"/>
                  <a:gd name="connsiteX25" fmla="*/ 7144 w 314325"/>
                  <a:gd name="connsiteY25" fmla="*/ 102394 h 314325"/>
                  <a:gd name="connsiteX26" fmla="*/ 7144 w 314325"/>
                  <a:gd name="connsiteY26" fmla="*/ 121444 h 314325"/>
                  <a:gd name="connsiteX27" fmla="*/ 35719 w 314325"/>
                  <a:gd name="connsiteY27" fmla="*/ 121444 h 314325"/>
                  <a:gd name="connsiteX28" fmla="*/ 35719 w 314325"/>
                  <a:gd name="connsiteY28" fmla="*/ 150019 h 314325"/>
                  <a:gd name="connsiteX29" fmla="*/ 7144 w 314325"/>
                  <a:gd name="connsiteY29" fmla="*/ 150019 h 314325"/>
                  <a:gd name="connsiteX30" fmla="*/ 7144 w 314325"/>
                  <a:gd name="connsiteY30" fmla="*/ 169069 h 314325"/>
                  <a:gd name="connsiteX31" fmla="*/ 35719 w 314325"/>
                  <a:gd name="connsiteY31" fmla="*/ 169069 h 314325"/>
                  <a:gd name="connsiteX32" fmla="*/ 35719 w 314325"/>
                  <a:gd name="connsiteY32" fmla="*/ 197644 h 314325"/>
                  <a:gd name="connsiteX33" fmla="*/ 7144 w 314325"/>
                  <a:gd name="connsiteY33" fmla="*/ 197644 h 314325"/>
                  <a:gd name="connsiteX34" fmla="*/ 7144 w 314325"/>
                  <a:gd name="connsiteY34" fmla="*/ 216694 h 314325"/>
                  <a:gd name="connsiteX35" fmla="*/ 35719 w 314325"/>
                  <a:gd name="connsiteY35" fmla="*/ 216694 h 314325"/>
                  <a:gd name="connsiteX36" fmla="*/ 35719 w 314325"/>
                  <a:gd name="connsiteY36" fmla="*/ 245269 h 314325"/>
                  <a:gd name="connsiteX37" fmla="*/ 7144 w 314325"/>
                  <a:gd name="connsiteY37" fmla="*/ 245269 h 314325"/>
                  <a:gd name="connsiteX38" fmla="*/ 7144 w 314325"/>
                  <a:gd name="connsiteY38" fmla="*/ 264319 h 314325"/>
                  <a:gd name="connsiteX39" fmla="*/ 35719 w 314325"/>
                  <a:gd name="connsiteY39" fmla="*/ 264319 h 314325"/>
                  <a:gd name="connsiteX40" fmla="*/ 54769 w 314325"/>
                  <a:gd name="connsiteY40" fmla="*/ 283369 h 314325"/>
                  <a:gd name="connsiteX41" fmla="*/ 54769 w 314325"/>
                  <a:gd name="connsiteY41" fmla="*/ 311944 h 314325"/>
                  <a:gd name="connsiteX42" fmla="*/ 73819 w 314325"/>
                  <a:gd name="connsiteY42" fmla="*/ 311944 h 314325"/>
                  <a:gd name="connsiteX43" fmla="*/ 73819 w 314325"/>
                  <a:gd name="connsiteY43" fmla="*/ 283369 h 314325"/>
                  <a:gd name="connsiteX44" fmla="*/ 102394 w 314325"/>
                  <a:gd name="connsiteY44" fmla="*/ 283369 h 314325"/>
                  <a:gd name="connsiteX45" fmla="*/ 102394 w 314325"/>
                  <a:gd name="connsiteY45" fmla="*/ 311944 h 314325"/>
                  <a:gd name="connsiteX46" fmla="*/ 121444 w 314325"/>
                  <a:gd name="connsiteY46" fmla="*/ 311944 h 314325"/>
                  <a:gd name="connsiteX47" fmla="*/ 121444 w 314325"/>
                  <a:gd name="connsiteY47" fmla="*/ 283369 h 314325"/>
                  <a:gd name="connsiteX48" fmla="*/ 150019 w 314325"/>
                  <a:gd name="connsiteY48" fmla="*/ 283369 h 314325"/>
                  <a:gd name="connsiteX49" fmla="*/ 150019 w 314325"/>
                  <a:gd name="connsiteY49" fmla="*/ 311944 h 314325"/>
                  <a:gd name="connsiteX50" fmla="*/ 169069 w 314325"/>
                  <a:gd name="connsiteY50" fmla="*/ 311944 h 314325"/>
                  <a:gd name="connsiteX51" fmla="*/ 169069 w 314325"/>
                  <a:gd name="connsiteY51" fmla="*/ 283369 h 314325"/>
                  <a:gd name="connsiteX52" fmla="*/ 197644 w 314325"/>
                  <a:gd name="connsiteY52" fmla="*/ 283369 h 314325"/>
                  <a:gd name="connsiteX53" fmla="*/ 197644 w 314325"/>
                  <a:gd name="connsiteY53" fmla="*/ 311944 h 314325"/>
                  <a:gd name="connsiteX54" fmla="*/ 216694 w 314325"/>
                  <a:gd name="connsiteY54" fmla="*/ 311944 h 314325"/>
                  <a:gd name="connsiteX55" fmla="*/ 216694 w 314325"/>
                  <a:gd name="connsiteY55" fmla="*/ 283369 h 314325"/>
                  <a:gd name="connsiteX56" fmla="*/ 245269 w 314325"/>
                  <a:gd name="connsiteY56" fmla="*/ 283369 h 314325"/>
                  <a:gd name="connsiteX57" fmla="*/ 245269 w 314325"/>
                  <a:gd name="connsiteY57" fmla="*/ 311944 h 314325"/>
                  <a:gd name="connsiteX58" fmla="*/ 264319 w 314325"/>
                  <a:gd name="connsiteY58" fmla="*/ 311944 h 314325"/>
                  <a:gd name="connsiteX59" fmla="*/ 264319 w 314325"/>
                  <a:gd name="connsiteY59" fmla="*/ 283369 h 314325"/>
                  <a:gd name="connsiteX60" fmla="*/ 283369 w 314325"/>
                  <a:gd name="connsiteY60" fmla="*/ 264319 h 314325"/>
                  <a:gd name="connsiteX61" fmla="*/ 311944 w 314325"/>
                  <a:gd name="connsiteY61" fmla="*/ 264319 h 314325"/>
                  <a:gd name="connsiteX62" fmla="*/ 311944 w 314325"/>
                  <a:gd name="connsiteY62" fmla="*/ 245269 h 314325"/>
                  <a:gd name="connsiteX63" fmla="*/ 283369 w 314325"/>
                  <a:gd name="connsiteY63" fmla="*/ 245269 h 314325"/>
                  <a:gd name="connsiteX64" fmla="*/ 283369 w 314325"/>
                  <a:gd name="connsiteY64" fmla="*/ 216694 h 314325"/>
                  <a:gd name="connsiteX65" fmla="*/ 311944 w 314325"/>
                  <a:gd name="connsiteY65" fmla="*/ 216694 h 314325"/>
                  <a:gd name="connsiteX66" fmla="*/ 311944 w 314325"/>
                  <a:gd name="connsiteY66" fmla="*/ 197644 h 314325"/>
                  <a:gd name="connsiteX67" fmla="*/ 283369 w 314325"/>
                  <a:gd name="connsiteY67" fmla="*/ 197644 h 314325"/>
                  <a:gd name="connsiteX68" fmla="*/ 283369 w 314325"/>
                  <a:gd name="connsiteY68" fmla="*/ 169069 h 314325"/>
                  <a:gd name="connsiteX69" fmla="*/ 311944 w 314325"/>
                  <a:gd name="connsiteY69" fmla="*/ 169069 h 314325"/>
                  <a:gd name="connsiteX70" fmla="*/ 311944 w 314325"/>
                  <a:gd name="connsiteY70" fmla="*/ 150019 h 314325"/>
                  <a:gd name="connsiteX71" fmla="*/ 283369 w 314325"/>
                  <a:gd name="connsiteY71" fmla="*/ 150019 h 314325"/>
                  <a:gd name="connsiteX72" fmla="*/ 283369 w 314325"/>
                  <a:gd name="connsiteY72" fmla="*/ 121444 h 314325"/>
                  <a:gd name="connsiteX73" fmla="*/ 311944 w 314325"/>
                  <a:gd name="connsiteY73" fmla="*/ 121444 h 314325"/>
                  <a:gd name="connsiteX74" fmla="*/ 311944 w 314325"/>
                  <a:gd name="connsiteY74" fmla="*/ 102394 h 314325"/>
                  <a:gd name="connsiteX75" fmla="*/ 283369 w 314325"/>
                  <a:gd name="connsiteY75" fmla="*/ 102394 h 314325"/>
                  <a:gd name="connsiteX76" fmla="*/ 283369 w 314325"/>
                  <a:gd name="connsiteY76" fmla="*/ 73819 h 314325"/>
                  <a:gd name="connsiteX77" fmla="*/ 311944 w 314325"/>
                  <a:gd name="connsiteY77" fmla="*/ 73819 h 314325"/>
                  <a:gd name="connsiteX78" fmla="*/ 311944 w 314325"/>
                  <a:gd name="connsiteY78" fmla="*/ 54769 h 314325"/>
                  <a:gd name="connsiteX79" fmla="*/ 283369 w 314325"/>
                  <a:gd name="connsiteY79" fmla="*/ 54769 h 314325"/>
                  <a:gd name="connsiteX80" fmla="*/ 264319 w 314325"/>
                  <a:gd name="connsiteY80" fmla="*/ 35719 h 314325"/>
                  <a:gd name="connsiteX81" fmla="*/ 264319 w 314325"/>
                  <a:gd name="connsiteY81" fmla="*/ 262414 h 314325"/>
                  <a:gd name="connsiteX82" fmla="*/ 262414 w 314325"/>
                  <a:gd name="connsiteY82" fmla="*/ 264319 h 314325"/>
                  <a:gd name="connsiteX83" fmla="*/ 56674 w 314325"/>
                  <a:gd name="connsiteY83" fmla="*/ 264319 h 314325"/>
                  <a:gd name="connsiteX84" fmla="*/ 56674 w 314325"/>
                  <a:gd name="connsiteY84" fmla="*/ 264319 h 314325"/>
                  <a:gd name="connsiteX85" fmla="*/ 54769 w 314325"/>
                  <a:gd name="connsiteY85" fmla="*/ 262414 h 314325"/>
                  <a:gd name="connsiteX86" fmla="*/ 54769 w 314325"/>
                  <a:gd name="connsiteY86" fmla="*/ 56674 h 314325"/>
                  <a:gd name="connsiteX87" fmla="*/ 54769 w 314325"/>
                  <a:gd name="connsiteY87" fmla="*/ 56674 h 314325"/>
                  <a:gd name="connsiteX88" fmla="*/ 56674 w 314325"/>
                  <a:gd name="connsiteY88" fmla="*/ 54769 h 314325"/>
                  <a:gd name="connsiteX89" fmla="*/ 262414 w 314325"/>
                  <a:gd name="connsiteY89" fmla="*/ 54769 h 314325"/>
                  <a:gd name="connsiteX90" fmla="*/ 264319 w 314325"/>
                  <a:gd name="connsiteY90" fmla="*/ 56674 h 314325"/>
                  <a:gd name="connsiteX91" fmla="*/ 264319 w 314325"/>
                  <a:gd name="connsiteY91" fmla="*/ 26241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14325" h="314325">
                    <a:moveTo>
                      <a:pt x="264319" y="35719"/>
                    </a:moveTo>
                    <a:lnTo>
                      <a:pt x="264319" y="7144"/>
                    </a:lnTo>
                    <a:lnTo>
                      <a:pt x="245269" y="7144"/>
                    </a:lnTo>
                    <a:lnTo>
                      <a:pt x="245269" y="35719"/>
                    </a:lnTo>
                    <a:lnTo>
                      <a:pt x="216694" y="35719"/>
                    </a:lnTo>
                    <a:lnTo>
                      <a:pt x="216694" y="7144"/>
                    </a:lnTo>
                    <a:lnTo>
                      <a:pt x="197644" y="7144"/>
                    </a:lnTo>
                    <a:lnTo>
                      <a:pt x="197644" y="35719"/>
                    </a:lnTo>
                    <a:lnTo>
                      <a:pt x="169069" y="35719"/>
                    </a:lnTo>
                    <a:lnTo>
                      <a:pt x="169069" y="7144"/>
                    </a:lnTo>
                    <a:lnTo>
                      <a:pt x="150019" y="7144"/>
                    </a:lnTo>
                    <a:lnTo>
                      <a:pt x="150019" y="35719"/>
                    </a:lnTo>
                    <a:lnTo>
                      <a:pt x="121444" y="35719"/>
                    </a:lnTo>
                    <a:lnTo>
                      <a:pt x="121444" y="7144"/>
                    </a:lnTo>
                    <a:lnTo>
                      <a:pt x="102394" y="7144"/>
                    </a:lnTo>
                    <a:lnTo>
                      <a:pt x="102394" y="35719"/>
                    </a:lnTo>
                    <a:lnTo>
                      <a:pt x="73819" y="35719"/>
                    </a:lnTo>
                    <a:lnTo>
                      <a:pt x="73819" y="7144"/>
                    </a:lnTo>
                    <a:lnTo>
                      <a:pt x="54769" y="7144"/>
                    </a:lnTo>
                    <a:lnTo>
                      <a:pt x="54769" y="35719"/>
                    </a:lnTo>
                    <a:cubicBezTo>
                      <a:pt x="44291" y="36671"/>
                      <a:pt x="36671" y="44291"/>
                      <a:pt x="35719" y="54769"/>
                    </a:cubicBezTo>
                    <a:lnTo>
                      <a:pt x="7144" y="54769"/>
                    </a:lnTo>
                    <a:lnTo>
                      <a:pt x="7144" y="73819"/>
                    </a:lnTo>
                    <a:lnTo>
                      <a:pt x="35719" y="73819"/>
                    </a:lnTo>
                    <a:lnTo>
                      <a:pt x="35719" y="102394"/>
                    </a:lnTo>
                    <a:lnTo>
                      <a:pt x="7144" y="102394"/>
                    </a:lnTo>
                    <a:lnTo>
                      <a:pt x="7144" y="121444"/>
                    </a:lnTo>
                    <a:lnTo>
                      <a:pt x="35719" y="121444"/>
                    </a:lnTo>
                    <a:lnTo>
                      <a:pt x="35719" y="150019"/>
                    </a:lnTo>
                    <a:lnTo>
                      <a:pt x="7144" y="150019"/>
                    </a:lnTo>
                    <a:lnTo>
                      <a:pt x="7144" y="169069"/>
                    </a:lnTo>
                    <a:lnTo>
                      <a:pt x="35719" y="169069"/>
                    </a:lnTo>
                    <a:lnTo>
                      <a:pt x="35719" y="197644"/>
                    </a:lnTo>
                    <a:lnTo>
                      <a:pt x="7144" y="197644"/>
                    </a:lnTo>
                    <a:lnTo>
                      <a:pt x="7144" y="216694"/>
                    </a:lnTo>
                    <a:lnTo>
                      <a:pt x="35719" y="216694"/>
                    </a:lnTo>
                    <a:lnTo>
                      <a:pt x="35719" y="245269"/>
                    </a:lnTo>
                    <a:lnTo>
                      <a:pt x="7144" y="245269"/>
                    </a:lnTo>
                    <a:lnTo>
                      <a:pt x="7144" y="264319"/>
                    </a:lnTo>
                    <a:lnTo>
                      <a:pt x="35719" y="264319"/>
                    </a:lnTo>
                    <a:cubicBezTo>
                      <a:pt x="36671" y="274796"/>
                      <a:pt x="44291" y="282416"/>
                      <a:pt x="54769" y="283369"/>
                    </a:cubicBezTo>
                    <a:lnTo>
                      <a:pt x="54769" y="311944"/>
                    </a:lnTo>
                    <a:lnTo>
                      <a:pt x="73819" y="311944"/>
                    </a:lnTo>
                    <a:lnTo>
                      <a:pt x="73819" y="283369"/>
                    </a:lnTo>
                    <a:lnTo>
                      <a:pt x="102394" y="283369"/>
                    </a:lnTo>
                    <a:lnTo>
                      <a:pt x="102394" y="311944"/>
                    </a:lnTo>
                    <a:lnTo>
                      <a:pt x="121444" y="311944"/>
                    </a:lnTo>
                    <a:lnTo>
                      <a:pt x="121444" y="283369"/>
                    </a:lnTo>
                    <a:lnTo>
                      <a:pt x="150019" y="283369"/>
                    </a:lnTo>
                    <a:lnTo>
                      <a:pt x="150019" y="311944"/>
                    </a:lnTo>
                    <a:lnTo>
                      <a:pt x="169069" y="311944"/>
                    </a:lnTo>
                    <a:lnTo>
                      <a:pt x="169069" y="283369"/>
                    </a:lnTo>
                    <a:lnTo>
                      <a:pt x="197644" y="283369"/>
                    </a:lnTo>
                    <a:lnTo>
                      <a:pt x="197644" y="311944"/>
                    </a:lnTo>
                    <a:lnTo>
                      <a:pt x="216694" y="311944"/>
                    </a:lnTo>
                    <a:lnTo>
                      <a:pt x="216694" y="283369"/>
                    </a:lnTo>
                    <a:lnTo>
                      <a:pt x="245269" y="283369"/>
                    </a:lnTo>
                    <a:lnTo>
                      <a:pt x="245269" y="311944"/>
                    </a:lnTo>
                    <a:lnTo>
                      <a:pt x="264319" y="311944"/>
                    </a:lnTo>
                    <a:lnTo>
                      <a:pt x="264319" y="283369"/>
                    </a:lnTo>
                    <a:cubicBezTo>
                      <a:pt x="274796" y="282416"/>
                      <a:pt x="282416" y="274796"/>
                      <a:pt x="283369" y="264319"/>
                    </a:cubicBezTo>
                    <a:lnTo>
                      <a:pt x="311944" y="264319"/>
                    </a:lnTo>
                    <a:lnTo>
                      <a:pt x="311944" y="245269"/>
                    </a:lnTo>
                    <a:lnTo>
                      <a:pt x="283369" y="245269"/>
                    </a:lnTo>
                    <a:lnTo>
                      <a:pt x="283369" y="216694"/>
                    </a:lnTo>
                    <a:lnTo>
                      <a:pt x="311944" y="216694"/>
                    </a:lnTo>
                    <a:lnTo>
                      <a:pt x="311944" y="197644"/>
                    </a:lnTo>
                    <a:lnTo>
                      <a:pt x="283369" y="197644"/>
                    </a:lnTo>
                    <a:lnTo>
                      <a:pt x="283369" y="169069"/>
                    </a:lnTo>
                    <a:lnTo>
                      <a:pt x="311944" y="169069"/>
                    </a:lnTo>
                    <a:lnTo>
                      <a:pt x="311944" y="150019"/>
                    </a:lnTo>
                    <a:lnTo>
                      <a:pt x="283369" y="150019"/>
                    </a:lnTo>
                    <a:lnTo>
                      <a:pt x="283369" y="121444"/>
                    </a:lnTo>
                    <a:lnTo>
                      <a:pt x="311944" y="121444"/>
                    </a:lnTo>
                    <a:lnTo>
                      <a:pt x="311944" y="102394"/>
                    </a:lnTo>
                    <a:lnTo>
                      <a:pt x="283369" y="102394"/>
                    </a:lnTo>
                    <a:lnTo>
                      <a:pt x="283369" y="73819"/>
                    </a:lnTo>
                    <a:lnTo>
                      <a:pt x="311944" y="73819"/>
                    </a:lnTo>
                    <a:lnTo>
                      <a:pt x="311944" y="54769"/>
                    </a:lnTo>
                    <a:lnTo>
                      <a:pt x="283369" y="54769"/>
                    </a:lnTo>
                    <a:cubicBezTo>
                      <a:pt x="282416" y="44291"/>
                      <a:pt x="274796" y="36671"/>
                      <a:pt x="264319" y="35719"/>
                    </a:cubicBezTo>
                    <a:close/>
                    <a:moveTo>
                      <a:pt x="264319" y="262414"/>
                    </a:moveTo>
                    <a:cubicBezTo>
                      <a:pt x="264319" y="263366"/>
                      <a:pt x="263366" y="264319"/>
                      <a:pt x="262414" y="264319"/>
                    </a:cubicBezTo>
                    <a:lnTo>
                      <a:pt x="56674" y="264319"/>
                    </a:lnTo>
                    <a:cubicBezTo>
                      <a:pt x="56674" y="264319"/>
                      <a:pt x="56674" y="264319"/>
                      <a:pt x="56674" y="264319"/>
                    </a:cubicBezTo>
                    <a:cubicBezTo>
                      <a:pt x="55721" y="264319"/>
                      <a:pt x="54769" y="263366"/>
                      <a:pt x="54769" y="262414"/>
                    </a:cubicBezTo>
                    <a:lnTo>
                      <a:pt x="54769" y="56674"/>
                    </a:lnTo>
                    <a:cubicBezTo>
                      <a:pt x="54769" y="56674"/>
                      <a:pt x="54769" y="56674"/>
                      <a:pt x="54769" y="56674"/>
                    </a:cubicBezTo>
                    <a:cubicBezTo>
                      <a:pt x="54769" y="55721"/>
                      <a:pt x="55721" y="54769"/>
                      <a:pt x="56674" y="54769"/>
                    </a:cubicBezTo>
                    <a:lnTo>
                      <a:pt x="262414" y="54769"/>
                    </a:lnTo>
                    <a:cubicBezTo>
                      <a:pt x="263366" y="54769"/>
                      <a:pt x="264319" y="55721"/>
                      <a:pt x="264319" y="56674"/>
                    </a:cubicBezTo>
                    <a:lnTo>
                      <a:pt x="264319" y="262414"/>
                    </a:lnTo>
                    <a:close/>
                  </a:path>
                </a:pathLst>
              </a:custGeom>
              <a:grpFill/>
              <a:ln w="19050" cap="flat">
                <a:noFill/>
                <a:prstDash val="solid"/>
                <a:miter/>
              </a:ln>
            </p:spPr>
            <p:txBody>
              <a:bodyPr rtlCol="0" anchor="ctr"/>
              <a:lstStyle/>
              <a:p>
                <a:endParaRPr lang="en-US" sz="1125" dirty="0"/>
              </a:p>
            </p:txBody>
          </p:sp>
        </p:grpSp>
      </p:grpSp>
      <p:sp>
        <p:nvSpPr>
          <p:cNvPr id="56" name="TextBox 17">
            <a:extLst>
              <a:ext uri="{FF2B5EF4-FFF2-40B4-BE49-F238E27FC236}">
                <a16:creationId xmlns:a16="http://schemas.microsoft.com/office/drawing/2014/main" id="{12344869-5206-F745-A307-134B36F5F2F7}"/>
              </a:ext>
            </a:extLst>
          </p:cNvPr>
          <p:cNvSpPr txBox="1">
            <a:spLocks noChangeArrowheads="1"/>
          </p:cNvSpPr>
          <p:nvPr/>
        </p:nvSpPr>
        <p:spPr bwMode="auto">
          <a:xfrm>
            <a:off x="179951" y="2552990"/>
            <a:ext cx="2885239" cy="584775"/>
          </a:xfrm>
          <a:prstGeom prst="rect">
            <a:avLst/>
          </a:prstGeom>
          <a:noFill/>
          <a:ln w="9525">
            <a:noFill/>
            <a:miter lim="800000"/>
            <a:headEnd/>
            <a:tailEnd/>
          </a:ln>
        </p:spPr>
        <p:txBody>
          <a:bodyPr wrap="square">
            <a:spAutoFit/>
          </a:bodyPr>
          <a:lstStyle/>
          <a:p>
            <a:pPr algn="ctr">
              <a:spcAft>
                <a:spcPts val="1200"/>
              </a:spcAft>
            </a:pPr>
            <a:r>
              <a:rPr lang="en-US" sz="1600" b="1" dirty="0">
                <a:solidFill>
                  <a:schemeClr val="bg1"/>
                </a:solidFill>
                <a:ea typeface="Verdana" pitchFamily="34" charset="0"/>
                <a:cs typeface="Verdana" pitchFamily="34" charset="0"/>
              </a:rPr>
              <a:t>For Spiky workloads or to define needs</a:t>
            </a:r>
            <a:endParaRPr lang="en-US" sz="1600" b="0" dirty="0">
              <a:solidFill>
                <a:schemeClr val="bg1"/>
              </a:solidFill>
              <a:ea typeface="Verdana" pitchFamily="34" charset="0"/>
              <a:cs typeface="Verdana" pitchFamily="34" charset="0"/>
            </a:endParaRPr>
          </a:p>
        </p:txBody>
      </p:sp>
      <p:sp>
        <p:nvSpPr>
          <p:cNvPr id="57" name="TextBox 17">
            <a:extLst>
              <a:ext uri="{FF2B5EF4-FFF2-40B4-BE49-F238E27FC236}">
                <a16:creationId xmlns:a16="http://schemas.microsoft.com/office/drawing/2014/main" id="{6200F8DD-4F2E-5C4A-9730-60EB3C32DC72}"/>
              </a:ext>
            </a:extLst>
          </p:cNvPr>
          <p:cNvSpPr txBox="1">
            <a:spLocks noChangeArrowheads="1"/>
          </p:cNvSpPr>
          <p:nvPr/>
        </p:nvSpPr>
        <p:spPr bwMode="auto">
          <a:xfrm>
            <a:off x="3109267" y="2552990"/>
            <a:ext cx="2885239" cy="338554"/>
          </a:xfrm>
          <a:prstGeom prst="rect">
            <a:avLst/>
          </a:prstGeom>
          <a:noFill/>
          <a:ln w="9525">
            <a:noFill/>
            <a:miter lim="800000"/>
            <a:headEnd/>
            <a:tailEnd/>
          </a:ln>
        </p:spPr>
        <p:txBody>
          <a:bodyPr wrap="square">
            <a:spAutoFit/>
          </a:bodyPr>
          <a:lstStyle/>
          <a:p>
            <a:pPr algn="ctr">
              <a:spcAft>
                <a:spcPts val="1200"/>
              </a:spcAft>
            </a:pPr>
            <a:r>
              <a:rPr lang="en-US" sz="1600" b="1" dirty="0">
                <a:solidFill>
                  <a:schemeClr val="bg1"/>
                </a:solidFill>
                <a:ea typeface="Verdana" pitchFamily="34" charset="0"/>
                <a:cs typeface="Verdana" pitchFamily="34" charset="0"/>
              </a:rPr>
              <a:t>For committed utilization</a:t>
            </a:r>
            <a:endParaRPr lang="en-US" sz="1600" b="0" dirty="0">
              <a:solidFill>
                <a:schemeClr val="bg1"/>
              </a:solidFill>
              <a:ea typeface="Verdana" pitchFamily="34" charset="0"/>
              <a:cs typeface="Verdana" pitchFamily="34" charset="0"/>
            </a:endParaRPr>
          </a:p>
        </p:txBody>
      </p:sp>
      <p:sp>
        <p:nvSpPr>
          <p:cNvPr id="58" name="TextBox 17">
            <a:extLst>
              <a:ext uri="{FF2B5EF4-FFF2-40B4-BE49-F238E27FC236}">
                <a16:creationId xmlns:a16="http://schemas.microsoft.com/office/drawing/2014/main" id="{7AF35688-12F2-2A4B-B62A-09335E216C88}"/>
              </a:ext>
            </a:extLst>
          </p:cNvPr>
          <p:cNvSpPr txBox="1">
            <a:spLocks noChangeArrowheads="1"/>
          </p:cNvSpPr>
          <p:nvPr/>
        </p:nvSpPr>
        <p:spPr bwMode="auto">
          <a:xfrm>
            <a:off x="6081789" y="2552990"/>
            <a:ext cx="2885239" cy="584775"/>
          </a:xfrm>
          <a:prstGeom prst="rect">
            <a:avLst/>
          </a:prstGeom>
          <a:noFill/>
          <a:ln w="9525">
            <a:noFill/>
            <a:miter lim="800000"/>
            <a:headEnd/>
            <a:tailEnd/>
          </a:ln>
        </p:spPr>
        <p:txBody>
          <a:bodyPr wrap="square">
            <a:spAutoFit/>
          </a:bodyPr>
          <a:lstStyle/>
          <a:p>
            <a:pPr algn="ctr">
              <a:spcAft>
                <a:spcPts val="1200"/>
              </a:spcAft>
            </a:pPr>
            <a:r>
              <a:rPr lang="en-US" sz="1600" b="1" dirty="0">
                <a:solidFill>
                  <a:schemeClr val="bg1"/>
                </a:solidFill>
                <a:ea typeface="Verdana" pitchFamily="34" charset="0"/>
                <a:cs typeface="Verdana" pitchFamily="34" charset="0"/>
              </a:rPr>
              <a:t>For time-insensitive or transient workloads</a:t>
            </a:r>
            <a:endParaRPr lang="en-US" sz="1600" b="0" dirty="0">
              <a:solidFill>
                <a:schemeClr val="bg1"/>
              </a:solidFill>
              <a:ea typeface="Verdana" pitchFamily="34" charset="0"/>
              <a:cs typeface="Verdana" pitchFamily="34" charset="0"/>
            </a:endParaRPr>
          </a:p>
        </p:txBody>
      </p:sp>
      <p:pic>
        <p:nvPicPr>
          <p:cNvPr id="59" name="Picture 58" descr="On-Demand.png">
            <a:extLst>
              <a:ext uri="{FF2B5EF4-FFF2-40B4-BE49-F238E27FC236}">
                <a16:creationId xmlns:a16="http://schemas.microsoft.com/office/drawing/2014/main" id="{6080B8E3-BAC4-5C40-BD51-0BA80FE3F04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1062" y="3410291"/>
            <a:ext cx="1727200" cy="1016171"/>
          </a:xfrm>
          <a:prstGeom prst="rect">
            <a:avLst/>
          </a:prstGeom>
          <a:ln>
            <a:noFill/>
          </a:ln>
        </p:spPr>
      </p:pic>
      <p:pic>
        <p:nvPicPr>
          <p:cNvPr id="60" name="Picture 59" descr="Reserved-png">
            <a:extLst>
              <a:ext uri="{FF2B5EF4-FFF2-40B4-BE49-F238E27FC236}">
                <a16:creationId xmlns:a16="http://schemas.microsoft.com/office/drawing/2014/main" id="{171C0413-9948-A644-8F95-DF8363DD894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94840" y="3410291"/>
            <a:ext cx="1727200" cy="1016171"/>
          </a:xfrm>
          <a:prstGeom prst="rect">
            <a:avLst/>
          </a:prstGeom>
        </p:spPr>
      </p:pic>
      <p:pic>
        <p:nvPicPr>
          <p:cNvPr id="61" name="Picture 60" descr="Spot-png">
            <a:extLst>
              <a:ext uri="{FF2B5EF4-FFF2-40B4-BE49-F238E27FC236}">
                <a16:creationId xmlns:a16="http://schemas.microsoft.com/office/drawing/2014/main" id="{74EB195B-A235-4147-BE18-B71EB31E5C8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656730" y="3410291"/>
            <a:ext cx="1727200" cy="1016171"/>
          </a:xfrm>
          <a:prstGeom prst="rect">
            <a:avLst/>
          </a:prstGeom>
        </p:spPr>
      </p:pic>
      <p:cxnSp>
        <p:nvCxnSpPr>
          <p:cNvPr id="62" name="Straight Connector 61">
            <a:extLst>
              <a:ext uri="{FF2B5EF4-FFF2-40B4-BE49-F238E27FC236}">
                <a16:creationId xmlns:a16="http://schemas.microsoft.com/office/drawing/2014/main" id="{D6B2C25B-F916-1E48-A6F7-10D47C83E603}"/>
              </a:ext>
            </a:extLst>
          </p:cNvPr>
          <p:cNvCxnSpPr>
            <a:cxnSpLocks/>
          </p:cNvCxnSpPr>
          <p:nvPr/>
        </p:nvCxnSpPr>
        <p:spPr>
          <a:xfrm>
            <a:off x="3109267" y="958509"/>
            <a:ext cx="7479" cy="2959067"/>
          </a:xfrm>
          <a:prstGeom prst="line">
            <a:avLst/>
          </a:prstGeom>
          <a:ln w="19050">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F6147355-EE02-954B-840A-75D8AB8343D2}"/>
              </a:ext>
            </a:extLst>
          </p:cNvPr>
          <p:cNvCxnSpPr>
            <a:cxnSpLocks/>
          </p:cNvCxnSpPr>
          <p:nvPr/>
        </p:nvCxnSpPr>
        <p:spPr>
          <a:xfrm>
            <a:off x="6166232" y="958508"/>
            <a:ext cx="7479" cy="2959067"/>
          </a:xfrm>
          <a:prstGeom prst="line">
            <a:avLst/>
          </a:prstGeom>
          <a:ln w="19050">
            <a:solidFill>
              <a:schemeClr val="accent1"/>
            </a:solidFill>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389357636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ppt_x"/>
                                          </p:val>
                                        </p:tav>
                                        <p:tav tm="100000">
                                          <p:val>
                                            <p:strVal val="#ppt_x"/>
                                          </p:val>
                                        </p:tav>
                                      </p:tavLst>
                                    </p:anim>
                                    <p:anim calcmode="lin" valueType="num">
                                      <p:cBhvr additive="base">
                                        <p:cTn id="8" dur="500" fill="hold"/>
                                        <p:tgtEl>
                                          <p:spTgt spid="45"/>
                                        </p:tgtEl>
                                        <p:attrNameLst>
                                          <p:attrName>ppt_y</p:attrName>
                                        </p:attrNameLst>
                                      </p:cBhvr>
                                      <p:tavLst>
                                        <p:tav tm="0">
                                          <p:val>
                                            <p:strVal val="0-#ppt_h/2"/>
                                          </p:val>
                                        </p:tav>
                                        <p:tav tm="100000">
                                          <p:val>
                                            <p:strVal val="#ppt_y"/>
                                          </p:val>
                                        </p:tav>
                                      </p:tavLst>
                                    </p:anim>
                                  </p:childTnLst>
                                </p:cTn>
                              </p:par>
                              <p:par>
                                <p:cTn id="9" presetID="22" presetClass="entr" presetSubtype="1" fill="hold" nodeType="with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wipe(up)">
                                      <p:cBhvr>
                                        <p:cTn id="11" dur="500"/>
                                        <p:tgtEl>
                                          <p:spTgt spid="62"/>
                                        </p:tgtEl>
                                      </p:cBhvr>
                                    </p:animEffect>
                                  </p:childTnLst>
                                </p:cTn>
                              </p:par>
                              <p:par>
                                <p:cTn id="12" presetID="22" presetClass="entr" presetSubtype="1" fill="hold" nodeType="with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wipe(up)">
                                      <p:cBhvr>
                                        <p:cTn id="14"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37EDA1EA-4C16-B245-BBC3-40C0866A5ED7}"/>
              </a:ext>
            </a:extLst>
          </p:cNvPr>
          <p:cNvSpPr>
            <a:spLocks noGrp="1"/>
          </p:cNvSpPr>
          <p:nvPr>
            <p:ph type="body" idx="1"/>
          </p:nvPr>
        </p:nvSpPr>
        <p:spPr>
          <a:xfrm>
            <a:off x="337744" y="1096953"/>
            <a:ext cx="4040188" cy="479822"/>
          </a:xfrm>
        </p:spPr>
        <p:txBody>
          <a:bodyPr anchor="ctr"/>
          <a:lstStyle/>
          <a:p>
            <a:pPr algn="ctr"/>
            <a:r>
              <a:rPr lang="en-US" sz="1800" dirty="0">
                <a:solidFill>
                  <a:srgbClr val="EE980F"/>
                </a:solidFill>
                <a:latin typeface="Amazon Ember" panose="020B0603020204020204" pitchFamily="34" charset="0"/>
                <a:ea typeface="Amazon Ember" panose="020B0603020204020204" pitchFamily="34" charset="0"/>
                <a:cs typeface="Amazon Ember" panose="020B0603020204020204" pitchFamily="34" charset="0"/>
              </a:rPr>
              <a:t>Reactive Support</a:t>
            </a:r>
          </a:p>
        </p:txBody>
      </p:sp>
      <p:sp>
        <p:nvSpPr>
          <p:cNvPr id="9" name="Content Placeholder 8">
            <a:extLst>
              <a:ext uri="{FF2B5EF4-FFF2-40B4-BE49-F238E27FC236}">
                <a16:creationId xmlns:a16="http://schemas.microsoft.com/office/drawing/2014/main" id="{FC3F7BCA-EAED-1D48-A2FF-5D5D85C9AD10}"/>
              </a:ext>
            </a:extLst>
          </p:cNvPr>
          <p:cNvSpPr>
            <a:spLocks noGrp="1"/>
          </p:cNvSpPr>
          <p:nvPr>
            <p:ph sz="half" idx="2"/>
          </p:nvPr>
        </p:nvSpPr>
        <p:spPr>
          <a:xfrm>
            <a:off x="337744" y="1576774"/>
            <a:ext cx="4040188" cy="2963466"/>
          </a:xfrm>
        </p:spPr>
        <p:txBody>
          <a:bodyPr/>
          <a:lstStyle/>
          <a:p>
            <a:pPr marL="342900" indent="-342900">
              <a:buFont typeface="Arial" panose="020B0604020202020204" pitchFamily="34" charset="0"/>
              <a:buChar char="•"/>
            </a:pPr>
            <a:r>
              <a:rPr lang="en-US" sz="1800" dirty="0"/>
              <a:t>Follow up on running cases</a:t>
            </a:r>
          </a:p>
          <a:p>
            <a:pPr marL="342900" indent="-342900">
              <a:buFont typeface="Arial" panose="020B0604020202020204" pitchFamily="34" charset="0"/>
              <a:buChar char="•"/>
            </a:pPr>
            <a:r>
              <a:rPr lang="en-US" sz="1800" dirty="0"/>
              <a:t>Engage service team</a:t>
            </a:r>
          </a:p>
          <a:p>
            <a:pPr marL="342900" indent="-342900">
              <a:buFont typeface="Arial" panose="020B0604020202020204" pitchFamily="34" charset="0"/>
              <a:buChar char="•"/>
            </a:pPr>
            <a:r>
              <a:rPr lang="en-US" sz="1800" dirty="0"/>
              <a:t>Escalate on you behalf</a:t>
            </a:r>
          </a:p>
          <a:p>
            <a:pPr marL="342900" indent="-342900">
              <a:buFont typeface="Arial" panose="020B0604020202020204" pitchFamily="34" charset="0"/>
              <a:buChar char="•"/>
            </a:pPr>
            <a:r>
              <a:rPr lang="en-US" sz="1800" dirty="0"/>
              <a:t>Answer general guidance questions </a:t>
            </a:r>
          </a:p>
          <a:p>
            <a:pPr marL="342900" indent="-342900">
              <a:buFont typeface="Arial" panose="020B0604020202020204" pitchFamily="34" charset="0"/>
              <a:buChar char="•"/>
            </a:pPr>
            <a:r>
              <a:rPr lang="en-US" sz="1800" dirty="0"/>
              <a:t>Join support calls</a:t>
            </a:r>
          </a:p>
          <a:p>
            <a:pPr marL="342900" indent="-342900">
              <a:buFont typeface="Arial" panose="020B0604020202020204" pitchFamily="34" charset="0"/>
              <a:buChar char="•"/>
            </a:pPr>
            <a:r>
              <a:rPr lang="en-US" sz="1800" dirty="0"/>
              <a:t>Provide RCA when needed</a:t>
            </a:r>
          </a:p>
        </p:txBody>
      </p:sp>
      <p:sp>
        <p:nvSpPr>
          <p:cNvPr id="2" name="Title 1">
            <a:extLst>
              <a:ext uri="{FF2B5EF4-FFF2-40B4-BE49-F238E27FC236}">
                <a16:creationId xmlns:a16="http://schemas.microsoft.com/office/drawing/2014/main" id="{40389319-DE1E-904A-9673-1DFB1CBC3F6E}"/>
              </a:ext>
            </a:extLst>
          </p:cNvPr>
          <p:cNvSpPr>
            <a:spLocks noGrp="1"/>
          </p:cNvSpPr>
          <p:nvPr>
            <p:ph type="title"/>
          </p:nvPr>
        </p:nvSpPr>
        <p:spPr/>
        <p:txBody>
          <a:bodyPr/>
          <a:lstStyle/>
          <a:p>
            <a:r>
              <a:rPr lang="en-US" sz="2375" dirty="0"/>
              <a:t>Technical Account Manager</a:t>
            </a:r>
          </a:p>
        </p:txBody>
      </p:sp>
      <p:sp>
        <p:nvSpPr>
          <p:cNvPr id="10" name="Text Placeholder 9">
            <a:extLst>
              <a:ext uri="{FF2B5EF4-FFF2-40B4-BE49-F238E27FC236}">
                <a16:creationId xmlns:a16="http://schemas.microsoft.com/office/drawing/2014/main" id="{EA682898-15A1-B143-B7BC-AA201BCA0D8D}"/>
              </a:ext>
            </a:extLst>
          </p:cNvPr>
          <p:cNvSpPr>
            <a:spLocks noGrp="1"/>
          </p:cNvSpPr>
          <p:nvPr>
            <p:ph type="body" sz="quarter" idx="3"/>
          </p:nvPr>
        </p:nvSpPr>
        <p:spPr>
          <a:xfrm>
            <a:off x="4525569" y="1096953"/>
            <a:ext cx="4041775" cy="479822"/>
          </a:xfrm>
        </p:spPr>
        <p:txBody>
          <a:bodyPr anchor="ctr">
            <a:normAutofit/>
          </a:bodyPr>
          <a:lstStyle/>
          <a:p>
            <a:pPr algn="ctr"/>
            <a:r>
              <a:rPr lang="en-US" sz="1800" dirty="0">
                <a:solidFill>
                  <a:srgbClr val="EE980F"/>
                </a:solidFill>
                <a:latin typeface="Amazon Ember" panose="020B0603020204020204" pitchFamily="34" charset="0"/>
                <a:ea typeface="Amazon Ember" panose="020B0603020204020204" pitchFamily="34" charset="0"/>
                <a:cs typeface="Amazon Ember" panose="020B0603020204020204" pitchFamily="34" charset="0"/>
              </a:rPr>
              <a:t>Proactive Support</a:t>
            </a:r>
          </a:p>
        </p:txBody>
      </p:sp>
      <p:sp>
        <p:nvSpPr>
          <p:cNvPr id="11" name="Content Placeholder 10">
            <a:extLst>
              <a:ext uri="{FF2B5EF4-FFF2-40B4-BE49-F238E27FC236}">
                <a16:creationId xmlns:a16="http://schemas.microsoft.com/office/drawing/2014/main" id="{C07BF0C4-F554-C547-8A41-743DA10DA641}"/>
              </a:ext>
            </a:extLst>
          </p:cNvPr>
          <p:cNvSpPr>
            <a:spLocks noGrp="1"/>
          </p:cNvSpPr>
          <p:nvPr>
            <p:ph sz="quarter" idx="4"/>
          </p:nvPr>
        </p:nvSpPr>
        <p:spPr>
          <a:xfrm>
            <a:off x="4525569" y="1576774"/>
            <a:ext cx="4041775" cy="2963466"/>
          </a:xfrm>
        </p:spPr>
        <p:txBody>
          <a:bodyPr/>
          <a:lstStyle/>
          <a:p>
            <a:pPr marL="342900" indent="-342900">
              <a:buFont typeface="Arial" panose="020B0604020202020204" pitchFamily="34" charset="0"/>
              <a:buChar char="•"/>
            </a:pPr>
            <a:r>
              <a:rPr lang="en-US" sz="1800" dirty="0"/>
              <a:t>Engage AWS Product team</a:t>
            </a:r>
          </a:p>
          <a:p>
            <a:pPr marL="342900" indent="-342900">
              <a:buFont typeface="Arial" panose="020B0604020202020204" pitchFamily="34" charset="0"/>
              <a:buChar char="•"/>
            </a:pPr>
            <a:r>
              <a:rPr lang="en-US" sz="1800" dirty="0"/>
              <a:t>Access to beta releases </a:t>
            </a:r>
          </a:p>
          <a:p>
            <a:pPr marL="342900" indent="-342900">
              <a:buFont typeface="Arial" panose="020B0604020202020204" pitchFamily="34" charset="0"/>
              <a:buChar char="•"/>
            </a:pPr>
            <a:r>
              <a:rPr lang="en-US" sz="1800" dirty="0"/>
              <a:t>Share AWS services roadmap</a:t>
            </a:r>
          </a:p>
          <a:p>
            <a:pPr marL="342900" indent="-342900">
              <a:buFont typeface="Arial" panose="020B0604020202020204" pitchFamily="34" charset="0"/>
              <a:buChar char="•"/>
            </a:pPr>
            <a:r>
              <a:rPr lang="en-US" sz="1800" dirty="0"/>
              <a:t>Provide Weekly Launch recap</a:t>
            </a:r>
          </a:p>
          <a:p>
            <a:pPr marL="342900" indent="-342900">
              <a:buFont typeface="Arial" panose="020B0604020202020204" pitchFamily="34" charset="0"/>
              <a:buChar char="•"/>
            </a:pPr>
            <a:r>
              <a:rPr lang="en-US" sz="1800" dirty="0"/>
              <a:t>Technology Advocate</a:t>
            </a:r>
          </a:p>
          <a:p>
            <a:endParaRPr lang="en-US" sz="1800" dirty="0"/>
          </a:p>
          <a:p>
            <a:pPr marL="342900" indent="-342900">
              <a:buFont typeface="Arial" panose="020B0604020202020204" pitchFamily="34" charset="0"/>
              <a:buChar char="•"/>
            </a:pPr>
            <a:endParaRPr lang="en-US" sz="1800" dirty="0"/>
          </a:p>
          <a:p>
            <a:endParaRPr lang="en-US" sz="1800" dirty="0"/>
          </a:p>
        </p:txBody>
      </p:sp>
      <p:pic>
        <p:nvPicPr>
          <p:cNvPr id="6" name="Picture 5">
            <a:extLst>
              <a:ext uri="{FF2B5EF4-FFF2-40B4-BE49-F238E27FC236}">
                <a16:creationId xmlns:a16="http://schemas.microsoft.com/office/drawing/2014/main" id="{CCDB7719-D0FD-D443-8808-4443F40D029C}"/>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143551" y="261616"/>
            <a:ext cx="468760" cy="986349"/>
          </a:xfrm>
          <a:prstGeom prst="rect">
            <a:avLst/>
          </a:prstGeom>
        </p:spPr>
      </p:pic>
    </p:spTree>
    <p:extLst>
      <p:ext uri="{BB962C8B-B14F-4D97-AF65-F5344CB8AC3E}">
        <p14:creationId xmlns:p14="http://schemas.microsoft.com/office/powerpoint/2010/main" val="620669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up)">
                                      <p:cBhvr>
                                        <p:cTn id="7" dur="500"/>
                                        <p:tgtEl>
                                          <p:spTgt spid="8">
                                            <p:txEl>
                                              <p:pRg st="0" end="0"/>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wipe(up)">
                                      <p:cBhvr>
                                        <p:cTn id="11" dur="500"/>
                                        <p:tgtEl>
                                          <p:spTgt spid="9">
                                            <p:txEl>
                                              <p:pRg st="0" end="0"/>
                                            </p:txEl>
                                          </p:spTgt>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wipe(up)">
                                      <p:cBhvr>
                                        <p:cTn id="15" dur="500"/>
                                        <p:tgtEl>
                                          <p:spTgt spid="9">
                                            <p:txEl>
                                              <p:pRg st="1" end="1"/>
                                            </p:txEl>
                                          </p:spTgt>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Effect transition="in" filter="wipe(up)">
                                      <p:cBhvr>
                                        <p:cTn id="19" dur="500"/>
                                        <p:tgtEl>
                                          <p:spTgt spid="9">
                                            <p:txEl>
                                              <p:pRg st="2" end="2"/>
                                            </p:txEl>
                                          </p:spTgt>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animEffect transition="in" filter="wipe(up)">
                                      <p:cBhvr>
                                        <p:cTn id="23" dur="500"/>
                                        <p:tgtEl>
                                          <p:spTgt spid="9">
                                            <p:txEl>
                                              <p:pRg st="3" end="3"/>
                                            </p:txEl>
                                          </p:spTgt>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wipe(up)">
                                      <p:cBhvr>
                                        <p:cTn id="27" dur="500"/>
                                        <p:tgtEl>
                                          <p:spTgt spid="9">
                                            <p:txEl>
                                              <p:pRg st="4" end="4"/>
                                            </p:txEl>
                                          </p:spTgt>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animEffect transition="in" filter="wipe(up)">
                                      <p:cBhvr>
                                        <p:cTn id="31" dur="500"/>
                                        <p:tgtEl>
                                          <p:spTgt spid="9">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10">
                                            <p:txEl>
                                              <p:pRg st="0" end="0"/>
                                            </p:txEl>
                                          </p:spTgt>
                                        </p:tgtEl>
                                        <p:attrNameLst>
                                          <p:attrName>style.visibility</p:attrName>
                                        </p:attrNameLst>
                                      </p:cBhvr>
                                      <p:to>
                                        <p:strVal val="visible"/>
                                      </p:to>
                                    </p:set>
                                    <p:animEffect transition="in" filter="wipe(up)">
                                      <p:cBhvr>
                                        <p:cTn id="36" dur="500"/>
                                        <p:tgtEl>
                                          <p:spTgt spid="10">
                                            <p:txEl>
                                              <p:pRg st="0" end="0"/>
                                            </p:txEl>
                                          </p:spTgt>
                                        </p:tgtEl>
                                      </p:cBhvr>
                                    </p:animEffect>
                                  </p:childTnLst>
                                </p:cTn>
                              </p:par>
                            </p:childTnLst>
                          </p:cTn>
                        </p:par>
                        <p:par>
                          <p:cTn id="37" fill="hold">
                            <p:stCondLst>
                              <p:cond delay="500"/>
                            </p:stCondLst>
                            <p:childTnLst>
                              <p:par>
                                <p:cTn id="38" presetID="22" presetClass="entr" presetSubtype="1" fill="hold" nodeType="afterEffect">
                                  <p:stCondLst>
                                    <p:cond delay="0"/>
                                  </p:stCondLst>
                                  <p:childTnLst>
                                    <p:set>
                                      <p:cBhvr>
                                        <p:cTn id="39" dur="1" fill="hold">
                                          <p:stCondLst>
                                            <p:cond delay="0"/>
                                          </p:stCondLst>
                                        </p:cTn>
                                        <p:tgtEl>
                                          <p:spTgt spid="11">
                                            <p:txEl>
                                              <p:pRg st="0" end="0"/>
                                            </p:txEl>
                                          </p:spTgt>
                                        </p:tgtEl>
                                        <p:attrNameLst>
                                          <p:attrName>style.visibility</p:attrName>
                                        </p:attrNameLst>
                                      </p:cBhvr>
                                      <p:to>
                                        <p:strVal val="visible"/>
                                      </p:to>
                                    </p:set>
                                    <p:animEffect transition="in" filter="wipe(up)">
                                      <p:cBhvr>
                                        <p:cTn id="40" dur="500"/>
                                        <p:tgtEl>
                                          <p:spTgt spid="11">
                                            <p:txEl>
                                              <p:pRg st="0" end="0"/>
                                            </p:txEl>
                                          </p:spTgt>
                                        </p:tgtEl>
                                      </p:cBhvr>
                                    </p:animEffect>
                                  </p:childTnLst>
                                </p:cTn>
                              </p:par>
                            </p:childTnLst>
                          </p:cTn>
                        </p:par>
                        <p:par>
                          <p:cTn id="41" fill="hold">
                            <p:stCondLst>
                              <p:cond delay="1000"/>
                            </p:stCondLst>
                            <p:childTnLst>
                              <p:par>
                                <p:cTn id="42" presetID="22" presetClass="entr" presetSubtype="1" fill="hold" nodeType="afterEffect">
                                  <p:stCondLst>
                                    <p:cond delay="0"/>
                                  </p:stCondLst>
                                  <p:childTnLst>
                                    <p:set>
                                      <p:cBhvr>
                                        <p:cTn id="43" dur="1" fill="hold">
                                          <p:stCondLst>
                                            <p:cond delay="0"/>
                                          </p:stCondLst>
                                        </p:cTn>
                                        <p:tgtEl>
                                          <p:spTgt spid="11">
                                            <p:txEl>
                                              <p:pRg st="1" end="1"/>
                                            </p:txEl>
                                          </p:spTgt>
                                        </p:tgtEl>
                                        <p:attrNameLst>
                                          <p:attrName>style.visibility</p:attrName>
                                        </p:attrNameLst>
                                      </p:cBhvr>
                                      <p:to>
                                        <p:strVal val="visible"/>
                                      </p:to>
                                    </p:set>
                                    <p:animEffect transition="in" filter="wipe(up)">
                                      <p:cBhvr>
                                        <p:cTn id="44" dur="500"/>
                                        <p:tgtEl>
                                          <p:spTgt spid="11">
                                            <p:txEl>
                                              <p:pRg st="1" end="1"/>
                                            </p:txEl>
                                          </p:spTgt>
                                        </p:tgtEl>
                                      </p:cBhvr>
                                    </p:animEffect>
                                  </p:childTnLst>
                                </p:cTn>
                              </p:par>
                            </p:childTnLst>
                          </p:cTn>
                        </p:par>
                        <p:par>
                          <p:cTn id="45" fill="hold">
                            <p:stCondLst>
                              <p:cond delay="1500"/>
                            </p:stCondLst>
                            <p:childTnLst>
                              <p:par>
                                <p:cTn id="46" presetID="22" presetClass="entr" presetSubtype="1" fill="hold" nodeType="afterEffect">
                                  <p:stCondLst>
                                    <p:cond delay="0"/>
                                  </p:stCondLst>
                                  <p:childTnLst>
                                    <p:set>
                                      <p:cBhvr>
                                        <p:cTn id="47" dur="1" fill="hold">
                                          <p:stCondLst>
                                            <p:cond delay="0"/>
                                          </p:stCondLst>
                                        </p:cTn>
                                        <p:tgtEl>
                                          <p:spTgt spid="11">
                                            <p:txEl>
                                              <p:pRg st="2" end="2"/>
                                            </p:txEl>
                                          </p:spTgt>
                                        </p:tgtEl>
                                        <p:attrNameLst>
                                          <p:attrName>style.visibility</p:attrName>
                                        </p:attrNameLst>
                                      </p:cBhvr>
                                      <p:to>
                                        <p:strVal val="visible"/>
                                      </p:to>
                                    </p:set>
                                    <p:animEffect transition="in" filter="wipe(up)">
                                      <p:cBhvr>
                                        <p:cTn id="48" dur="500"/>
                                        <p:tgtEl>
                                          <p:spTgt spid="11">
                                            <p:txEl>
                                              <p:pRg st="2" end="2"/>
                                            </p:txEl>
                                          </p:spTgt>
                                        </p:tgtEl>
                                      </p:cBhvr>
                                    </p:animEffect>
                                  </p:childTnLst>
                                </p:cTn>
                              </p:par>
                            </p:childTnLst>
                          </p:cTn>
                        </p:par>
                        <p:par>
                          <p:cTn id="49" fill="hold">
                            <p:stCondLst>
                              <p:cond delay="2000"/>
                            </p:stCondLst>
                            <p:childTnLst>
                              <p:par>
                                <p:cTn id="50" presetID="22" presetClass="entr" presetSubtype="1" fill="hold" nodeType="afterEffect">
                                  <p:stCondLst>
                                    <p:cond delay="0"/>
                                  </p:stCondLst>
                                  <p:childTnLst>
                                    <p:set>
                                      <p:cBhvr>
                                        <p:cTn id="51" dur="1" fill="hold">
                                          <p:stCondLst>
                                            <p:cond delay="0"/>
                                          </p:stCondLst>
                                        </p:cTn>
                                        <p:tgtEl>
                                          <p:spTgt spid="11">
                                            <p:txEl>
                                              <p:pRg st="3" end="3"/>
                                            </p:txEl>
                                          </p:spTgt>
                                        </p:tgtEl>
                                        <p:attrNameLst>
                                          <p:attrName>style.visibility</p:attrName>
                                        </p:attrNameLst>
                                      </p:cBhvr>
                                      <p:to>
                                        <p:strVal val="visible"/>
                                      </p:to>
                                    </p:set>
                                    <p:animEffect transition="in" filter="wipe(up)">
                                      <p:cBhvr>
                                        <p:cTn id="52" dur="500"/>
                                        <p:tgtEl>
                                          <p:spTgt spid="11">
                                            <p:txEl>
                                              <p:pRg st="3" end="3"/>
                                            </p:txEl>
                                          </p:spTgt>
                                        </p:tgtEl>
                                      </p:cBhvr>
                                    </p:animEffect>
                                  </p:childTnLst>
                                </p:cTn>
                              </p:par>
                            </p:childTnLst>
                          </p:cTn>
                        </p:par>
                        <p:par>
                          <p:cTn id="53" fill="hold">
                            <p:stCondLst>
                              <p:cond delay="2500"/>
                            </p:stCondLst>
                            <p:childTnLst>
                              <p:par>
                                <p:cTn id="54" presetID="22" presetClass="entr" presetSubtype="1" fill="hold" nodeType="afterEffect">
                                  <p:stCondLst>
                                    <p:cond delay="0"/>
                                  </p:stCondLst>
                                  <p:childTnLst>
                                    <p:set>
                                      <p:cBhvr>
                                        <p:cTn id="55" dur="1" fill="hold">
                                          <p:stCondLst>
                                            <p:cond delay="0"/>
                                          </p:stCondLst>
                                        </p:cTn>
                                        <p:tgtEl>
                                          <p:spTgt spid="11">
                                            <p:txEl>
                                              <p:pRg st="4" end="4"/>
                                            </p:txEl>
                                          </p:spTgt>
                                        </p:tgtEl>
                                        <p:attrNameLst>
                                          <p:attrName>style.visibility</p:attrName>
                                        </p:attrNameLst>
                                      </p:cBhvr>
                                      <p:to>
                                        <p:strVal val="visible"/>
                                      </p:to>
                                    </p:set>
                                    <p:animEffect transition="in" filter="wipe(up)">
                                      <p:cBhvr>
                                        <p:cTn id="56"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98975" y="1543050"/>
            <a:ext cx="8725950" cy="2643086"/>
          </a:xfrm>
          <a:prstGeom prst="rect">
            <a:avLst/>
          </a:pr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noAutofit/>
          </a:bodyPr>
          <a:lstStyle/>
          <a:p>
            <a:r>
              <a:rPr lang="en-US" b="1" dirty="0"/>
              <a:t>Layer your options</a:t>
            </a:r>
          </a:p>
        </p:txBody>
      </p:sp>
      <p:sp>
        <p:nvSpPr>
          <p:cNvPr id="17" name="TextBox 16"/>
          <p:cNvSpPr txBox="1"/>
          <p:nvPr/>
        </p:nvSpPr>
        <p:spPr>
          <a:xfrm>
            <a:off x="7336677" y="4351667"/>
            <a:ext cx="184730" cy="307777"/>
          </a:xfrm>
          <a:prstGeom prst="rect">
            <a:avLst/>
          </a:prstGeom>
          <a:noFill/>
        </p:spPr>
        <p:txBody>
          <a:bodyPr wrap="none" rtlCol="0">
            <a:spAutoFit/>
          </a:bodyPr>
          <a:lstStyle/>
          <a:p>
            <a:pPr algn="ctr"/>
            <a:endParaRPr lang="en-US" sz="1400" dirty="0">
              <a:solidFill>
                <a:schemeClr val="bg1"/>
              </a:solidFill>
            </a:endParaRPr>
          </a:p>
        </p:txBody>
      </p:sp>
      <p:sp>
        <p:nvSpPr>
          <p:cNvPr id="19" name="TextBox 18"/>
          <p:cNvSpPr txBox="1"/>
          <p:nvPr/>
        </p:nvSpPr>
        <p:spPr>
          <a:xfrm>
            <a:off x="2285149" y="4351666"/>
            <a:ext cx="184730" cy="307777"/>
          </a:xfrm>
          <a:prstGeom prst="rect">
            <a:avLst/>
          </a:prstGeom>
          <a:noFill/>
        </p:spPr>
        <p:txBody>
          <a:bodyPr wrap="none" rtlCol="0">
            <a:spAutoFit/>
          </a:bodyPr>
          <a:lstStyle/>
          <a:p>
            <a:pPr algn="ctr"/>
            <a:endParaRPr lang="en-US" sz="1400" dirty="0">
              <a:solidFill>
                <a:schemeClr val="bg1"/>
              </a:solidFill>
            </a:endParaRPr>
          </a:p>
        </p:txBody>
      </p:sp>
      <p:pic>
        <p:nvPicPr>
          <p:cNvPr id="20" name="Picture 1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27575" y="1748841"/>
            <a:ext cx="8305217" cy="22717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grpSp>
        <p:nvGrpSpPr>
          <p:cNvPr id="7" name="Group 6">
            <a:extLst>
              <a:ext uri="{FF2B5EF4-FFF2-40B4-BE49-F238E27FC236}">
                <a16:creationId xmlns:a16="http://schemas.microsoft.com/office/drawing/2014/main" id="{2CC31779-A058-764F-925C-B16C0703EE7E}"/>
              </a:ext>
            </a:extLst>
          </p:cNvPr>
          <p:cNvGrpSpPr/>
          <p:nvPr/>
        </p:nvGrpSpPr>
        <p:grpSpPr>
          <a:xfrm>
            <a:off x="8531678" y="2"/>
            <a:ext cx="412991" cy="489858"/>
            <a:chOff x="13432971" y="2"/>
            <a:chExt cx="660785" cy="783773"/>
          </a:xfrm>
        </p:grpSpPr>
        <p:sp>
          <p:nvSpPr>
            <p:cNvPr id="8" name="Arrow: Pentagon 26">
              <a:extLst>
                <a:ext uri="{FF2B5EF4-FFF2-40B4-BE49-F238E27FC236}">
                  <a16:creationId xmlns:a16="http://schemas.microsoft.com/office/drawing/2014/main" id="{DE7E7B94-735D-6F47-B758-7211A9AA4B2E}"/>
                </a:ext>
              </a:extLst>
            </p:cNvPr>
            <p:cNvSpPr/>
            <p:nvPr/>
          </p:nvSpPr>
          <p:spPr bwMode="auto">
            <a:xfrm rot="5400000">
              <a:off x="13371477" y="61496"/>
              <a:ext cx="783773" cy="660785"/>
            </a:xfrm>
            <a:prstGeom prst="homePlate">
              <a:avLst>
                <a:gd name="adj" fmla="val 3003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9" name="Graphic 3">
              <a:extLst>
                <a:ext uri="{FF2B5EF4-FFF2-40B4-BE49-F238E27FC236}">
                  <a16:creationId xmlns:a16="http://schemas.microsoft.com/office/drawing/2014/main" id="{FD2B6E43-AD2A-4A4C-BC62-BC73B8C9B7EF}"/>
                </a:ext>
              </a:extLst>
            </p:cNvPr>
            <p:cNvGrpSpPr/>
            <p:nvPr/>
          </p:nvGrpSpPr>
          <p:grpSpPr>
            <a:xfrm>
              <a:off x="13585427" y="125219"/>
              <a:ext cx="386410" cy="386410"/>
              <a:chOff x="4333875" y="2333625"/>
              <a:chExt cx="476250" cy="476250"/>
            </a:xfrm>
            <a:solidFill>
              <a:schemeClr val="tx1"/>
            </a:solidFill>
          </p:grpSpPr>
          <p:sp>
            <p:nvSpPr>
              <p:cNvPr id="10" name="Freeform: Shape 32">
                <a:extLst>
                  <a:ext uri="{FF2B5EF4-FFF2-40B4-BE49-F238E27FC236}">
                    <a16:creationId xmlns:a16="http://schemas.microsoft.com/office/drawing/2014/main" id="{52F528F5-89FB-E946-9B0C-28BBC336FF97}"/>
                  </a:ext>
                </a:extLst>
              </p:cNvPr>
              <p:cNvSpPr/>
              <p:nvPr/>
            </p:nvSpPr>
            <p:spPr>
              <a:xfrm>
                <a:off x="4536281" y="2326481"/>
                <a:ext cx="276225" cy="276225"/>
              </a:xfrm>
              <a:custGeom>
                <a:avLst/>
                <a:gdLst>
                  <a:gd name="connsiteX0" fmla="*/ 254794 w 276225"/>
                  <a:gd name="connsiteY0" fmla="*/ 7144 h 276225"/>
                  <a:gd name="connsiteX1" fmla="*/ 26194 w 276225"/>
                  <a:gd name="connsiteY1" fmla="*/ 7144 h 276225"/>
                  <a:gd name="connsiteX2" fmla="*/ 7144 w 276225"/>
                  <a:gd name="connsiteY2" fmla="*/ 26194 h 276225"/>
                  <a:gd name="connsiteX3" fmla="*/ 7144 w 276225"/>
                  <a:gd name="connsiteY3" fmla="*/ 73819 h 276225"/>
                  <a:gd name="connsiteX4" fmla="*/ 26194 w 276225"/>
                  <a:gd name="connsiteY4" fmla="*/ 73819 h 276225"/>
                  <a:gd name="connsiteX5" fmla="*/ 26194 w 276225"/>
                  <a:gd name="connsiteY5" fmla="*/ 26194 h 276225"/>
                  <a:gd name="connsiteX6" fmla="*/ 254794 w 276225"/>
                  <a:gd name="connsiteY6" fmla="*/ 26194 h 276225"/>
                  <a:gd name="connsiteX7" fmla="*/ 254794 w 276225"/>
                  <a:gd name="connsiteY7" fmla="*/ 254794 h 276225"/>
                  <a:gd name="connsiteX8" fmla="*/ 207169 w 276225"/>
                  <a:gd name="connsiteY8" fmla="*/ 254794 h 276225"/>
                  <a:gd name="connsiteX9" fmla="*/ 207169 w 276225"/>
                  <a:gd name="connsiteY9" fmla="*/ 273844 h 276225"/>
                  <a:gd name="connsiteX10" fmla="*/ 254794 w 276225"/>
                  <a:gd name="connsiteY10" fmla="*/ 273844 h 276225"/>
                  <a:gd name="connsiteX11" fmla="*/ 273844 w 276225"/>
                  <a:gd name="connsiteY11" fmla="*/ 254794 h 276225"/>
                  <a:gd name="connsiteX12" fmla="*/ 273844 w 276225"/>
                  <a:gd name="connsiteY12" fmla="*/ 26194 h 276225"/>
                  <a:gd name="connsiteX13" fmla="*/ 254794 w 276225"/>
                  <a:gd name="connsiteY13" fmla="*/ 714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7144"/>
                    </a:moveTo>
                    <a:lnTo>
                      <a:pt x="26194" y="7144"/>
                    </a:lnTo>
                    <a:cubicBezTo>
                      <a:pt x="15716" y="7144"/>
                      <a:pt x="7144" y="15716"/>
                      <a:pt x="7144" y="26194"/>
                    </a:cubicBezTo>
                    <a:lnTo>
                      <a:pt x="7144" y="73819"/>
                    </a:lnTo>
                    <a:lnTo>
                      <a:pt x="26194" y="73819"/>
                    </a:lnTo>
                    <a:lnTo>
                      <a:pt x="26194" y="26194"/>
                    </a:lnTo>
                    <a:lnTo>
                      <a:pt x="254794" y="26194"/>
                    </a:lnTo>
                    <a:lnTo>
                      <a:pt x="254794" y="254794"/>
                    </a:lnTo>
                    <a:lnTo>
                      <a:pt x="207169" y="254794"/>
                    </a:lnTo>
                    <a:lnTo>
                      <a:pt x="207169" y="273844"/>
                    </a:lnTo>
                    <a:lnTo>
                      <a:pt x="254794" y="273844"/>
                    </a:lnTo>
                    <a:cubicBezTo>
                      <a:pt x="265271" y="273844"/>
                      <a:pt x="273844" y="265271"/>
                      <a:pt x="273844" y="254794"/>
                    </a:cubicBezTo>
                    <a:lnTo>
                      <a:pt x="273844" y="26194"/>
                    </a:lnTo>
                    <a:cubicBezTo>
                      <a:pt x="273844" y="15716"/>
                      <a:pt x="265271" y="7144"/>
                      <a:pt x="254794" y="7144"/>
                    </a:cubicBezTo>
                    <a:close/>
                  </a:path>
                </a:pathLst>
              </a:custGeom>
              <a:grpFill/>
              <a:ln w="19050" cap="flat">
                <a:noFill/>
                <a:prstDash val="solid"/>
                <a:miter/>
              </a:ln>
            </p:spPr>
            <p:txBody>
              <a:bodyPr rtlCol="0" anchor="ctr"/>
              <a:lstStyle/>
              <a:p>
                <a:endParaRPr lang="en-US" sz="1125" dirty="0"/>
              </a:p>
            </p:txBody>
          </p:sp>
          <p:sp>
            <p:nvSpPr>
              <p:cNvPr id="11" name="Freeform: Shape 33">
                <a:extLst>
                  <a:ext uri="{FF2B5EF4-FFF2-40B4-BE49-F238E27FC236}">
                    <a16:creationId xmlns:a16="http://schemas.microsoft.com/office/drawing/2014/main" id="{FCAEBA64-2D94-644A-B858-F0E41BB66A55}"/>
                  </a:ext>
                </a:extLst>
              </p:cNvPr>
              <p:cNvSpPr/>
              <p:nvPr/>
            </p:nvSpPr>
            <p:spPr>
              <a:xfrm>
                <a:off x="4326731" y="2536031"/>
                <a:ext cx="276225" cy="276225"/>
              </a:xfrm>
              <a:custGeom>
                <a:avLst/>
                <a:gdLst>
                  <a:gd name="connsiteX0" fmla="*/ 254794 w 276225"/>
                  <a:gd name="connsiteY0" fmla="*/ 254794 h 276225"/>
                  <a:gd name="connsiteX1" fmla="*/ 26194 w 276225"/>
                  <a:gd name="connsiteY1" fmla="*/ 254794 h 276225"/>
                  <a:gd name="connsiteX2" fmla="*/ 26194 w 276225"/>
                  <a:gd name="connsiteY2" fmla="*/ 26194 h 276225"/>
                  <a:gd name="connsiteX3" fmla="*/ 73819 w 276225"/>
                  <a:gd name="connsiteY3" fmla="*/ 26194 h 276225"/>
                  <a:gd name="connsiteX4" fmla="*/ 73819 w 276225"/>
                  <a:gd name="connsiteY4" fmla="*/ 7144 h 276225"/>
                  <a:gd name="connsiteX5" fmla="*/ 26194 w 276225"/>
                  <a:gd name="connsiteY5" fmla="*/ 7144 h 276225"/>
                  <a:gd name="connsiteX6" fmla="*/ 7144 w 276225"/>
                  <a:gd name="connsiteY6" fmla="*/ 26194 h 276225"/>
                  <a:gd name="connsiteX7" fmla="*/ 7144 w 276225"/>
                  <a:gd name="connsiteY7" fmla="*/ 254794 h 276225"/>
                  <a:gd name="connsiteX8" fmla="*/ 26194 w 276225"/>
                  <a:gd name="connsiteY8" fmla="*/ 273844 h 276225"/>
                  <a:gd name="connsiteX9" fmla="*/ 254794 w 276225"/>
                  <a:gd name="connsiteY9" fmla="*/ 273844 h 276225"/>
                  <a:gd name="connsiteX10" fmla="*/ 273844 w 276225"/>
                  <a:gd name="connsiteY10" fmla="*/ 254794 h 276225"/>
                  <a:gd name="connsiteX11" fmla="*/ 273844 w 276225"/>
                  <a:gd name="connsiteY11" fmla="*/ 207169 h 276225"/>
                  <a:gd name="connsiteX12" fmla="*/ 254794 w 276225"/>
                  <a:gd name="connsiteY12" fmla="*/ 207169 h 276225"/>
                  <a:gd name="connsiteX13" fmla="*/ 254794 w 276225"/>
                  <a:gd name="connsiteY13" fmla="*/ 25479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254794"/>
                    </a:moveTo>
                    <a:lnTo>
                      <a:pt x="26194" y="254794"/>
                    </a:lnTo>
                    <a:lnTo>
                      <a:pt x="26194" y="26194"/>
                    </a:lnTo>
                    <a:lnTo>
                      <a:pt x="73819" y="26194"/>
                    </a:lnTo>
                    <a:lnTo>
                      <a:pt x="73819" y="7144"/>
                    </a:lnTo>
                    <a:lnTo>
                      <a:pt x="26194" y="7144"/>
                    </a:lnTo>
                    <a:cubicBezTo>
                      <a:pt x="15716" y="7144"/>
                      <a:pt x="7144" y="15716"/>
                      <a:pt x="7144" y="26194"/>
                    </a:cubicBezTo>
                    <a:lnTo>
                      <a:pt x="7144" y="254794"/>
                    </a:lnTo>
                    <a:cubicBezTo>
                      <a:pt x="7144" y="265271"/>
                      <a:pt x="15716" y="273844"/>
                      <a:pt x="26194" y="273844"/>
                    </a:cubicBezTo>
                    <a:lnTo>
                      <a:pt x="254794" y="273844"/>
                    </a:lnTo>
                    <a:cubicBezTo>
                      <a:pt x="265271" y="273844"/>
                      <a:pt x="273844" y="265271"/>
                      <a:pt x="273844" y="254794"/>
                    </a:cubicBezTo>
                    <a:lnTo>
                      <a:pt x="273844" y="207169"/>
                    </a:lnTo>
                    <a:lnTo>
                      <a:pt x="254794" y="207169"/>
                    </a:lnTo>
                    <a:lnTo>
                      <a:pt x="254794" y="254794"/>
                    </a:lnTo>
                    <a:close/>
                  </a:path>
                </a:pathLst>
              </a:custGeom>
              <a:grpFill/>
              <a:ln w="19050" cap="flat">
                <a:noFill/>
                <a:prstDash val="solid"/>
                <a:miter/>
              </a:ln>
            </p:spPr>
            <p:txBody>
              <a:bodyPr rtlCol="0" anchor="ctr"/>
              <a:lstStyle/>
              <a:p>
                <a:endParaRPr lang="en-US" sz="1125" dirty="0"/>
              </a:p>
            </p:txBody>
          </p:sp>
          <p:sp>
            <p:nvSpPr>
              <p:cNvPr id="12" name="Freeform: Shape 34">
                <a:extLst>
                  <a:ext uri="{FF2B5EF4-FFF2-40B4-BE49-F238E27FC236}">
                    <a16:creationId xmlns:a16="http://schemas.microsoft.com/office/drawing/2014/main" id="{D133050A-1ECE-F442-8467-659576AEFD9A}"/>
                  </a:ext>
                </a:extLst>
              </p:cNvPr>
              <p:cNvSpPr/>
              <p:nvPr/>
            </p:nvSpPr>
            <p:spPr>
              <a:xfrm>
                <a:off x="4412456" y="2412206"/>
                <a:ext cx="314325" cy="314325"/>
              </a:xfrm>
              <a:custGeom>
                <a:avLst/>
                <a:gdLst>
                  <a:gd name="connsiteX0" fmla="*/ 264319 w 314325"/>
                  <a:gd name="connsiteY0" fmla="*/ 35719 h 314325"/>
                  <a:gd name="connsiteX1" fmla="*/ 264319 w 314325"/>
                  <a:gd name="connsiteY1" fmla="*/ 7144 h 314325"/>
                  <a:gd name="connsiteX2" fmla="*/ 245269 w 314325"/>
                  <a:gd name="connsiteY2" fmla="*/ 7144 h 314325"/>
                  <a:gd name="connsiteX3" fmla="*/ 245269 w 314325"/>
                  <a:gd name="connsiteY3" fmla="*/ 35719 h 314325"/>
                  <a:gd name="connsiteX4" fmla="*/ 216694 w 314325"/>
                  <a:gd name="connsiteY4" fmla="*/ 35719 h 314325"/>
                  <a:gd name="connsiteX5" fmla="*/ 216694 w 314325"/>
                  <a:gd name="connsiteY5" fmla="*/ 7144 h 314325"/>
                  <a:gd name="connsiteX6" fmla="*/ 197644 w 314325"/>
                  <a:gd name="connsiteY6" fmla="*/ 7144 h 314325"/>
                  <a:gd name="connsiteX7" fmla="*/ 197644 w 314325"/>
                  <a:gd name="connsiteY7" fmla="*/ 35719 h 314325"/>
                  <a:gd name="connsiteX8" fmla="*/ 169069 w 314325"/>
                  <a:gd name="connsiteY8" fmla="*/ 35719 h 314325"/>
                  <a:gd name="connsiteX9" fmla="*/ 169069 w 314325"/>
                  <a:gd name="connsiteY9" fmla="*/ 7144 h 314325"/>
                  <a:gd name="connsiteX10" fmla="*/ 150019 w 314325"/>
                  <a:gd name="connsiteY10" fmla="*/ 7144 h 314325"/>
                  <a:gd name="connsiteX11" fmla="*/ 150019 w 314325"/>
                  <a:gd name="connsiteY11" fmla="*/ 35719 h 314325"/>
                  <a:gd name="connsiteX12" fmla="*/ 121444 w 314325"/>
                  <a:gd name="connsiteY12" fmla="*/ 35719 h 314325"/>
                  <a:gd name="connsiteX13" fmla="*/ 121444 w 314325"/>
                  <a:gd name="connsiteY13" fmla="*/ 7144 h 314325"/>
                  <a:gd name="connsiteX14" fmla="*/ 102394 w 314325"/>
                  <a:gd name="connsiteY14" fmla="*/ 7144 h 314325"/>
                  <a:gd name="connsiteX15" fmla="*/ 102394 w 314325"/>
                  <a:gd name="connsiteY15" fmla="*/ 35719 h 314325"/>
                  <a:gd name="connsiteX16" fmla="*/ 73819 w 314325"/>
                  <a:gd name="connsiteY16" fmla="*/ 35719 h 314325"/>
                  <a:gd name="connsiteX17" fmla="*/ 73819 w 314325"/>
                  <a:gd name="connsiteY17" fmla="*/ 7144 h 314325"/>
                  <a:gd name="connsiteX18" fmla="*/ 54769 w 314325"/>
                  <a:gd name="connsiteY18" fmla="*/ 7144 h 314325"/>
                  <a:gd name="connsiteX19" fmla="*/ 54769 w 314325"/>
                  <a:gd name="connsiteY19" fmla="*/ 35719 h 314325"/>
                  <a:gd name="connsiteX20" fmla="*/ 35719 w 314325"/>
                  <a:gd name="connsiteY20" fmla="*/ 54769 h 314325"/>
                  <a:gd name="connsiteX21" fmla="*/ 7144 w 314325"/>
                  <a:gd name="connsiteY21" fmla="*/ 54769 h 314325"/>
                  <a:gd name="connsiteX22" fmla="*/ 7144 w 314325"/>
                  <a:gd name="connsiteY22" fmla="*/ 73819 h 314325"/>
                  <a:gd name="connsiteX23" fmla="*/ 35719 w 314325"/>
                  <a:gd name="connsiteY23" fmla="*/ 73819 h 314325"/>
                  <a:gd name="connsiteX24" fmla="*/ 35719 w 314325"/>
                  <a:gd name="connsiteY24" fmla="*/ 102394 h 314325"/>
                  <a:gd name="connsiteX25" fmla="*/ 7144 w 314325"/>
                  <a:gd name="connsiteY25" fmla="*/ 102394 h 314325"/>
                  <a:gd name="connsiteX26" fmla="*/ 7144 w 314325"/>
                  <a:gd name="connsiteY26" fmla="*/ 121444 h 314325"/>
                  <a:gd name="connsiteX27" fmla="*/ 35719 w 314325"/>
                  <a:gd name="connsiteY27" fmla="*/ 121444 h 314325"/>
                  <a:gd name="connsiteX28" fmla="*/ 35719 w 314325"/>
                  <a:gd name="connsiteY28" fmla="*/ 150019 h 314325"/>
                  <a:gd name="connsiteX29" fmla="*/ 7144 w 314325"/>
                  <a:gd name="connsiteY29" fmla="*/ 150019 h 314325"/>
                  <a:gd name="connsiteX30" fmla="*/ 7144 w 314325"/>
                  <a:gd name="connsiteY30" fmla="*/ 169069 h 314325"/>
                  <a:gd name="connsiteX31" fmla="*/ 35719 w 314325"/>
                  <a:gd name="connsiteY31" fmla="*/ 169069 h 314325"/>
                  <a:gd name="connsiteX32" fmla="*/ 35719 w 314325"/>
                  <a:gd name="connsiteY32" fmla="*/ 197644 h 314325"/>
                  <a:gd name="connsiteX33" fmla="*/ 7144 w 314325"/>
                  <a:gd name="connsiteY33" fmla="*/ 197644 h 314325"/>
                  <a:gd name="connsiteX34" fmla="*/ 7144 w 314325"/>
                  <a:gd name="connsiteY34" fmla="*/ 216694 h 314325"/>
                  <a:gd name="connsiteX35" fmla="*/ 35719 w 314325"/>
                  <a:gd name="connsiteY35" fmla="*/ 216694 h 314325"/>
                  <a:gd name="connsiteX36" fmla="*/ 35719 w 314325"/>
                  <a:gd name="connsiteY36" fmla="*/ 245269 h 314325"/>
                  <a:gd name="connsiteX37" fmla="*/ 7144 w 314325"/>
                  <a:gd name="connsiteY37" fmla="*/ 245269 h 314325"/>
                  <a:gd name="connsiteX38" fmla="*/ 7144 w 314325"/>
                  <a:gd name="connsiteY38" fmla="*/ 264319 h 314325"/>
                  <a:gd name="connsiteX39" fmla="*/ 35719 w 314325"/>
                  <a:gd name="connsiteY39" fmla="*/ 264319 h 314325"/>
                  <a:gd name="connsiteX40" fmla="*/ 54769 w 314325"/>
                  <a:gd name="connsiteY40" fmla="*/ 283369 h 314325"/>
                  <a:gd name="connsiteX41" fmla="*/ 54769 w 314325"/>
                  <a:gd name="connsiteY41" fmla="*/ 311944 h 314325"/>
                  <a:gd name="connsiteX42" fmla="*/ 73819 w 314325"/>
                  <a:gd name="connsiteY42" fmla="*/ 311944 h 314325"/>
                  <a:gd name="connsiteX43" fmla="*/ 73819 w 314325"/>
                  <a:gd name="connsiteY43" fmla="*/ 283369 h 314325"/>
                  <a:gd name="connsiteX44" fmla="*/ 102394 w 314325"/>
                  <a:gd name="connsiteY44" fmla="*/ 283369 h 314325"/>
                  <a:gd name="connsiteX45" fmla="*/ 102394 w 314325"/>
                  <a:gd name="connsiteY45" fmla="*/ 311944 h 314325"/>
                  <a:gd name="connsiteX46" fmla="*/ 121444 w 314325"/>
                  <a:gd name="connsiteY46" fmla="*/ 311944 h 314325"/>
                  <a:gd name="connsiteX47" fmla="*/ 121444 w 314325"/>
                  <a:gd name="connsiteY47" fmla="*/ 283369 h 314325"/>
                  <a:gd name="connsiteX48" fmla="*/ 150019 w 314325"/>
                  <a:gd name="connsiteY48" fmla="*/ 283369 h 314325"/>
                  <a:gd name="connsiteX49" fmla="*/ 150019 w 314325"/>
                  <a:gd name="connsiteY49" fmla="*/ 311944 h 314325"/>
                  <a:gd name="connsiteX50" fmla="*/ 169069 w 314325"/>
                  <a:gd name="connsiteY50" fmla="*/ 311944 h 314325"/>
                  <a:gd name="connsiteX51" fmla="*/ 169069 w 314325"/>
                  <a:gd name="connsiteY51" fmla="*/ 283369 h 314325"/>
                  <a:gd name="connsiteX52" fmla="*/ 197644 w 314325"/>
                  <a:gd name="connsiteY52" fmla="*/ 283369 h 314325"/>
                  <a:gd name="connsiteX53" fmla="*/ 197644 w 314325"/>
                  <a:gd name="connsiteY53" fmla="*/ 311944 h 314325"/>
                  <a:gd name="connsiteX54" fmla="*/ 216694 w 314325"/>
                  <a:gd name="connsiteY54" fmla="*/ 311944 h 314325"/>
                  <a:gd name="connsiteX55" fmla="*/ 216694 w 314325"/>
                  <a:gd name="connsiteY55" fmla="*/ 283369 h 314325"/>
                  <a:gd name="connsiteX56" fmla="*/ 245269 w 314325"/>
                  <a:gd name="connsiteY56" fmla="*/ 283369 h 314325"/>
                  <a:gd name="connsiteX57" fmla="*/ 245269 w 314325"/>
                  <a:gd name="connsiteY57" fmla="*/ 311944 h 314325"/>
                  <a:gd name="connsiteX58" fmla="*/ 264319 w 314325"/>
                  <a:gd name="connsiteY58" fmla="*/ 311944 h 314325"/>
                  <a:gd name="connsiteX59" fmla="*/ 264319 w 314325"/>
                  <a:gd name="connsiteY59" fmla="*/ 283369 h 314325"/>
                  <a:gd name="connsiteX60" fmla="*/ 283369 w 314325"/>
                  <a:gd name="connsiteY60" fmla="*/ 264319 h 314325"/>
                  <a:gd name="connsiteX61" fmla="*/ 311944 w 314325"/>
                  <a:gd name="connsiteY61" fmla="*/ 264319 h 314325"/>
                  <a:gd name="connsiteX62" fmla="*/ 311944 w 314325"/>
                  <a:gd name="connsiteY62" fmla="*/ 245269 h 314325"/>
                  <a:gd name="connsiteX63" fmla="*/ 283369 w 314325"/>
                  <a:gd name="connsiteY63" fmla="*/ 245269 h 314325"/>
                  <a:gd name="connsiteX64" fmla="*/ 283369 w 314325"/>
                  <a:gd name="connsiteY64" fmla="*/ 216694 h 314325"/>
                  <a:gd name="connsiteX65" fmla="*/ 311944 w 314325"/>
                  <a:gd name="connsiteY65" fmla="*/ 216694 h 314325"/>
                  <a:gd name="connsiteX66" fmla="*/ 311944 w 314325"/>
                  <a:gd name="connsiteY66" fmla="*/ 197644 h 314325"/>
                  <a:gd name="connsiteX67" fmla="*/ 283369 w 314325"/>
                  <a:gd name="connsiteY67" fmla="*/ 197644 h 314325"/>
                  <a:gd name="connsiteX68" fmla="*/ 283369 w 314325"/>
                  <a:gd name="connsiteY68" fmla="*/ 169069 h 314325"/>
                  <a:gd name="connsiteX69" fmla="*/ 311944 w 314325"/>
                  <a:gd name="connsiteY69" fmla="*/ 169069 h 314325"/>
                  <a:gd name="connsiteX70" fmla="*/ 311944 w 314325"/>
                  <a:gd name="connsiteY70" fmla="*/ 150019 h 314325"/>
                  <a:gd name="connsiteX71" fmla="*/ 283369 w 314325"/>
                  <a:gd name="connsiteY71" fmla="*/ 150019 h 314325"/>
                  <a:gd name="connsiteX72" fmla="*/ 283369 w 314325"/>
                  <a:gd name="connsiteY72" fmla="*/ 121444 h 314325"/>
                  <a:gd name="connsiteX73" fmla="*/ 311944 w 314325"/>
                  <a:gd name="connsiteY73" fmla="*/ 121444 h 314325"/>
                  <a:gd name="connsiteX74" fmla="*/ 311944 w 314325"/>
                  <a:gd name="connsiteY74" fmla="*/ 102394 h 314325"/>
                  <a:gd name="connsiteX75" fmla="*/ 283369 w 314325"/>
                  <a:gd name="connsiteY75" fmla="*/ 102394 h 314325"/>
                  <a:gd name="connsiteX76" fmla="*/ 283369 w 314325"/>
                  <a:gd name="connsiteY76" fmla="*/ 73819 h 314325"/>
                  <a:gd name="connsiteX77" fmla="*/ 311944 w 314325"/>
                  <a:gd name="connsiteY77" fmla="*/ 73819 h 314325"/>
                  <a:gd name="connsiteX78" fmla="*/ 311944 w 314325"/>
                  <a:gd name="connsiteY78" fmla="*/ 54769 h 314325"/>
                  <a:gd name="connsiteX79" fmla="*/ 283369 w 314325"/>
                  <a:gd name="connsiteY79" fmla="*/ 54769 h 314325"/>
                  <a:gd name="connsiteX80" fmla="*/ 264319 w 314325"/>
                  <a:gd name="connsiteY80" fmla="*/ 35719 h 314325"/>
                  <a:gd name="connsiteX81" fmla="*/ 264319 w 314325"/>
                  <a:gd name="connsiteY81" fmla="*/ 262414 h 314325"/>
                  <a:gd name="connsiteX82" fmla="*/ 262414 w 314325"/>
                  <a:gd name="connsiteY82" fmla="*/ 264319 h 314325"/>
                  <a:gd name="connsiteX83" fmla="*/ 56674 w 314325"/>
                  <a:gd name="connsiteY83" fmla="*/ 264319 h 314325"/>
                  <a:gd name="connsiteX84" fmla="*/ 56674 w 314325"/>
                  <a:gd name="connsiteY84" fmla="*/ 264319 h 314325"/>
                  <a:gd name="connsiteX85" fmla="*/ 54769 w 314325"/>
                  <a:gd name="connsiteY85" fmla="*/ 262414 h 314325"/>
                  <a:gd name="connsiteX86" fmla="*/ 54769 w 314325"/>
                  <a:gd name="connsiteY86" fmla="*/ 56674 h 314325"/>
                  <a:gd name="connsiteX87" fmla="*/ 54769 w 314325"/>
                  <a:gd name="connsiteY87" fmla="*/ 56674 h 314325"/>
                  <a:gd name="connsiteX88" fmla="*/ 56674 w 314325"/>
                  <a:gd name="connsiteY88" fmla="*/ 54769 h 314325"/>
                  <a:gd name="connsiteX89" fmla="*/ 262414 w 314325"/>
                  <a:gd name="connsiteY89" fmla="*/ 54769 h 314325"/>
                  <a:gd name="connsiteX90" fmla="*/ 264319 w 314325"/>
                  <a:gd name="connsiteY90" fmla="*/ 56674 h 314325"/>
                  <a:gd name="connsiteX91" fmla="*/ 264319 w 314325"/>
                  <a:gd name="connsiteY91" fmla="*/ 26241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14325" h="314325">
                    <a:moveTo>
                      <a:pt x="264319" y="35719"/>
                    </a:moveTo>
                    <a:lnTo>
                      <a:pt x="264319" y="7144"/>
                    </a:lnTo>
                    <a:lnTo>
                      <a:pt x="245269" y="7144"/>
                    </a:lnTo>
                    <a:lnTo>
                      <a:pt x="245269" y="35719"/>
                    </a:lnTo>
                    <a:lnTo>
                      <a:pt x="216694" y="35719"/>
                    </a:lnTo>
                    <a:lnTo>
                      <a:pt x="216694" y="7144"/>
                    </a:lnTo>
                    <a:lnTo>
                      <a:pt x="197644" y="7144"/>
                    </a:lnTo>
                    <a:lnTo>
                      <a:pt x="197644" y="35719"/>
                    </a:lnTo>
                    <a:lnTo>
                      <a:pt x="169069" y="35719"/>
                    </a:lnTo>
                    <a:lnTo>
                      <a:pt x="169069" y="7144"/>
                    </a:lnTo>
                    <a:lnTo>
                      <a:pt x="150019" y="7144"/>
                    </a:lnTo>
                    <a:lnTo>
                      <a:pt x="150019" y="35719"/>
                    </a:lnTo>
                    <a:lnTo>
                      <a:pt x="121444" y="35719"/>
                    </a:lnTo>
                    <a:lnTo>
                      <a:pt x="121444" y="7144"/>
                    </a:lnTo>
                    <a:lnTo>
                      <a:pt x="102394" y="7144"/>
                    </a:lnTo>
                    <a:lnTo>
                      <a:pt x="102394" y="35719"/>
                    </a:lnTo>
                    <a:lnTo>
                      <a:pt x="73819" y="35719"/>
                    </a:lnTo>
                    <a:lnTo>
                      <a:pt x="73819" y="7144"/>
                    </a:lnTo>
                    <a:lnTo>
                      <a:pt x="54769" y="7144"/>
                    </a:lnTo>
                    <a:lnTo>
                      <a:pt x="54769" y="35719"/>
                    </a:lnTo>
                    <a:cubicBezTo>
                      <a:pt x="44291" y="36671"/>
                      <a:pt x="36671" y="44291"/>
                      <a:pt x="35719" y="54769"/>
                    </a:cubicBezTo>
                    <a:lnTo>
                      <a:pt x="7144" y="54769"/>
                    </a:lnTo>
                    <a:lnTo>
                      <a:pt x="7144" y="73819"/>
                    </a:lnTo>
                    <a:lnTo>
                      <a:pt x="35719" y="73819"/>
                    </a:lnTo>
                    <a:lnTo>
                      <a:pt x="35719" y="102394"/>
                    </a:lnTo>
                    <a:lnTo>
                      <a:pt x="7144" y="102394"/>
                    </a:lnTo>
                    <a:lnTo>
                      <a:pt x="7144" y="121444"/>
                    </a:lnTo>
                    <a:lnTo>
                      <a:pt x="35719" y="121444"/>
                    </a:lnTo>
                    <a:lnTo>
                      <a:pt x="35719" y="150019"/>
                    </a:lnTo>
                    <a:lnTo>
                      <a:pt x="7144" y="150019"/>
                    </a:lnTo>
                    <a:lnTo>
                      <a:pt x="7144" y="169069"/>
                    </a:lnTo>
                    <a:lnTo>
                      <a:pt x="35719" y="169069"/>
                    </a:lnTo>
                    <a:lnTo>
                      <a:pt x="35719" y="197644"/>
                    </a:lnTo>
                    <a:lnTo>
                      <a:pt x="7144" y="197644"/>
                    </a:lnTo>
                    <a:lnTo>
                      <a:pt x="7144" y="216694"/>
                    </a:lnTo>
                    <a:lnTo>
                      <a:pt x="35719" y="216694"/>
                    </a:lnTo>
                    <a:lnTo>
                      <a:pt x="35719" y="245269"/>
                    </a:lnTo>
                    <a:lnTo>
                      <a:pt x="7144" y="245269"/>
                    </a:lnTo>
                    <a:lnTo>
                      <a:pt x="7144" y="264319"/>
                    </a:lnTo>
                    <a:lnTo>
                      <a:pt x="35719" y="264319"/>
                    </a:lnTo>
                    <a:cubicBezTo>
                      <a:pt x="36671" y="274796"/>
                      <a:pt x="44291" y="282416"/>
                      <a:pt x="54769" y="283369"/>
                    </a:cubicBezTo>
                    <a:lnTo>
                      <a:pt x="54769" y="311944"/>
                    </a:lnTo>
                    <a:lnTo>
                      <a:pt x="73819" y="311944"/>
                    </a:lnTo>
                    <a:lnTo>
                      <a:pt x="73819" y="283369"/>
                    </a:lnTo>
                    <a:lnTo>
                      <a:pt x="102394" y="283369"/>
                    </a:lnTo>
                    <a:lnTo>
                      <a:pt x="102394" y="311944"/>
                    </a:lnTo>
                    <a:lnTo>
                      <a:pt x="121444" y="311944"/>
                    </a:lnTo>
                    <a:lnTo>
                      <a:pt x="121444" y="283369"/>
                    </a:lnTo>
                    <a:lnTo>
                      <a:pt x="150019" y="283369"/>
                    </a:lnTo>
                    <a:lnTo>
                      <a:pt x="150019" y="311944"/>
                    </a:lnTo>
                    <a:lnTo>
                      <a:pt x="169069" y="311944"/>
                    </a:lnTo>
                    <a:lnTo>
                      <a:pt x="169069" y="283369"/>
                    </a:lnTo>
                    <a:lnTo>
                      <a:pt x="197644" y="283369"/>
                    </a:lnTo>
                    <a:lnTo>
                      <a:pt x="197644" y="311944"/>
                    </a:lnTo>
                    <a:lnTo>
                      <a:pt x="216694" y="311944"/>
                    </a:lnTo>
                    <a:lnTo>
                      <a:pt x="216694" y="283369"/>
                    </a:lnTo>
                    <a:lnTo>
                      <a:pt x="245269" y="283369"/>
                    </a:lnTo>
                    <a:lnTo>
                      <a:pt x="245269" y="311944"/>
                    </a:lnTo>
                    <a:lnTo>
                      <a:pt x="264319" y="311944"/>
                    </a:lnTo>
                    <a:lnTo>
                      <a:pt x="264319" y="283369"/>
                    </a:lnTo>
                    <a:cubicBezTo>
                      <a:pt x="274796" y="282416"/>
                      <a:pt x="282416" y="274796"/>
                      <a:pt x="283369" y="264319"/>
                    </a:cubicBezTo>
                    <a:lnTo>
                      <a:pt x="311944" y="264319"/>
                    </a:lnTo>
                    <a:lnTo>
                      <a:pt x="311944" y="245269"/>
                    </a:lnTo>
                    <a:lnTo>
                      <a:pt x="283369" y="245269"/>
                    </a:lnTo>
                    <a:lnTo>
                      <a:pt x="283369" y="216694"/>
                    </a:lnTo>
                    <a:lnTo>
                      <a:pt x="311944" y="216694"/>
                    </a:lnTo>
                    <a:lnTo>
                      <a:pt x="311944" y="197644"/>
                    </a:lnTo>
                    <a:lnTo>
                      <a:pt x="283369" y="197644"/>
                    </a:lnTo>
                    <a:lnTo>
                      <a:pt x="283369" y="169069"/>
                    </a:lnTo>
                    <a:lnTo>
                      <a:pt x="311944" y="169069"/>
                    </a:lnTo>
                    <a:lnTo>
                      <a:pt x="311944" y="150019"/>
                    </a:lnTo>
                    <a:lnTo>
                      <a:pt x="283369" y="150019"/>
                    </a:lnTo>
                    <a:lnTo>
                      <a:pt x="283369" y="121444"/>
                    </a:lnTo>
                    <a:lnTo>
                      <a:pt x="311944" y="121444"/>
                    </a:lnTo>
                    <a:lnTo>
                      <a:pt x="311944" y="102394"/>
                    </a:lnTo>
                    <a:lnTo>
                      <a:pt x="283369" y="102394"/>
                    </a:lnTo>
                    <a:lnTo>
                      <a:pt x="283369" y="73819"/>
                    </a:lnTo>
                    <a:lnTo>
                      <a:pt x="311944" y="73819"/>
                    </a:lnTo>
                    <a:lnTo>
                      <a:pt x="311944" y="54769"/>
                    </a:lnTo>
                    <a:lnTo>
                      <a:pt x="283369" y="54769"/>
                    </a:lnTo>
                    <a:cubicBezTo>
                      <a:pt x="282416" y="44291"/>
                      <a:pt x="274796" y="36671"/>
                      <a:pt x="264319" y="35719"/>
                    </a:cubicBezTo>
                    <a:close/>
                    <a:moveTo>
                      <a:pt x="264319" y="262414"/>
                    </a:moveTo>
                    <a:cubicBezTo>
                      <a:pt x="264319" y="263366"/>
                      <a:pt x="263366" y="264319"/>
                      <a:pt x="262414" y="264319"/>
                    </a:cubicBezTo>
                    <a:lnTo>
                      <a:pt x="56674" y="264319"/>
                    </a:lnTo>
                    <a:cubicBezTo>
                      <a:pt x="56674" y="264319"/>
                      <a:pt x="56674" y="264319"/>
                      <a:pt x="56674" y="264319"/>
                    </a:cubicBezTo>
                    <a:cubicBezTo>
                      <a:pt x="55721" y="264319"/>
                      <a:pt x="54769" y="263366"/>
                      <a:pt x="54769" y="262414"/>
                    </a:cubicBezTo>
                    <a:lnTo>
                      <a:pt x="54769" y="56674"/>
                    </a:lnTo>
                    <a:cubicBezTo>
                      <a:pt x="54769" y="56674"/>
                      <a:pt x="54769" y="56674"/>
                      <a:pt x="54769" y="56674"/>
                    </a:cubicBezTo>
                    <a:cubicBezTo>
                      <a:pt x="54769" y="55721"/>
                      <a:pt x="55721" y="54769"/>
                      <a:pt x="56674" y="54769"/>
                    </a:cubicBezTo>
                    <a:lnTo>
                      <a:pt x="262414" y="54769"/>
                    </a:lnTo>
                    <a:cubicBezTo>
                      <a:pt x="263366" y="54769"/>
                      <a:pt x="264319" y="55721"/>
                      <a:pt x="264319" y="56674"/>
                    </a:cubicBezTo>
                    <a:lnTo>
                      <a:pt x="264319" y="262414"/>
                    </a:lnTo>
                    <a:close/>
                  </a:path>
                </a:pathLst>
              </a:custGeom>
              <a:grpFill/>
              <a:ln w="19050" cap="flat">
                <a:noFill/>
                <a:prstDash val="solid"/>
                <a:miter/>
              </a:ln>
            </p:spPr>
            <p:txBody>
              <a:bodyPr rtlCol="0" anchor="ctr"/>
              <a:lstStyle/>
              <a:p>
                <a:endParaRPr lang="en-US" sz="1125" dirty="0"/>
              </a:p>
            </p:txBody>
          </p:sp>
        </p:grpSp>
      </p:grpSp>
    </p:spTree>
    <p:extLst>
      <p:ext uri="{BB962C8B-B14F-4D97-AF65-F5344CB8AC3E}">
        <p14:creationId xmlns:p14="http://schemas.microsoft.com/office/powerpoint/2010/main" val="26534454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77497611-9133-421D-99A6-A56EFAB0120E}"/>
              </a:ext>
            </a:extLst>
          </p:cNvPr>
          <p:cNvGrpSpPr/>
          <p:nvPr/>
        </p:nvGrpSpPr>
        <p:grpSpPr>
          <a:xfrm>
            <a:off x="8531678" y="2"/>
            <a:ext cx="412991" cy="489858"/>
            <a:chOff x="13432971" y="2"/>
            <a:chExt cx="660785" cy="783773"/>
          </a:xfrm>
        </p:grpSpPr>
        <p:sp>
          <p:nvSpPr>
            <p:cNvPr id="61" name="Arrow: Pentagon 60">
              <a:extLst>
                <a:ext uri="{FF2B5EF4-FFF2-40B4-BE49-F238E27FC236}">
                  <a16:creationId xmlns:a16="http://schemas.microsoft.com/office/drawing/2014/main" id="{8C1A54B1-05FD-49F9-B759-872E186414F2}"/>
                </a:ext>
              </a:extLst>
            </p:cNvPr>
            <p:cNvSpPr/>
            <p:nvPr/>
          </p:nvSpPr>
          <p:spPr bwMode="auto">
            <a:xfrm rot="5400000">
              <a:off x="13371477" y="61496"/>
              <a:ext cx="783773" cy="660785"/>
            </a:xfrm>
            <a:prstGeom prst="homePlate">
              <a:avLst>
                <a:gd name="adj" fmla="val 3003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81" name="Graphic 3">
              <a:extLst>
                <a:ext uri="{FF2B5EF4-FFF2-40B4-BE49-F238E27FC236}">
                  <a16:creationId xmlns:a16="http://schemas.microsoft.com/office/drawing/2014/main" id="{87931055-61F5-4F0E-A461-0D5EC4226FB7}"/>
                </a:ext>
              </a:extLst>
            </p:cNvPr>
            <p:cNvGrpSpPr/>
            <p:nvPr/>
          </p:nvGrpSpPr>
          <p:grpSpPr>
            <a:xfrm>
              <a:off x="13585427" y="125219"/>
              <a:ext cx="386410" cy="386410"/>
              <a:chOff x="4333875" y="2333625"/>
              <a:chExt cx="476250" cy="476250"/>
            </a:xfrm>
            <a:solidFill>
              <a:schemeClr val="tx1"/>
            </a:solidFill>
          </p:grpSpPr>
          <p:sp>
            <p:nvSpPr>
              <p:cNvPr id="82" name="Freeform: Shape 81">
                <a:extLst>
                  <a:ext uri="{FF2B5EF4-FFF2-40B4-BE49-F238E27FC236}">
                    <a16:creationId xmlns:a16="http://schemas.microsoft.com/office/drawing/2014/main" id="{C7A17E63-D750-48A7-8B71-7A724BF0A78A}"/>
                  </a:ext>
                </a:extLst>
              </p:cNvPr>
              <p:cNvSpPr/>
              <p:nvPr/>
            </p:nvSpPr>
            <p:spPr>
              <a:xfrm>
                <a:off x="4536281" y="2326481"/>
                <a:ext cx="276225" cy="276225"/>
              </a:xfrm>
              <a:custGeom>
                <a:avLst/>
                <a:gdLst>
                  <a:gd name="connsiteX0" fmla="*/ 254794 w 276225"/>
                  <a:gd name="connsiteY0" fmla="*/ 7144 h 276225"/>
                  <a:gd name="connsiteX1" fmla="*/ 26194 w 276225"/>
                  <a:gd name="connsiteY1" fmla="*/ 7144 h 276225"/>
                  <a:gd name="connsiteX2" fmla="*/ 7144 w 276225"/>
                  <a:gd name="connsiteY2" fmla="*/ 26194 h 276225"/>
                  <a:gd name="connsiteX3" fmla="*/ 7144 w 276225"/>
                  <a:gd name="connsiteY3" fmla="*/ 73819 h 276225"/>
                  <a:gd name="connsiteX4" fmla="*/ 26194 w 276225"/>
                  <a:gd name="connsiteY4" fmla="*/ 73819 h 276225"/>
                  <a:gd name="connsiteX5" fmla="*/ 26194 w 276225"/>
                  <a:gd name="connsiteY5" fmla="*/ 26194 h 276225"/>
                  <a:gd name="connsiteX6" fmla="*/ 254794 w 276225"/>
                  <a:gd name="connsiteY6" fmla="*/ 26194 h 276225"/>
                  <a:gd name="connsiteX7" fmla="*/ 254794 w 276225"/>
                  <a:gd name="connsiteY7" fmla="*/ 254794 h 276225"/>
                  <a:gd name="connsiteX8" fmla="*/ 207169 w 276225"/>
                  <a:gd name="connsiteY8" fmla="*/ 254794 h 276225"/>
                  <a:gd name="connsiteX9" fmla="*/ 207169 w 276225"/>
                  <a:gd name="connsiteY9" fmla="*/ 273844 h 276225"/>
                  <a:gd name="connsiteX10" fmla="*/ 254794 w 276225"/>
                  <a:gd name="connsiteY10" fmla="*/ 273844 h 276225"/>
                  <a:gd name="connsiteX11" fmla="*/ 273844 w 276225"/>
                  <a:gd name="connsiteY11" fmla="*/ 254794 h 276225"/>
                  <a:gd name="connsiteX12" fmla="*/ 273844 w 276225"/>
                  <a:gd name="connsiteY12" fmla="*/ 26194 h 276225"/>
                  <a:gd name="connsiteX13" fmla="*/ 254794 w 276225"/>
                  <a:gd name="connsiteY13" fmla="*/ 714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7144"/>
                    </a:moveTo>
                    <a:lnTo>
                      <a:pt x="26194" y="7144"/>
                    </a:lnTo>
                    <a:cubicBezTo>
                      <a:pt x="15716" y="7144"/>
                      <a:pt x="7144" y="15716"/>
                      <a:pt x="7144" y="26194"/>
                    </a:cubicBezTo>
                    <a:lnTo>
                      <a:pt x="7144" y="73819"/>
                    </a:lnTo>
                    <a:lnTo>
                      <a:pt x="26194" y="73819"/>
                    </a:lnTo>
                    <a:lnTo>
                      <a:pt x="26194" y="26194"/>
                    </a:lnTo>
                    <a:lnTo>
                      <a:pt x="254794" y="26194"/>
                    </a:lnTo>
                    <a:lnTo>
                      <a:pt x="254794" y="254794"/>
                    </a:lnTo>
                    <a:lnTo>
                      <a:pt x="207169" y="254794"/>
                    </a:lnTo>
                    <a:lnTo>
                      <a:pt x="207169" y="273844"/>
                    </a:lnTo>
                    <a:lnTo>
                      <a:pt x="254794" y="273844"/>
                    </a:lnTo>
                    <a:cubicBezTo>
                      <a:pt x="265271" y="273844"/>
                      <a:pt x="273844" y="265271"/>
                      <a:pt x="273844" y="254794"/>
                    </a:cubicBezTo>
                    <a:lnTo>
                      <a:pt x="273844" y="26194"/>
                    </a:lnTo>
                    <a:cubicBezTo>
                      <a:pt x="273844" y="15716"/>
                      <a:pt x="265271" y="7144"/>
                      <a:pt x="254794" y="7144"/>
                    </a:cubicBezTo>
                    <a:close/>
                  </a:path>
                </a:pathLst>
              </a:custGeom>
              <a:grpFill/>
              <a:ln w="19050" cap="flat">
                <a:noFill/>
                <a:prstDash val="solid"/>
                <a:miter/>
              </a:ln>
            </p:spPr>
            <p:txBody>
              <a:bodyPr rtlCol="0" anchor="ctr"/>
              <a:lstStyle/>
              <a:p>
                <a:endParaRPr lang="en-US" sz="1125" dirty="0"/>
              </a:p>
            </p:txBody>
          </p:sp>
          <p:sp>
            <p:nvSpPr>
              <p:cNvPr id="83" name="Freeform: Shape 82">
                <a:extLst>
                  <a:ext uri="{FF2B5EF4-FFF2-40B4-BE49-F238E27FC236}">
                    <a16:creationId xmlns:a16="http://schemas.microsoft.com/office/drawing/2014/main" id="{D6F5B967-6969-442C-B462-2D332407DA8F}"/>
                  </a:ext>
                </a:extLst>
              </p:cNvPr>
              <p:cNvSpPr/>
              <p:nvPr/>
            </p:nvSpPr>
            <p:spPr>
              <a:xfrm>
                <a:off x="4326731" y="2536031"/>
                <a:ext cx="276225" cy="276225"/>
              </a:xfrm>
              <a:custGeom>
                <a:avLst/>
                <a:gdLst>
                  <a:gd name="connsiteX0" fmla="*/ 254794 w 276225"/>
                  <a:gd name="connsiteY0" fmla="*/ 254794 h 276225"/>
                  <a:gd name="connsiteX1" fmla="*/ 26194 w 276225"/>
                  <a:gd name="connsiteY1" fmla="*/ 254794 h 276225"/>
                  <a:gd name="connsiteX2" fmla="*/ 26194 w 276225"/>
                  <a:gd name="connsiteY2" fmla="*/ 26194 h 276225"/>
                  <a:gd name="connsiteX3" fmla="*/ 73819 w 276225"/>
                  <a:gd name="connsiteY3" fmla="*/ 26194 h 276225"/>
                  <a:gd name="connsiteX4" fmla="*/ 73819 w 276225"/>
                  <a:gd name="connsiteY4" fmla="*/ 7144 h 276225"/>
                  <a:gd name="connsiteX5" fmla="*/ 26194 w 276225"/>
                  <a:gd name="connsiteY5" fmla="*/ 7144 h 276225"/>
                  <a:gd name="connsiteX6" fmla="*/ 7144 w 276225"/>
                  <a:gd name="connsiteY6" fmla="*/ 26194 h 276225"/>
                  <a:gd name="connsiteX7" fmla="*/ 7144 w 276225"/>
                  <a:gd name="connsiteY7" fmla="*/ 254794 h 276225"/>
                  <a:gd name="connsiteX8" fmla="*/ 26194 w 276225"/>
                  <a:gd name="connsiteY8" fmla="*/ 273844 h 276225"/>
                  <a:gd name="connsiteX9" fmla="*/ 254794 w 276225"/>
                  <a:gd name="connsiteY9" fmla="*/ 273844 h 276225"/>
                  <a:gd name="connsiteX10" fmla="*/ 273844 w 276225"/>
                  <a:gd name="connsiteY10" fmla="*/ 254794 h 276225"/>
                  <a:gd name="connsiteX11" fmla="*/ 273844 w 276225"/>
                  <a:gd name="connsiteY11" fmla="*/ 207169 h 276225"/>
                  <a:gd name="connsiteX12" fmla="*/ 254794 w 276225"/>
                  <a:gd name="connsiteY12" fmla="*/ 207169 h 276225"/>
                  <a:gd name="connsiteX13" fmla="*/ 254794 w 276225"/>
                  <a:gd name="connsiteY13" fmla="*/ 25479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254794"/>
                    </a:moveTo>
                    <a:lnTo>
                      <a:pt x="26194" y="254794"/>
                    </a:lnTo>
                    <a:lnTo>
                      <a:pt x="26194" y="26194"/>
                    </a:lnTo>
                    <a:lnTo>
                      <a:pt x="73819" y="26194"/>
                    </a:lnTo>
                    <a:lnTo>
                      <a:pt x="73819" y="7144"/>
                    </a:lnTo>
                    <a:lnTo>
                      <a:pt x="26194" y="7144"/>
                    </a:lnTo>
                    <a:cubicBezTo>
                      <a:pt x="15716" y="7144"/>
                      <a:pt x="7144" y="15716"/>
                      <a:pt x="7144" y="26194"/>
                    </a:cubicBezTo>
                    <a:lnTo>
                      <a:pt x="7144" y="254794"/>
                    </a:lnTo>
                    <a:cubicBezTo>
                      <a:pt x="7144" y="265271"/>
                      <a:pt x="15716" y="273844"/>
                      <a:pt x="26194" y="273844"/>
                    </a:cubicBezTo>
                    <a:lnTo>
                      <a:pt x="254794" y="273844"/>
                    </a:lnTo>
                    <a:cubicBezTo>
                      <a:pt x="265271" y="273844"/>
                      <a:pt x="273844" y="265271"/>
                      <a:pt x="273844" y="254794"/>
                    </a:cubicBezTo>
                    <a:lnTo>
                      <a:pt x="273844" y="207169"/>
                    </a:lnTo>
                    <a:lnTo>
                      <a:pt x="254794" y="207169"/>
                    </a:lnTo>
                    <a:lnTo>
                      <a:pt x="254794" y="254794"/>
                    </a:lnTo>
                    <a:close/>
                  </a:path>
                </a:pathLst>
              </a:custGeom>
              <a:grpFill/>
              <a:ln w="19050" cap="flat">
                <a:noFill/>
                <a:prstDash val="solid"/>
                <a:miter/>
              </a:ln>
            </p:spPr>
            <p:txBody>
              <a:bodyPr rtlCol="0" anchor="ctr"/>
              <a:lstStyle/>
              <a:p>
                <a:endParaRPr lang="en-US" sz="1125" dirty="0"/>
              </a:p>
            </p:txBody>
          </p:sp>
          <p:sp>
            <p:nvSpPr>
              <p:cNvPr id="84" name="Freeform: Shape 83">
                <a:extLst>
                  <a:ext uri="{FF2B5EF4-FFF2-40B4-BE49-F238E27FC236}">
                    <a16:creationId xmlns:a16="http://schemas.microsoft.com/office/drawing/2014/main" id="{A158CA20-50A0-4282-8BFC-2D768709CF04}"/>
                  </a:ext>
                </a:extLst>
              </p:cNvPr>
              <p:cNvSpPr/>
              <p:nvPr/>
            </p:nvSpPr>
            <p:spPr>
              <a:xfrm>
                <a:off x="4412456" y="2412206"/>
                <a:ext cx="314325" cy="314325"/>
              </a:xfrm>
              <a:custGeom>
                <a:avLst/>
                <a:gdLst>
                  <a:gd name="connsiteX0" fmla="*/ 264319 w 314325"/>
                  <a:gd name="connsiteY0" fmla="*/ 35719 h 314325"/>
                  <a:gd name="connsiteX1" fmla="*/ 264319 w 314325"/>
                  <a:gd name="connsiteY1" fmla="*/ 7144 h 314325"/>
                  <a:gd name="connsiteX2" fmla="*/ 245269 w 314325"/>
                  <a:gd name="connsiteY2" fmla="*/ 7144 h 314325"/>
                  <a:gd name="connsiteX3" fmla="*/ 245269 w 314325"/>
                  <a:gd name="connsiteY3" fmla="*/ 35719 h 314325"/>
                  <a:gd name="connsiteX4" fmla="*/ 216694 w 314325"/>
                  <a:gd name="connsiteY4" fmla="*/ 35719 h 314325"/>
                  <a:gd name="connsiteX5" fmla="*/ 216694 w 314325"/>
                  <a:gd name="connsiteY5" fmla="*/ 7144 h 314325"/>
                  <a:gd name="connsiteX6" fmla="*/ 197644 w 314325"/>
                  <a:gd name="connsiteY6" fmla="*/ 7144 h 314325"/>
                  <a:gd name="connsiteX7" fmla="*/ 197644 w 314325"/>
                  <a:gd name="connsiteY7" fmla="*/ 35719 h 314325"/>
                  <a:gd name="connsiteX8" fmla="*/ 169069 w 314325"/>
                  <a:gd name="connsiteY8" fmla="*/ 35719 h 314325"/>
                  <a:gd name="connsiteX9" fmla="*/ 169069 w 314325"/>
                  <a:gd name="connsiteY9" fmla="*/ 7144 h 314325"/>
                  <a:gd name="connsiteX10" fmla="*/ 150019 w 314325"/>
                  <a:gd name="connsiteY10" fmla="*/ 7144 h 314325"/>
                  <a:gd name="connsiteX11" fmla="*/ 150019 w 314325"/>
                  <a:gd name="connsiteY11" fmla="*/ 35719 h 314325"/>
                  <a:gd name="connsiteX12" fmla="*/ 121444 w 314325"/>
                  <a:gd name="connsiteY12" fmla="*/ 35719 h 314325"/>
                  <a:gd name="connsiteX13" fmla="*/ 121444 w 314325"/>
                  <a:gd name="connsiteY13" fmla="*/ 7144 h 314325"/>
                  <a:gd name="connsiteX14" fmla="*/ 102394 w 314325"/>
                  <a:gd name="connsiteY14" fmla="*/ 7144 h 314325"/>
                  <a:gd name="connsiteX15" fmla="*/ 102394 w 314325"/>
                  <a:gd name="connsiteY15" fmla="*/ 35719 h 314325"/>
                  <a:gd name="connsiteX16" fmla="*/ 73819 w 314325"/>
                  <a:gd name="connsiteY16" fmla="*/ 35719 h 314325"/>
                  <a:gd name="connsiteX17" fmla="*/ 73819 w 314325"/>
                  <a:gd name="connsiteY17" fmla="*/ 7144 h 314325"/>
                  <a:gd name="connsiteX18" fmla="*/ 54769 w 314325"/>
                  <a:gd name="connsiteY18" fmla="*/ 7144 h 314325"/>
                  <a:gd name="connsiteX19" fmla="*/ 54769 w 314325"/>
                  <a:gd name="connsiteY19" fmla="*/ 35719 h 314325"/>
                  <a:gd name="connsiteX20" fmla="*/ 35719 w 314325"/>
                  <a:gd name="connsiteY20" fmla="*/ 54769 h 314325"/>
                  <a:gd name="connsiteX21" fmla="*/ 7144 w 314325"/>
                  <a:gd name="connsiteY21" fmla="*/ 54769 h 314325"/>
                  <a:gd name="connsiteX22" fmla="*/ 7144 w 314325"/>
                  <a:gd name="connsiteY22" fmla="*/ 73819 h 314325"/>
                  <a:gd name="connsiteX23" fmla="*/ 35719 w 314325"/>
                  <a:gd name="connsiteY23" fmla="*/ 73819 h 314325"/>
                  <a:gd name="connsiteX24" fmla="*/ 35719 w 314325"/>
                  <a:gd name="connsiteY24" fmla="*/ 102394 h 314325"/>
                  <a:gd name="connsiteX25" fmla="*/ 7144 w 314325"/>
                  <a:gd name="connsiteY25" fmla="*/ 102394 h 314325"/>
                  <a:gd name="connsiteX26" fmla="*/ 7144 w 314325"/>
                  <a:gd name="connsiteY26" fmla="*/ 121444 h 314325"/>
                  <a:gd name="connsiteX27" fmla="*/ 35719 w 314325"/>
                  <a:gd name="connsiteY27" fmla="*/ 121444 h 314325"/>
                  <a:gd name="connsiteX28" fmla="*/ 35719 w 314325"/>
                  <a:gd name="connsiteY28" fmla="*/ 150019 h 314325"/>
                  <a:gd name="connsiteX29" fmla="*/ 7144 w 314325"/>
                  <a:gd name="connsiteY29" fmla="*/ 150019 h 314325"/>
                  <a:gd name="connsiteX30" fmla="*/ 7144 w 314325"/>
                  <a:gd name="connsiteY30" fmla="*/ 169069 h 314325"/>
                  <a:gd name="connsiteX31" fmla="*/ 35719 w 314325"/>
                  <a:gd name="connsiteY31" fmla="*/ 169069 h 314325"/>
                  <a:gd name="connsiteX32" fmla="*/ 35719 w 314325"/>
                  <a:gd name="connsiteY32" fmla="*/ 197644 h 314325"/>
                  <a:gd name="connsiteX33" fmla="*/ 7144 w 314325"/>
                  <a:gd name="connsiteY33" fmla="*/ 197644 h 314325"/>
                  <a:gd name="connsiteX34" fmla="*/ 7144 w 314325"/>
                  <a:gd name="connsiteY34" fmla="*/ 216694 h 314325"/>
                  <a:gd name="connsiteX35" fmla="*/ 35719 w 314325"/>
                  <a:gd name="connsiteY35" fmla="*/ 216694 h 314325"/>
                  <a:gd name="connsiteX36" fmla="*/ 35719 w 314325"/>
                  <a:gd name="connsiteY36" fmla="*/ 245269 h 314325"/>
                  <a:gd name="connsiteX37" fmla="*/ 7144 w 314325"/>
                  <a:gd name="connsiteY37" fmla="*/ 245269 h 314325"/>
                  <a:gd name="connsiteX38" fmla="*/ 7144 w 314325"/>
                  <a:gd name="connsiteY38" fmla="*/ 264319 h 314325"/>
                  <a:gd name="connsiteX39" fmla="*/ 35719 w 314325"/>
                  <a:gd name="connsiteY39" fmla="*/ 264319 h 314325"/>
                  <a:gd name="connsiteX40" fmla="*/ 54769 w 314325"/>
                  <a:gd name="connsiteY40" fmla="*/ 283369 h 314325"/>
                  <a:gd name="connsiteX41" fmla="*/ 54769 w 314325"/>
                  <a:gd name="connsiteY41" fmla="*/ 311944 h 314325"/>
                  <a:gd name="connsiteX42" fmla="*/ 73819 w 314325"/>
                  <a:gd name="connsiteY42" fmla="*/ 311944 h 314325"/>
                  <a:gd name="connsiteX43" fmla="*/ 73819 w 314325"/>
                  <a:gd name="connsiteY43" fmla="*/ 283369 h 314325"/>
                  <a:gd name="connsiteX44" fmla="*/ 102394 w 314325"/>
                  <a:gd name="connsiteY44" fmla="*/ 283369 h 314325"/>
                  <a:gd name="connsiteX45" fmla="*/ 102394 w 314325"/>
                  <a:gd name="connsiteY45" fmla="*/ 311944 h 314325"/>
                  <a:gd name="connsiteX46" fmla="*/ 121444 w 314325"/>
                  <a:gd name="connsiteY46" fmla="*/ 311944 h 314325"/>
                  <a:gd name="connsiteX47" fmla="*/ 121444 w 314325"/>
                  <a:gd name="connsiteY47" fmla="*/ 283369 h 314325"/>
                  <a:gd name="connsiteX48" fmla="*/ 150019 w 314325"/>
                  <a:gd name="connsiteY48" fmla="*/ 283369 h 314325"/>
                  <a:gd name="connsiteX49" fmla="*/ 150019 w 314325"/>
                  <a:gd name="connsiteY49" fmla="*/ 311944 h 314325"/>
                  <a:gd name="connsiteX50" fmla="*/ 169069 w 314325"/>
                  <a:gd name="connsiteY50" fmla="*/ 311944 h 314325"/>
                  <a:gd name="connsiteX51" fmla="*/ 169069 w 314325"/>
                  <a:gd name="connsiteY51" fmla="*/ 283369 h 314325"/>
                  <a:gd name="connsiteX52" fmla="*/ 197644 w 314325"/>
                  <a:gd name="connsiteY52" fmla="*/ 283369 h 314325"/>
                  <a:gd name="connsiteX53" fmla="*/ 197644 w 314325"/>
                  <a:gd name="connsiteY53" fmla="*/ 311944 h 314325"/>
                  <a:gd name="connsiteX54" fmla="*/ 216694 w 314325"/>
                  <a:gd name="connsiteY54" fmla="*/ 311944 h 314325"/>
                  <a:gd name="connsiteX55" fmla="*/ 216694 w 314325"/>
                  <a:gd name="connsiteY55" fmla="*/ 283369 h 314325"/>
                  <a:gd name="connsiteX56" fmla="*/ 245269 w 314325"/>
                  <a:gd name="connsiteY56" fmla="*/ 283369 h 314325"/>
                  <a:gd name="connsiteX57" fmla="*/ 245269 w 314325"/>
                  <a:gd name="connsiteY57" fmla="*/ 311944 h 314325"/>
                  <a:gd name="connsiteX58" fmla="*/ 264319 w 314325"/>
                  <a:gd name="connsiteY58" fmla="*/ 311944 h 314325"/>
                  <a:gd name="connsiteX59" fmla="*/ 264319 w 314325"/>
                  <a:gd name="connsiteY59" fmla="*/ 283369 h 314325"/>
                  <a:gd name="connsiteX60" fmla="*/ 283369 w 314325"/>
                  <a:gd name="connsiteY60" fmla="*/ 264319 h 314325"/>
                  <a:gd name="connsiteX61" fmla="*/ 311944 w 314325"/>
                  <a:gd name="connsiteY61" fmla="*/ 264319 h 314325"/>
                  <a:gd name="connsiteX62" fmla="*/ 311944 w 314325"/>
                  <a:gd name="connsiteY62" fmla="*/ 245269 h 314325"/>
                  <a:gd name="connsiteX63" fmla="*/ 283369 w 314325"/>
                  <a:gd name="connsiteY63" fmla="*/ 245269 h 314325"/>
                  <a:gd name="connsiteX64" fmla="*/ 283369 w 314325"/>
                  <a:gd name="connsiteY64" fmla="*/ 216694 h 314325"/>
                  <a:gd name="connsiteX65" fmla="*/ 311944 w 314325"/>
                  <a:gd name="connsiteY65" fmla="*/ 216694 h 314325"/>
                  <a:gd name="connsiteX66" fmla="*/ 311944 w 314325"/>
                  <a:gd name="connsiteY66" fmla="*/ 197644 h 314325"/>
                  <a:gd name="connsiteX67" fmla="*/ 283369 w 314325"/>
                  <a:gd name="connsiteY67" fmla="*/ 197644 h 314325"/>
                  <a:gd name="connsiteX68" fmla="*/ 283369 w 314325"/>
                  <a:gd name="connsiteY68" fmla="*/ 169069 h 314325"/>
                  <a:gd name="connsiteX69" fmla="*/ 311944 w 314325"/>
                  <a:gd name="connsiteY69" fmla="*/ 169069 h 314325"/>
                  <a:gd name="connsiteX70" fmla="*/ 311944 w 314325"/>
                  <a:gd name="connsiteY70" fmla="*/ 150019 h 314325"/>
                  <a:gd name="connsiteX71" fmla="*/ 283369 w 314325"/>
                  <a:gd name="connsiteY71" fmla="*/ 150019 h 314325"/>
                  <a:gd name="connsiteX72" fmla="*/ 283369 w 314325"/>
                  <a:gd name="connsiteY72" fmla="*/ 121444 h 314325"/>
                  <a:gd name="connsiteX73" fmla="*/ 311944 w 314325"/>
                  <a:gd name="connsiteY73" fmla="*/ 121444 h 314325"/>
                  <a:gd name="connsiteX74" fmla="*/ 311944 w 314325"/>
                  <a:gd name="connsiteY74" fmla="*/ 102394 h 314325"/>
                  <a:gd name="connsiteX75" fmla="*/ 283369 w 314325"/>
                  <a:gd name="connsiteY75" fmla="*/ 102394 h 314325"/>
                  <a:gd name="connsiteX76" fmla="*/ 283369 w 314325"/>
                  <a:gd name="connsiteY76" fmla="*/ 73819 h 314325"/>
                  <a:gd name="connsiteX77" fmla="*/ 311944 w 314325"/>
                  <a:gd name="connsiteY77" fmla="*/ 73819 h 314325"/>
                  <a:gd name="connsiteX78" fmla="*/ 311944 w 314325"/>
                  <a:gd name="connsiteY78" fmla="*/ 54769 h 314325"/>
                  <a:gd name="connsiteX79" fmla="*/ 283369 w 314325"/>
                  <a:gd name="connsiteY79" fmla="*/ 54769 h 314325"/>
                  <a:gd name="connsiteX80" fmla="*/ 264319 w 314325"/>
                  <a:gd name="connsiteY80" fmla="*/ 35719 h 314325"/>
                  <a:gd name="connsiteX81" fmla="*/ 264319 w 314325"/>
                  <a:gd name="connsiteY81" fmla="*/ 262414 h 314325"/>
                  <a:gd name="connsiteX82" fmla="*/ 262414 w 314325"/>
                  <a:gd name="connsiteY82" fmla="*/ 264319 h 314325"/>
                  <a:gd name="connsiteX83" fmla="*/ 56674 w 314325"/>
                  <a:gd name="connsiteY83" fmla="*/ 264319 h 314325"/>
                  <a:gd name="connsiteX84" fmla="*/ 56674 w 314325"/>
                  <a:gd name="connsiteY84" fmla="*/ 264319 h 314325"/>
                  <a:gd name="connsiteX85" fmla="*/ 54769 w 314325"/>
                  <a:gd name="connsiteY85" fmla="*/ 262414 h 314325"/>
                  <a:gd name="connsiteX86" fmla="*/ 54769 w 314325"/>
                  <a:gd name="connsiteY86" fmla="*/ 56674 h 314325"/>
                  <a:gd name="connsiteX87" fmla="*/ 54769 w 314325"/>
                  <a:gd name="connsiteY87" fmla="*/ 56674 h 314325"/>
                  <a:gd name="connsiteX88" fmla="*/ 56674 w 314325"/>
                  <a:gd name="connsiteY88" fmla="*/ 54769 h 314325"/>
                  <a:gd name="connsiteX89" fmla="*/ 262414 w 314325"/>
                  <a:gd name="connsiteY89" fmla="*/ 54769 h 314325"/>
                  <a:gd name="connsiteX90" fmla="*/ 264319 w 314325"/>
                  <a:gd name="connsiteY90" fmla="*/ 56674 h 314325"/>
                  <a:gd name="connsiteX91" fmla="*/ 264319 w 314325"/>
                  <a:gd name="connsiteY91" fmla="*/ 26241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14325" h="314325">
                    <a:moveTo>
                      <a:pt x="264319" y="35719"/>
                    </a:moveTo>
                    <a:lnTo>
                      <a:pt x="264319" y="7144"/>
                    </a:lnTo>
                    <a:lnTo>
                      <a:pt x="245269" y="7144"/>
                    </a:lnTo>
                    <a:lnTo>
                      <a:pt x="245269" y="35719"/>
                    </a:lnTo>
                    <a:lnTo>
                      <a:pt x="216694" y="35719"/>
                    </a:lnTo>
                    <a:lnTo>
                      <a:pt x="216694" y="7144"/>
                    </a:lnTo>
                    <a:lnTo>
                      <a:pt x="197644" y="7144"/>
                    </a:lnTo>
                    <a:lnTo>
                      <a:pt x="197644" y="35719"/>
                    </a:lnTo>
                    <a:lnTo>
                      <a:pt x="169069" y="35719"/>
                    </a:lnTo>
                    <a:lnTo>
                      <a:pt x="169069" y="7144"/>
                    </a:lnTo>
                    <a:lnTo>
                      <a:pt x="150019" y="7144"/>
                    </a:lnTo>
                    <a:lnTo>
                      <a:pt x="150019" y="35719"/>
                    </a:lnTo>
                    <a:lnTo>
                      <a:pt x="121444" y="35719"/>
                    </a:lnTo>
                    <a:lnTo>
                      <a:pt x="121444" y="7144"/>
                    </a:lnTo>
                    <a:lnTo>
                      <a:pt x="102394" y="7144"/>
                    </a:lnTo>
                    <a:lnTo>
                      <a:pt x="102394" y="35719"/>
                    </a:lnTo>
                    <a:lnTo>
                      <a:pt x="73819" y="35719"/>
                    </a:lnTo>
                    <a:lnTo>
                      <a:pt x="73819" y="7144"/>
                    </a:lnTo>
                    <a:lnTo>
                      <a:pt x="54769" y="7144"/>
                    </a:lnTo>
                    <a:lnTo>
                      <a:pt x="54769" y="35719"/>
                    </a:lnTo>
                    <a:cubicBezTo>
                      <a:pt x="44291" y="36671"/>
                      <a:pt x="36671" y="44291"/>
                      <a:pt x="35719" y="54769"/>
                    </a:cubicBezTo>
                    <a:lnTo>
                      <a:pt x="7144" y="54769"/>
                    </a:lnTo>
                    <a:lnTo>
                      <a:pt x="7144" y="73819"/>
                    </a:lnTo>
                    <a:lnTo>
                      <a:pt x="35719" y="73819"/>
                    </a:lnTo>
                    <a:lnTo>
                      <a:pt x="35719" y="102394"/>
                    </a:lnTo>
                    <a:lnTo>
                      <a:pt x="7144" y="102394"/>
                    </a:lnTo>
                    <a:lnTo>
                      <a:pt x="7144" y="121444"/>
                    </a:lnTo>
                    <a:lnTo>
                      <a:pt x="35719" y="121444"/>
                    </a:lnTo>
                    <a:lnTo>
                      <a:pt x="35719" y="150019"/>
                    </a:lnTo>
                    <a:lnTo>
                      <a:pt x="7144" y="150019"/>
                    </a:lnTo>
                    <a:lnTo>
                      <a:pt x="7144" y="169069"/>
                    </a:lnTo>
                    <a:lnTo>
                      <a:pt x="35719" y="169069"/>
                    </a:lnTo>
                    <a:lnTo>
                      <a:pt x="35719" y="197644"/>
                    </a:lnTo>
                    <a:lnTo>
                      <a:pt x="7144" y="197644"/>
                    </a:lnTo>
                    <a:lnTo>
                      <a:pt x="7144" y="216694"/>
                    </a:lnTo>
                    <a:lnTo>
                      <a:pt x="35719" y="216694"/>
                    </a:lnTo>
                    <a:lnTo>
                      <a:pt x="35719" y="245269"/>
                    </a:lnTo>
                    <a:lnTo>
                      <a:pt x="7144" y="245269"/>
                    </a:lnTo>
                    <a:lnTo>
                      <a:pt x="7144" y="264319"/>
                    </a:lnTo>
                    <a:lnTo>
                      <a:pt x="35719" y="264319"/>
                    </a:lnTo>
                    <a:cubicBezTo>
                      <a:pt x="36671" y="274796"/>
                      <a:pt x="44291" y="282416"/>
                      <a:pt x="54769" y="283369"/>
                    </a:cubicBezTo>
                    <a:lnTo>
                      <a:pt x="54769" y="311944"/>
                    </a:lnTo>
                    <a:lnTo>
                      <a:pt x="73819" y="311944"/>
                    </a:lnTo>
                    <a:lnTo>
                      <a:pt x="73819" y="283369"/>
                    </a:lnTo>
                    <a:lnTo>
                      <a:pt x="102394" y="283369"/>
                    </a:lnTo>
                    <a:lnTo>
                      <a:pt x="102394" y="311944"/>
                    </a:lnTo>
                    <a:lnTo>
                      <a:pt x="121444" y="311944"/>
                    </a:lnTo>
                    <a:lnTo>
                      <a:pt x="121444" y="283369"/>
                    </a:lnTo>
                    <a:lnTo>
                      <a:pt x="150019" y="283369"/>
                    </a:lnTo>
                    <a:lnTo>
                      <a:pt x="150019" y="311944"/>
                    </a:lnTo>
                    <a:lnTo>
                      <a:pt x="169069" y="311944"/>
                    </a:lnTo>
                    <a:lnTo>
                      <a:pt x="169069" y="283369"/>
                    </a:lnTo>
                    <a:lnTo>
                      <a:pt x="197644" y="283369"/>
                    </a:lnTo>
                    <a:lnTo>
                      <a:pt x="197644" y="311944"/>
                    </a:lnTo>
                    <a:lnTo>
                      <a:pt x="216694" y="311944"/>
                    </a:lnTo>
                    <a:lnTo>
                      <a:pt x="216694" y="283369"/>
                    </a:lnTo>
                    <a:lnTo>
                      <a:pt x="245269" y="283369"/>
                    </a:lnTo>
                    <a:lnTo>
                      <a:pt x="245269" y="311944"/>
                    </a:lnTo>
                    <a:lnTo>
                      <a:pt x="264319" y="311944"/>
                    </a:lnTo>
                    <a:lnTo>
                      <a:pt x="264319" y="283369"/>
                    </a:lnTo>
                    <a:cubicBezTo>
                      <a:pt x="274796" y="282416"/>
                      <a:pt x="282416" y="274796"/>
                      <a:pt x="283369" y="264319"/>
                    </a:cubicBezTo>
                    <a:lnTo>
                      <a:pt x="311944" y="264319"/>
                    </a:lnTo>
                    <a:lnTo>
                      <a:pt x="311944" y="245269"/>
                    </a:lnTo>
                    <a:lnTo>
                      <a:pt x="283369" y="245269"/>
                    </a:lnTo>
                    <a:lnTo>
                      <a:pt x="283369" y="216694"/>
                    </a:lnTo>
                    <a:lnTo>
                      <a:pt x="311944" y="216694"/>
                    </a:lnTo>
                    <a:lnTo>
                      <a:pt x="311944" y="197644"/>
                    </a:lnTo>
                    <a:lnTo>
                      <a:pt x="283369" y="197644"/>
                    </a:lnTo>
                    <a:lnTo>
                      <a:pt x="283369" y="169069"/>
                    </a:lnTo>
                    <a:lnTo>
                      <a:pt x="311944" y="169069"/>
                    </a:lnTo>
                    <a:lnTo>
                      <a:pt x="311944" y="150019"/>
                    </a:lnTo>
                    <a:lnTo>
                      <a:pt x="283369" y="150019"/>
                    </a:lnTo>
                    <a:lnTo>
                      <a:pt x="283369" y="121444"/>
                    </a:lnTo>
                    <a:lnTo>
                      <a:pt x="311944" y="121444"/>
                    </a:lnTo>
                    <a:lnTo>
                      <a:pt x="311944" y="102394"/>
                    </a:lnTo>
                    <a:lnTo>
                      <a:pt x="283369" y="102394"/>
                    </a:lnTo>
                    <a:lnTo>
                      <a:pt x="283369" y="73819"/>
                    </a:lnTo>
                    <a:lnTo>
                      <a:pt x="311944" y="73819"/>
                    </a:lnTo>
                    <a:lnTo>
                      <a:pt x="311944" y="54769"/>
                    </a:lnTo>
                    <a:lnTo>
                      <a:pt x="283369" y="54769"/>
                    </a:lnTo>
                    <a:cubicBezTo>
                      <a:pt x="282416" y="44291"/>
                      <a:pt x="274796" y="36671"/>
                      <a:pt x="264319" y="35719"/>
                    </a:cubicBezTo>
                    <a:close/>
                    <a:moveTo>
                      <a:pt x="264319" y="262414"/>
                    </a:moveTo>
                    <a:cubicBezTo>
                      <a:pt x="264319" y="263366"/>
                      <a:pt x="263366" y="264319"/>
                      <a:pt x="262414" y="264319"/>
                    </a:cubicBezTo>
                    <a:lnTo>
                      <a:pt x="56674" y="264319"/>
                    </a:lnTo>
                    <a:cubicBezTo>
                      <a:pt x="56674" y="264319"/>
                      <a:pt x="56674" y="264319"/>
                      <a:pt x="56674" y="264319"/>
                    </a:cubicBezTo>
                    <a:cubicBezTo>
                      <a:pt x="55721" y="264319"/>
                      <a:pt x="54769" y="263366"/>
                      <a:pt x="54769" y="262414"/>
                    </a:cubicBezTo>
                    <a:lnTo>
                      <a:pt x="54769" y="56674"/>
                    </a:lnTo>
                    <a:cubicBezTo>
                      <a:pt x="54769" y="56674"/>
                      <a:pt x="54769" y="56674"/>
                      <a:pt x="54769" y="56674"/>
                    </a:cubicBezTo>
                    <a:cubicBezTo>
                      <a:pt x="54769" y="55721"/>
                      <a:pt x="55721" y="54769"/>
                      <a:pt x="56674" y="54769"/>
                    </a:cubicBezTo>
                    <a:lnTo>
                      <a:pt x="262414" y="54769"/>
                    </a:lnTo>
                    <a:cubicBezTo>
                      <a:pt x="263366" y="54769"/>
                      <a:pt x="264319" y="55721"/>
                      <a:pt x="264319" y="56674"/>
                    </a:cubicBezTo>
                    <a:lnTo>
                      <a:pt x="264319" y="262414"/>
                    </a:lnTo>
                    <a:close/>
                  </a:path>
                </a:pathLst>
              </a:custGeom>
              <a:grpFill/>
              <a:ln w="19050" cap="flat">
                <a:noFill/>
                <a:prstDash val="solid"/>
                <a:miter/>
              </a:ln>
            </p:spPr>
            <p:txBody>
              <a:bodyPr rtlCol="0" anchor="ctr"/>
              <a:lstStyle/>
              <a:p>
                <a:endParaRPr lang="en-US" sz="1125" dirty="0"/>
              </a:p>
            </p:txBody>
          </p:sp>
        </p:grpSp>
      </p:grpSp>
      <p:sp>
        <p:nvSpPr>
          <p:cNvPr id="2" name="Title 1">
            <a:extLst>
              <a:ext uri="{FF2B5EF4-FFF2-40B4-BE49-F238E27FC236}">
                <a16:creationId xmlns:a16="http://schemas.microsoft.com/office/drawing/2014/main" id="{DB7306B6-D249-4E89-BF4F-BF449E686DBF}"/>
              </a:ext>
            </a:extLst>
          </p:cNvPr>
          <p:cNvSpPr>
            <a:spLocks noGrp="1"/>
          </p:cNvSpPr>
          <p:nvPr>
            <p:ph type="title"/>
          </p:nvPr>
        </p:nvSpPr>
        <p:spPr/>
        <p:txBody>
          <a:bodyPr/>
          <a:lstStyle/>
          <a:p>
            <a:r>
              <a:rPr lang="en-US" dirty="0"/>
              <a:t>EC2 Options</a:t>
            </a:r>
          </a:p>
        </p:txBody>
      </p:sp>
      <p:sp>
        <p:nvSpPr>
          <p:cNvPr id="40" name="Title 1">
            <a:extLst>
              <a:ext uri="{FF2B5EF4-FFF2-40B4-BE49-F238E27FC236}">
                <a16:creationId xmlns:a16="http://schemas.microsoft.com/office/drawing/2014/main" id="{A96E2650-4B0D-49DD-A65F-DB495C400906}"/>
              </a:ext>
            </a:extLst>
          </p:cNvPr>
          <p:cNvSpPr txBox="1">
            <a:spLocks/>
          </p:cNvSpPr>
          <p:nvPr/>
        </p:nvSpPr>
        <p:spPr>
          <a:xfrm>
            <a:off x="1014033" y="1071105"/>
            <a:ext cx="7115936" cy="399916"/>
          </a:xfrm>
          <a:prstGeom prst="rect">
            <a:avLst/>
          </a:prstGeom>
        </p:spPr>
        <p:txBody>
          <a:bodyPr vert="horz" wrap="square" lIns="34293" tIns="27434" rIns="34293" bIns="27434" rtlCol="0" anchor="t">
            <a:noAutofit/>
          </a:bodyPr>
          <a:lstStyle>
            <a:lvl1pPr algn="ctr" defTabSz="2167669" rtl="0" eaLnBrk="1" latinLnBrk="0" hangingPunct="1">
              <a:lnSpc>
                <a:spcPct val="90000"/>
              </a:lnSpc>
              <a:spcBef>
                <a:spcPct val="0"/>
              </a:spcBef>
              <a:buNone/>
              <a:defRPr lang="en-US" sz="12800" b="0" kern="1200" cap="all" spc="100" baseline="0" dirty="0" smtClean="0">
                <a:ln w="3175">
                  <a:noFill/>
                </a:ln>
                <a:solidFill>
                  <a:schemeClr val="tx1"/>
                </a:solidFill>
                <a:effectLst/>
                <a:latin typeface="Amazon Ember Cd" panose="020B0606020204020204" pitchFamily="34" charset="0"/>
                <a:ea typeface="Amazon Ember Light" panose="020B0403020204020204" pitchFamily="34" charset="0"/>
                <a:cs typeface="Amazon Ember Light" panose="020B0403020204020204" pitchFamily="34" charset="0"/>
              </a:defRPr>
            </a:lvl1pPr>
          </a:lstStyle>
          <a:p>
            <a:endParaRPr lang="en-US" sz="2400" dirty="0">
              <a:noFill/>
            </a:endParaRPr>
          </a:p>
        </p:txBody>
      </p:sp>
      <p:grpSp>
        <p:nvGrpSpPr>
          <p:cNvPr id="41" name="Group 40">
            <a:extLst>
              <a:ext uri="{FF2B5EF4-FFF2-40B4-BE49-F238E27FC236}">
                <a16:creationId xmlns:a16="http://schemas.microsoft.com/office/drawing/2014/main" id="{26A26B75-811A-4037-984E-49BD8F228B7F}"/>
              </a:ext>
            </a:extLst>
          </p:cNvPr>
          <p:cNvGrpSpPr/>
          <p:nvPr/>
        </p:nvGrpSpPr>
        <p:grpSpPr>
          <a:xfrm>
            <a:off x="5775822" y="1334990"/>
            <a:ext cx="3258367" cy="1967558"/>
            <a:chOff x="6592324" y="3069550"/>
            <a:chExt cx="17376828" cy="10492959"/>
          </a:xfrm>
        </p:grpSpPr>
        <p:sp>
          <p:nvSpPr>
            <p:cNvPr id="42" name="Rectangle 41">
              <a:extLst>
                <a:ext uri="{FF2B5EF4-FFF2-40B4-BE49-F238E27FC236}">
                  <a16:creationId xmlns:a16="http://schemas.microsoft.com/office/drawing/2014/main" id="{2EA4DB7F-2C2D-4E83-A14A-21BDB6354F86}"/>
                </a:ext>
              </a:extLst>
            </p:cNvPr>
            <p:cNvSpPr/>
            <p:nvPr/>
          </p:nvSpPr>
          <p:spPr>
            <a:xfrm>
              <a:off x="6592324" y="9937865"/>
              <a:ext cx="2660387" cy="1185203"/>
            </a:xfrm>
            <a:prstGeom prst="rect">
              <a:avLst/>
            </a:prstGeom>
          </p:spPr>
          <p:txBody>
            <a:bodyPr wrap="none">
              <a:spAutoFit/>
            </a:bodyPr>
            <a:lstStyle/>
            <a:p>
              <a:r>
                <a:rPr lang="en-US" sz="844" b="1" dirty="0">
                  <a:noFill/>
                </a:rPr>
                <a:t>.metal</a:t>
              </a:r>
            </a:p>
          </p:txBody>
        </p:sp>
        <p:sp>
          <p:nvSpPr>
            <p:cNvPr id="43" name="Rectangle 42">
              <a:extLst>
                <a:ext uri="{FF2B5EF4-FFF2-40B4-BE49-F238E27FC236}">
                  <a16:creationId xmlns:a16="http://schemas.microsoft.com/office/drawing/2014/main" id="{B4923080-7DB2-4C26-8D70-9C2317ACC67C}"/>
                </a:ext>
              </a:extLst>
            </p:cNvPr>
            <p:cNvSpPr/>
            <p:nvPr/>
          </p:nvSpPr>
          <p:spPr>
            <a:xfrm>
              <a:off x="17200051" y="3069550"/>
              <a:ext cx="2660392" cy="1115789"/>
            </a:xfrm>
            <a:prstGeom prst="rect">
              <a:avLst/>
            </a:prstGeom>
          </p:spPr>
          <p:txBody>
            <a:bodyPr wrap="none">
              <a:spAutoFit/>
            </a:bodyPr>
            <a:lstStyle/>
            <a:p>
              <a:pPr algn="ctr">
                <a:lnSpc>
                  <a:spcPct val="90000"/>
                </a:lnSpc>
                <a:spcAft>
                  <a:spcPts val="281"/>
                </a:spcAft>
              </a:pPr>
              <a:r>
                <a:rPr lang="en-US" sz="844" b="1" dirty="0">
                  <a:noFill/>
                </a:rPr>
                <a:t>.metal</a:t>
              </a:r>
            </a:p>
          </p:txBody>
        </p:sp>
        <p:sp>
          <p:nvSpPr>
            <p:cNvPr id="44" name="Rectangle 43">
              <a:extLst>
                <a:ext uri="{FF2B5EF4-FFF2-40B4-BE49-F238E27FC236}">
                  <a16:creationId xmlns:a16="http://schemas.microsoft.com/office/drawing/2014/main" id="{3FA7B6EB-18C7-41AB-85FA-235CE1C21B56}"/>
                </a:ext>
              </a:extLst>
            </p:cNvPr>
            <p:cNvSpPr/>
            <p:nvPr/>
          </p:nvSpPr>
          <p:spPr>
            <a:xfrm>
              <a:off x="17370738" y="4051006"/>
              <a:ext cx="2660392" cy="1115789"/>
            </a:xfrm>
            <a:prstGeom prst="rect">
              <a:avLst/>
            </a:prstGeom>
          </p:spPr>
          <p:txBody>
            <a:bodyPr wrap="none">
              <a:spAutoFit/>
            </a:bodyPr>
            <a:lstStyle/>
            <a:p>
              <a:pPr algn="ctr">
                <a:lnSpc>
                  <a:spcPct val="90000"/>
                </a:lnSpc>
                <a:spcAft>
                  <a:spcPts val="281"/>
                </a:spcAft>
              </a:pPr>
              <a:r>
                <a:rPr lang="en-US" sz="844" b="1" dirty="0">
                  <a:noFill/>
                </a:rPr>
                <a:t>.metal</a:t>
              </a:r>
            </a:p>
          </p:txBody>
        </p:sp>
        <p:sp>
          <p:nvSpPr>
            <p:cNvPr id="45" name="Rectangle 44">
              <a:extLst>
                <a:ext uri="{FF2B5EF4-FFF2-40B4-BE49-F238E27FC236}">
                  <a16:creationId xmlns:a16="http://schemas.microsoft.com/office/drawing/2014/main" id="{3642764A-AF27-4943-8D09-0D267E50BA32}"/>
                </a:ext>
              </a:extLst>
            </p:cNvPr>
            <p:cNvSpPr/>
            <p:nvPr/>
          </p:nvSpPr>
          <p:spPr>
            <a:xfrm>
              <a:off x="17340260" y="4843482"/>
              <a:ext cx="2660392" cy="1115789"/>
            </a:xfrm>
            <a:prstGeom prst="rect">
              <a:avLst/>
            </a:prstGeom>
          </p:spPr>
          <p:txBody>
            <a:bodyPr wrap="none">
              <a:spAutoFit/>
            </a:bodyPr>
            <a:lstStyle/>
            <a:p>
              <a:pPr algn="ctr">
                <a:lnSpc>
                  <a:spcPct val="90000"/>
                </a:lnSpc>
                <a:spcAft>
                  <a:spcPts val="281"/>
                </a:spcAft>
              </a:pPr>
              <a:r>
                <a:rPr lang="en-US" sz="844" b="1" dirty="0">
                  <a:noFill/>
                </a:rPr>
                <a:t>.metal</a:t>
              </a:r>
            </a:p>
          </p:txBody>
        </p:sp>
        <p:sp>
          <p:nvSpPr>
            <p:cNvPr id="46" name="Rectangle 45">
              <a:extLst>
                <a:ext uri="{FF2B5EF4-FFF2-40B4-BE49-F238E27FC236}">
                  <a16:creationId xmlns:a16="http://schemas.microsoft.com/office/drawing/2014/main" id="{9E4914C3-D82A-49E7-A3B1-C802B77BA749}"/>
                </a:ext>
              </a:extLst>
            </p:cNvPr>
            <p:cNvSpPr/>
            <p:nvPr/>
          </p:nvSpPr>
          <p:spPr>
            <a:xfrm>
              <a:off x="17163477" y="5692355"/>
              <a:ext cx="2660392" cy="1115789"/>
            </a:xfrm>
            <a:prstGeom prst="rect">
              <a:avLst/>
            </a:prstGeom>
          </p:spPr>
          <p:txBody>
            <a:bodyPr wrap="none">
              <a:spAutoFit/>
            </a:bodyPr>
            <a:lstStyle/>
            <a:p>
              <a:pPr algn="ctr">
                <a:lnSpc>
                  <a:spcPct val="90000"/>
                </a:lnSpc>
                <a:spcAft>
                  <a:spcPts val="281"/>
                </a:spcAft>
              </a:pPr>
              <a:r>
                <a:rPr lang="en-US" sz="844" b="1" dirty="0">
                  <a:noFill/>
                </a:rPr>
                <a:t>.metal</a:t>
              </a:r>
            </a:p>
          </p:txBody>
        </p:sp>
        <p:sp>
          <p:nvSpPr>
            <p:cNvPr id="47" name="Rectangle 46">
              <a:extLst>
                <a:ext uri="{FF2B5EF4-FFF2-40B4-BE49-F238E27FC236}">
                  <a16:creationId xmlns:a16="http://schemas.microsoft.com/office/drawing/2014/main" id="{2A1321A1-E097-4E14-8055-49B7140E3747}"/>
                </a:ext>
              </a:extLst>
            </p:cNvPr>
            <p:cNvSpPr/>
            <p:nvPr/>
          </p:nvSpPr>
          <p:spPr>
            <a:xfrm>
              <a:off x="18266851" y="6580846"/>
              <a:ext cx="2660392" cy="1115789"/>
            </a:xfrm>
            <a:prstGeom prst="rect">
              <a:avLst/>
            </a:prstGeom>
          </p:spPr>
          <p:txBody>
            <a:bodyPr wrap="none">
              <a:spAutoFit/>
            </a:bodyPr>
            <a:lstStyle/>
            <a:p>
              <a:pPr algn="ctr">
                <a:lnSpc>
                  <a:spcPct val="90000"/>
                </a:lnSpc>
                <a:spcAft>
                  <a:spcPts val="281"/>
                </a:spcAft>
              </a:pPr>
              <a:r>
                <a:rPr lang="en-US" sz="844" b="1" dirty="0">
                  <a:noFill/>
                </a:rPr>
                <a:t>.metal</a:t>
              </a:r>
            </a:p>
          </p:txBody>
        </p:sp>
        <p:sp>
          <p:nvSpPr>
            <p:cNvPr id="48" name="Rectangle 47">
              <a:extLst>
                <a:ext uri="{FF2B5EF4-FFF2-40B4-BE49-F238E27FC236}">
                  <a16:creationId xmlns:a16="http://schemas.microsoft.com/office/drawing/2014/main" id="{292978F0-0000-4809-8CB7-21B0C3648596}"/>
                </a:ext>
              </a:extLst>
            </p:cNvPr>
            <p:cNvSpPr/>
            <p:nvPr/>
          </p:nvSpPr>
          <p:spPr>
            <a:xfrm>
              <a:off x="17431700" y="7391610"/>
              <a:ext cx="2660392" cy="1115789"/>
            </a:xfrm>
            <a:prstGeom prst="rect">
              <a:avLst/>
            </a:prstGeom>
          </p:spPr>
          <p:txBody>
            <a:bodyPr wrap="none">
              <a:spAutoFit/>
            </a:bodyPr>
            <a:lstStyle/>
            <a:p>
              <a:pPr algn="ctr">
                <a:lnSpc>
                  <a:spcPct val="90000"/>
                </a:lnSpc>
                <a:spcAft>
                  <a:spcPts val="281"/>
                </a:spcAft>
              </a:pPr>
              <a:r>
                <a:rPr lang="en-US" sz="844" b="1" dirty="0">
                  <a:noFill/>
                </a:rPr>
                <a:t>.metal</a:t>
              </a:r>
            </a:p>
          </p:txBody>
        </p:sp>
        <p:sp>
          <p:nvSpPr>
            <p:cNvPr id="49" name="Rectangle 48">
              <a:extLst>
                <a:ext uri="{FF2B5EF4-FFF2-40B4-BE49-F238E27FC236}">
                  <a16:creationId xmlns:a16="http://schemas.microsoft.com/office/drawing/2014/main" id="{7C5B95E2-A595-423B-873D-40E14864587C}"/>
                </a:ext>
              </a:extLst>
            </p:cNvPr>
            <p:cNvSpPr/>
            <p:nvPr/>
          </p:nvSpPr>
          <p:spPr>
            <a:xfrm>
              <a:off x="17346356" y="8202383"/>
              <a:ext cx="2660392" cy="1115789"/>
            </a:xfrm>
            <a:prstGeom prst="rect">
              <a:avLst/>
            </a:prstGeom>
          </p:spPr>
          <p:txBody>
            <a:bodyPr wrap="none">
              <a:spAutoFit/>
            </a:bodyPr>
            <a:lstStyle/>
            <a:p>
              <a:pPr algn="ctr">
                <a:lnSpc>
                  <a:spcPct val="90000"/>
                </a:lnSpc>
                <a:spcAft>
                  <a:spcPts val="281"/>
                </a:spcAft>
              </a:pPr>
              <a:r>
                <a:rPr lang="en-US" sz="844" b="1" dirty="0">
                  <a:noFill/>
                </a:rPr>
                <a:t>.metal</a:t>
              </a:r>
            </a:p>
          </p:txBody>
        </p:sp>
        <p:sp>
          <p:nvSpPr>
            <p:cNvPr id="50" name="Rectangle 49">
              <a:extLst>
                <a:ext uri="{FF2B5EF4-FFF2-40B4-BE49-F238E27FC236}">
                  <a16:creationId xmlns:a16="http://schemas.microsoft.com/office/drawing/2014/main" id="{EEE26E5C-335F-4487-A9CD-245340C45D08}"/>
                </a:ext>
              </a:extLst>
            </p:cNvPr>
            <p:cNvSpPr/>
            <p:nvPr/>
          </p:nvSpPr>
          <p:spPr>
            <a:xfrm>
              <a:off x="17352452" y="9107636"/>
              <a:ext cx="2660392" cy="1115789"/>
            </a:xfrm>
            <a:prstGeom prst="rect">
              <a:avLst/>
            </a:prstGeom>
          </p:spPr>
          <p:txBody>
            <a:bodyPr wrap="none">
              <a:spAutoFit/>
            </a:bodyPr>
            <a:lstStyle/>
            <a:p>
              <a:pPr algn="ctr">
                <a:lnSpc>
                  <a:spcPct val="90000"/>
                </a:lnSpc>
                <a:spcAft>
                  <a:spcPts val="281"/>
                </a:spcAft>
              </a:pPr>
              <a:r>
                <a:rPr lang="en-US" sz="844" b="1" dirty="0">
                  <a:noFill/>
                </a:rPr>
                <a:t>.metal</a:t>
              </a:r>
            </a:p>
          </p:txBody>
        </p:sp>
        <p:sp>
          <p:nvSpPr>
            <p:cNvPr id="51" name="Rectangle 50">
              <a:extLst>
                <a:ext uri="{FF2B5EF4-FFF2-40B4-BE49-F238E27FC236}">
                  <a16:creationId xmlns:a16="http://schemas.microsoft.com/office/drawing/2014/main" id="{F7012990-C51A-403F-9DC0-DC4AFDA4F0A5}"/>
                </a:ext>
              </a:extLst>
            </p:cNvPr>
            <p:cNvSpPr/>
            <p:nvPr/>
          </p:nvSpPr>
          <p:spPr>
            <a:xfrm>
              <a:off x="17523139" y="9900118"/>
              <a:ext cx="2660392" cy="1115789"/>
            </a:xfrm>
            <a:prstGeom prst="rect">
              <a:avLst/>
            </a:prstGeom>
          </p:spPr>
          <p:txBody>
            <a:bodyPr wrap="none">
              <a:spAutoFit/>
            </a:bodyPr>
            <a:lstStyle/>
            <a:p>
              <a:pPr algn="ctr">
                <a:lnSpc>
                  <a:spcPct val="90000"/>
                </a:lnSpc>
                <a:spcAft>
                  <a:spcPts val="281"/>
                </a:spcAft>
              </a:pPr>
              <a:r>
                <a:rPr lang="en-US" sz="844" b="1" dirty="0">
                  <a:noFill/>
                </a:rPr>
                <a:t>.metal</a:t>
              </a:r>
            </a:p>
          </p:txBody>
        </p:sp>
        <p:sp>
          <p:nvSpPr>
            <p:cNvPr id="52" name="Rectangle 51">
              <a:extLst>
                <a:ext uri="{FF2B5EF4-FFF2-40B4-BE49-F238E27FC236}">
                  <a16:creationId xmlns:a16="http://schemas.microsoft.com/office/drawing/2014/main" id="{61E040AF-728F-45BE-955F-FC0E5A7F943C}"/>
                </a:ext>
              </a:extLst>
            </p:cNvPr>
            <p:cNvSpPr/>
            <p:nvPr/>
          </p:nvSpPr>
          <p:spPr>
            <a:xfrm>
              <a:off x="17437795" y="10825188"/>
              <a:ext cx="2660392" cy="1115789"/>
            </a:xfrm>
            <a:prstGeom prst="rect">
              <a:avLst/>
            </a:prstGeom>
          </p:spPr>
          <p:txBody>
            <a:bodyPr wrap="none">
              <a:spAutoFit/>
            </a:bodyPr>
            <a:lstStyle/>
            <a:p>
              <a:pPr algn="ctr">
                <a:lnSpc>
                  <a:spcPct val="90000"/>
                </a:lnSpc>
                <a:spcAft>
                  <a:spcPts val="281"/>
                </a:spcAft>
              </a:pPr>
              <a:r>
                <a:rPr lang="en-US" sz="844" b="1" dirty="0">
                  <a:noFill/>
                </a:rPr>
                <a:t>.metal</a:t>
              </a:r>
            </a:p>
          </p:txBody>
        </p:sp>
        <p:sp>
          <p:nvSpPr>
            <p:cNvPr id="53" name="Rectangle 52">
              <a:extLst>
                <a:ext uri="{FF2B5EF4-FFF2-40B4-BE49-F238E27FC236}">
                  <a16:creationId xmlns:a16="http://schemas.microsoft.com/office/drawing/2014/main" id="{4CE8864A-5480-4718-8AC0-5080CA773A99}"/>
                </a:ext>
              </a:extLst>
            </p:cNvPr>
            <p:cNvSpPr/>
            <p:nvPr/>
          </p:nvSpPr>
          <p:spPr>
            <a:xfrm>
              <a:off x="17169573" y="11617665"/>
              <a:ext cx="2660392" cy="1115789"/>
            </a:xfrm>
            <a:prstGeom prst="rect">
              <a:avLst/>
            </a:prstGeom>
          </p:spPr>
          <p:txBody>
            <a:bodyPr wrap="none">
              <a:spAutoFit/>
            </a:bodyPr>
            <a:lstStyle/>
            <a:p>
              <a:pPr algn="ctr">
                <a:lnSpc>
                  <a:spcPct val="90000"/>
                </a:lnSpc>
                <a:spcAft>
                  <a:spcPts val="281"/>
                </a:spcAft>
              </a:pPr>
              <a:r>
                <a:rPr lang="en-US" sz="844" b="1" dirty="0">
                  <a:noFill/>
                </a:rPr>
                <a:t>.metal</a:t>
              </a:r>
            </a:p>
          </p:txBody>
        </p:sp>
        <p:sp>
          <p:nvSpPr>
            <p:cNvPr id="54" name="Rectangle 53">
              <a:extLst>
                <a:ext uri="{FF2B5EF4-FFF2-40B4-BE49-F238E27FC236}">
                  <a16:creationId xmlns:a16="http://schemas.microsoft.com/office/drawing/2014/main" id="{814E7EC5-3D6A-4245-AA22-B499FFE25A2F}"/>
                </a:ext>
              </a:extLst>
            </p:cNvPr>
            <p:cNvSpPr/>
            <p:nvPr/>
          </p:nvSpPr>
          <p:spPr>
            <a:xfrm>
              <a:off x="21308760" y="12446720"/>
              <a:ext cx="2660392" cy="1115789"/>
            </a:xfrm>
            <a:prstGeom prst="rect">
              <a:avLst/>
            </a:prstGeom>
          </p:spPr>
          <p:txBody>
            <a:bodyPr wrap="none">
              <a:spAutoFit/>
            </a:bodyPr>
            <a:lstStyle/>
            <a:p>
              <a:pPr algn="ctr">
                <a:lnSpc>
                  <a:spcPct val="90000"/>
                </a:lnSpc>
                <a:spcAft>
                  <a:spcPts val="281"/>
                </a:spcAft>
              </a:pPr>
              <a:r>
                <a:rPr lang="en-US" sz="844" b="1" dirty="0">
                  <a:noFill/>
                </a:rPr>
                <a:t>.metal</a:t>
              </a:r>
            </a:p>
          </p:txBody>
        </p:sp>
      </p:grpSp>
      <p:sp>
        <p:nvSpPr>
          <p:cNvPr id="9" name="TextBox 8">
            <a:extLst>
              <a:ext uri="{FF2B5EF4-FFF2-40B4-BE49-F238E27FC236}">
                <a16:creationId xmlns:a16="http://schemas.microsoft.com/office/drawing/2014/main" id="{F68C8E9F-36FB-4C7C-8087-25D267DD4E47}"/>
              </a:ext>
            </a:extLst>
          </p:cNvPr>
          <p:cNvSpPr txBox="1"/>
          <p:nvPr/>
        </p:nvSpPr>
        <p:spPr>
          <a:xfrm>
            <a:off x="569692" y="952490"/>
            <a:ext cx="1223419" cy="297778"/>
          </a:xfrm>
          <a:prstGeom prst="rect">
            <a:avLst/>
          </a:prstGeom>
          <a:noFill/>
        </p:spPr>
        <p:txBody>
          <a:bodyPr wrap="none" lIns="34293" tIns="27434" rIns="34293" bIns="27434" rtlCol="0">
            <a:spAutoFit/>
          </a:bodyPr>
          <a:lstStyle/>
          <a:p>
            <a:pPr algn="ctr" defTabSz="457189">
              <a:lnSpc>
                <a:spcPct val="90000"/>
              </a:lnSpc>
              <a:spcBef>
                <a:spcPts val="750"/>
              </a:spcBef>
              <a:defRPr/>
            </a:pPr>
            <a:r>
              <a:rPr lang="en-US" sz="1750" kern="0" spc="50" dirty="0">
                <a:solidFill>
                  <a:schemeClr val="accent2"/>
                </a:solidFill>
                <a:latin typeface="Amazon Ember Medium" panose="020B0603020204030204" pitchFamily="34" charset="0"/>
                <a:ea typeface="Amazon Ember Medium" panose="020B0603020204030204" pitchFamily="34" charset="0"/>
                <a:cs typeface="Amazon Ember Medium" panose="020B0603020204030204" pitchFamily="34" charset="0"/>
              </a:rPr>
              <a:t>Categories</a:t>
            </a:r>
          </a:p>
        </p:txBody>
      </p:sp>
      <p:sp>
        <p:nvSpPr>
          <p:cNvPr id="55" name="TextBox 54">
            <a:extLst>
              <a:ext uri="{FF2B5EF4-FFF2-40B4-BE49-F238E27FC236}">
                <a16:creationId xmlns:a16="http://schemas.microsoft.com/office/drawing/2014/main" id="{E3037D94-793F-4E26-93BA-0320AD6A2392}"/>
              </a:ext>
            </a:extLst>
          </p:cNvPr>
          <p:cNvSpPr txBox="1"/>
          <p:nvPr/>
        </p:nvSpPr>
        <p:spPr>
          <a:xfrm>
            <a:off x="2188632" y="952490"/>
            <a:ext cx="2343262" cy="297778"/>
          </a:xfrm>
          <a:prstGeom prst="rect">
            <a:avLst/>
          </a:prstGeom>
          <a:noFill/>
        </p:spPr>
        <p:txBody>
          <a:bodyPr wrap="square" lIns="34293" tIns="27434" rIns="34293" bIns="27434" rtlCol="0">
            <a:spAutoFit/>
          </a:bodyPr>
          <a:lstStyle/>
          <a:p>
            <a:pPr algn="ctr" defTabSz="457189">
              <a:lnSpc>
                <a:spcPct val="90000"/>
              </a:lnSpc>
              <a:spcBef>
                <a:spcPts val="750"/>
              </a:spcBef>
              <a:spcAft>
                <a:spcPts val="338"/>
              </a:spcAft>
              <a:defRPr/>
            </a:pPr>
            <a:r>
              <a:rPr lang="en-US" sz="1750" kern="0" spc="50" dirty="0">
                <a:solidFill>
                  <a:schemeClr val="accent2"/>
                </a:solidFill>
                <a:latin typeface="Amazon Ember Medium" panose="020B0603020204030204" pitchFamily="34" charset="0"/>
                <a:ea typeface="Amazon Ember Medium" panose="020B0603020204030204" pitchFamily="34" charset="0"/>
                <a:cs typeface="Amazon Ember Medium" panose="020B0603020204030204" pitchFamily="34" charset="0"/>
              </a:rPr>
              <a:t>Capabilities</a:t>
            </a:r>
          </a:p>
        </p:txBody>
      </p:sp>
      <p:sp>
        <p:nvSpPr>
          <p:cNvPr id="56" name="TextBox 55">
            <a:extLst>
              <a:ext uri="{FF2B5EF4-FFF2-40B4-BE49-F238E27FC236}">
                <a16:creationId xmlns:a16="http://schemas.microsoft.com/office/drawing/2014/main" id="{0D4C16E1-C043-4792-8277-A3D0712545F8}"/>
              </a:ext>
            </a:extLst>
          </p:cNvPr>
          <p:cNvSpPr txBox="1"/>
          <p:nvPr/>
        </p:nvSpPr>
        <p:spPr>
          <a:xfrm>
            <a:off x="4531900" y="952490"/>
            <a:ext cx="2155174" cy="297778"/>
          </a:xfrm>
          <a:prstGeom prst="rect">
            <a:avLst/>
          </a:prstGeom>
          <a:noFill/>
        </p:spPr>
        <p:txBody>
          <a:bodyPr wrap="square" lIns="34293" tIns="27434" rIns="34293" bIns="27434" rtlCol="0">
            <a:spAutoFit/>
          </a:bodyPr>
          <a:lstStyle/>
          <a:p>
            <a:pPr algn="ctr" defTabSz="457189">
              <a:lnSpc>
                <a:spcPct val="90000"/>
              </a:lnSpc>
              <a:spcBef>
                <a:spcPts val="750"/>
              </a:spcBef>
              <a:spcAft>
                <a:spcPts val="338"/>
              </a:spcAft>
              <a:defRPr/>
            </a:pPr>
            <a:r>
              <a:rPr lang="en-US" sz="1750" kern="0" spc="50" dirty="0">
                <a:solidFill>
                  <a:schemeClr val="accent2"/>
                </a:solidFill>
                <a:latin typeface="Amazon Ember Medium" panose="020B0603020204030204" pitchFamily="34" charset="0"/>
                <a:ea typeface="Amazon Ember Medium" panose="020B0603020204030204" pitchFamily="34" charset="0"/>
                <a:cs typeface="Amazon Ember Medium" panose="020B0603020204030204" pitchFamily="34" charset="0"/>
              </a:rPr>
              <a:t>Options</a:t>
            </a:r>
          </a:p>
        </p:txBody>
      </p:sp>
      <p:grpSp>
        <p:nvGrpSpPr>
          <p:cNvPr id="4" name="Group 3">
            <a:extLst>
              <a:ext uri="{FF2B5EF4-FFF2-40B4-BE49-F238E27FC236}">
                <a16:creationId xmlns:a16="http://schemas.microsoft.com/office/drawing/2014/main" id="{70EE29A0-1731-4272-A583-E5B438D4560A}"/>
              </a:ext>
            </a:extLst>
          </p:cNvPr>
          <p:cNvGrpSpPr/>
          <p:nvPr/>
        </p:nvGrpSpPr>
        <p:grpSpPr>
          <a:xfrm>
            <a:off x="2321908" y="1350440"/>
            <a:ext cx="2076709" cy="2340380"/>
            <a:chOff x="3715053" y="2351526"/>
            <a:chExt cx="3322734" cy="3744605"/>
          </a:xfrm>
        </p:grpSpPr>
        <p:sp>
          <p:nvSpPr>
            <p:cNvPr id="71" name="Shape 1232">
              <a:extLst>
                <a:ext uri="{FF2B5EF4-FFF2-40B4-BE49-F238E27FC236}">
                  <a16:creationId xmlns:a16="http://schemas.microsoft.com/office/drawing/2014/main" id="{699E6F71-7D2C-473C-A49E-14A7ED3804C5}"/>
                </a:ext>
              </a:extLst>
            </p:cNvPr>
            <p:cNvSpPr/>
            <p:nvPr/>
          </p:nvSpPr>
          <p:spPr>
            <a:xfrm>
              <a:off x="3715053" y="2351526"/>
              <a:ext cx="3322734" cy="415603"/>
            </a:xfrm>
            <a:prstGeom prst="rect">
              <a:avLst/>
            </a:prstGeom>
            <a:ln w="12700">
              <a:miter lim="400000"/>
            </a:ln>
            <a:extLst>
              <a:ext uri="{C572A759-6A51-4108-AA02-DFA0A04FC94B}">
                <ma14:wrappingTextBoxFlag xmlns="" xmlns:ma14="http://schemas.microsoft.com/office/mac/drawingml/2011/main" val="1"/>
              </a:ext>
            </a:extLst>
          </p:spPr>
          <p:txBody>
            <a:bodyPr wrap="square" lIns="4287" tIns="4287" rIns="4287" bIns="4287" anchor="t" anchorCtr="0">
              <a:spAutoFit/>
            </a:bodyPr>
            <a:lstStyle>
              <a:lvl1pPr>
                <a:lnSpc>
                  <a:spcPct val="120000"/>
                </a:lnSpc>
                <a:defRPr sz="4000" spc="0"/>
              </a:lvl1pPr>
            </a:lstStyle>
            <a:p>
              <a:pPr algn="ctr" defTabSz="192556">
                <a:lnSpc>
                  <a:spcPct val="90000"/>
                </a:lnSpc>
                <a:defRPr/>
              </a:pPr>
              <a:r>
                <a:rPr lang="en-US" sz="1000"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Choice of processor</a:t>
              </a:r>
            </a:p>
            <a:p>
              <a:pPr algn="ctr" defTabSz="192556">
                <a:lnSpc>
                  <a:spcPct val="90000"/>
                </a:lnSpc>
                <a:defRPr/>
              </a:pPr>
              <a:r>
                <a:rPr lang="en-US" sz="813"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(AWS, Intel, AMD)</a:t>
              </a:r>
              <a:endParaRPr sz="813"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2" name="Shape 1232">
              <a:extLst>
                <a:ext uri="{FF2B5EF4-FFF2-40B4-BE49-F238E27FC236}">
                  <a16:creationId xmlns:a16="http://schemas.microsoft.com/office/drawing/2014/main" id="{FE03D002-CB39-4468-83F0-F13F39E937FB}"/>
                </a:ext>
              </a:extLst>
            </p:cNvPr>
            <p:cNvSpPr/>
            <p:nvPr/>
          </p:nvSpPr>
          <p:spPr>
            <a:xfrm>
              <a:off x="4485127" y="3017327"/>
              <a:ext cx="1782587" cy="415603"/>
            </a:xfrm>
            <a:prstGeom prst="rect">
              <a:avLst/>
            </a:prstGeom>
            <a:ln w="12700">
              <a:miter lim="400000"/>
            </a:ln>
            <a:extLst>
              <a:ext uri="{C572A759-6A51-4108-AA02-DFA0A04FC94B}">
                <ma14:wrappingTextBoxFlag xmlns="" xmlns:ma14="http://schemas.microsoft.com/office/mac/drawingml/2011/main" val="1"/>
              </a:ext>
            </a:extLst>
          </p:spPr>
          <p:txBody>
            <a:bodyPr wrap="square" lIns="4287" tIns="4287" rIns="4287" bIns="4287" anchor="t" anchorCtr="0">
              <a:spAutoFit/>
            </a:bodyPr>
            <a:lstStyle>
              <a:lvl1pPr>
                <a:lnSpc>
                  <a:spcPct val="120000"/>
                </a:lnSpc>
                <a:defRPr sz="4000" spc="0"/>
              </a:lvl1pPr>
            </a:lstStyle>
            <a:p>
              <a:pPr algn="ctr" defTabSz="192556">
                <a:lnSpc>
                  <a:spcPct val="90000"/>
                </a:lnSpc>
              </a:pPr>
              <a:r>
                <a:rPr lang="en-US" sz="1000"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Fast processors</a:t>
              </a:r>
            </a:p>
            <a:p>
              <a:pPr algn="ctr" defTabSz="192556">
                <a:lnSpc>
                  <a:spcPct val="90000"/>
                </a:lnSpc>
                <a:defRPr/>
              </a:pPr>
              <a:r>
                <a:rPr lang="en-US" sz="813"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(up to 4.0 GHz)</a:t>
              </a:r>
              <a:endParaRPr sz="813"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3" name="Shape 1232">
              <a:extLst>
                <a:ext uri="{FF2B5EF4-FFF2-40B4-BE49-F238E27FC236}">
                  <a16:creationId xmlns:a16="http://schemas.microsoft.com/office/drawing/2014/main" id="{F5B5E72E-A40C-4E84-B9B5-825E13FEE249}"/>
                </a:ext>
              </a:extLst>
            </p:cNvPr>
            <p:cNvSpPr/>
            <p:nvPr/>
          </p:nvSpPr>
          <p:spPr>
            <a:xfrm>
              <a:off x="3794381" y="3683125"/>
              <a:ext cx="3164078" cy="415603"/>
            </a:xfrm>
            <a:prstGeom prst="rect">
              <a:avLst/>
            </a:prstGeom>
            <a:ln w="12700">
              <a:miter lim="400000"/>
            </a:ln>
            <a:extLst>
              <a:ext uri="{C572A759-6A51-4108-AA02-DFA0A04FC94B}">
                <ma14:wrappingTextBoxFlag xmlns="" xmlns:ma14="http://schemas.microsoft.com/office/mac/drawingml/2011/main" val="1"/>
              </a:ext>
            </a:extLst>
          </p:spPr>
          <p:txBody>
            <a:bodyPr wrap="square" lIns="4287" tIns="4287" rIns="4287" bIns="4287" anchor="t" anchorCtr="0">
              <a:spAutoFit/>
            </a:bodyPr>
            <a:lstStyle>
              <a:lvl1pPr>
                <a:lnSpc>
                  <a:spcPct val="120000"/>
                </a:lnSpc>
                <a:defRPr sz="4000" spc="0"/>
              </a:lvl1pPr>
            </a:lstStyle>
            <a:p>
              <a:pPr algn="ctr" defTabSz="192556">
                <a:lnSpc>
                  <a:spcPct val="90000"/>
                </a:lnSpc>
                <a:defRPr/>
              </a:pPr>
              <a:r>
                <a:rPr lang="en-US" sz="1000"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High memory footprint</a:t>
              </a:r>
            </a:p>
            <a:p>
              <a:pPr algn="ctr" defTabSz="192556">
                <a:lnSpc>
                  <a:spcPct val="90000"/>
                </a:lnSpc>
                <a:defRPr/>
              </a:pPr>
              <a:r>
                <a:rPr lang="en-US" sz="813"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(up to 12 TiB)</a:t>
              </a:r>
              <a:endParaRPr sz="813"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4" name="Shape 1232">
              <a:extLst>
                <a:ext uri="{FF2B5EF4-FFF2-40B4-BE49-F238E27FC236}">
                  <a16:creationId xmlns:a16="http://schemas.microsoft.com/office/drawing/2014/main" id="{66F9B415-5A43-457A-990A-9D0D82350282}"/>
                </a:ext>
              </a:extLst>
            </p:cNvPr>
            <p:cNvSpPr/>
            <p:nvPr/>
          </p:nvSpPr>
          <p:spPr>
            <a:xfrm>
              <a:off x="4003115" y="4348928"/>
              <a:ext cx="2746609" cy="415603"/>
            </a:xfrm>
            <a:prstGeom prst="rect">
              <a:avLst/>
            </a:prstGeom>
            <a:ln w="12700">
              <a:miter lim="400000"/>
            </a:ln>
            <a:extLst>
              <a:ext uri="{C572A759-6A51-4108-AA02-DFA0A04FC94B}">
                <ma14:wrappingTextBoxFlag xmlns="" xmlns:ma14="http://schemas.microsoft.com/office/mac/drawingml/2011/main" val="1"/>
              </a:ext>
            </a:extLst>
          </p:spPr>
          <p:txBody>
            <a:bodyPr wrap="square" lIns="4287" tIns="4287" rIns="4287" bIns="4287" anchor="t" anchorCtr="0">
              <a:spAutoFit/>
            </a:bodyPr>
            <a:lstStyle>
              <a:lvl1pPr>
                <a:lnSpc>
                  <a:spcPct val="120000"/>
                </a:lnSpc>
                <a:defRPr sz="4000" spc="0"/>
              </a:lvl1pPr>
            </a:lstStyle>
            <a:p>
              <a:pPr algn="ctr" defTabSz="192556">
                <a:lnSpc>
                  <a:spcPct val="90000"/>
                </a:lnSpc>
                <a:defRPr/>
              </a:pPr>
              <a:r>
                <a:rPr lang="en-US" sz="1000"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Instance storage</a:t>
              </a:r>
            </a:p>
            <a:p>
              <a:pPr algn="ctr" defTabSz="192556">
                <a:lnSpc>
                  <a:spcPct val="90000"/>
                </a:lnSpc>
                <a:defRPr/>
              </a:pPr>
              <a:r>
                <a:rPr lang="en-US" sz="813"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(HDD and NVMe)</a:t>
              </a:r>
              <a:endParaRPr sz="813"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5" name="Shape 1232">
              <a:extLst>
                <a:ext uri="{FF2B5EF4-FFF2-40B4-BE49-F238E27FC236}">
                  <a16:creationId xmlns:a16="http://schemas.microsoft.com/office/drawing/2014/main" id="{3B642C16-C8B7-4EF0-9F49-FF448DFD14F8}"/>
                </a:ext>
              </a:extLst>
            </p:cNvPr>
            <p:cNvSpPr/>
            <p:nvPr/>
          </p:nvSpPr>
          <p:spPr>
            <a:xfrm>
              <a:off x="4485127" y="5680528"/>
              <a:ext cx="1782587" cy="415603"/>
            </a:xfrm>
            <a:prstGeom prst="rect">
              <a:avLst/>
            </a:prstGeom>
            <a:ln w="12700">
              <a:miter lim="400000"/>
            </a:ln>
            <a:extLst>
              <a:ext uri="{C572A759-6A51-4108-AA02-DFA0A04FC94B}">
                <ma14:wrappingTextBoxFlag xmlns="" xmlns:ma14="http://schemas.microsoft.com/office/mac/drawingml/2011/main" val="1"/>
              </a:ext>
            </a:extLst>
          </p:spPr>
          <p:txBody>
            <a:bodyPr wrap="square" lIns="4287" tIns="4287" rIns="4287" bIns="4287" anchor="t" anchorCtr="0">
              <a:spAutoFit/>
            </a:bodyPr>
            <a:lstStyle>
              <a:lvl1pPr>
                <a:lnSpc>
                  <a:spcPct val="120000"/>
                </a:lnSpc>
                <a:defRPr sz="4000" spc="0"/>
              </a:lvl1pPr>
            </a:lstStyle>
            <a:p>
              <a:pPr algn="ctr" defTabSz="192556">
                <a:lnSpc>
                  <a:spcPct val="90000"/>
                </a:lnSpc>
                <a:defRPr/>
              </a:pPr>
              <a:r>
                <a:rPr lang="en-US" sz="1000"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Networking</a:t>
              </a:r>
            </a:p>
            <a:p>
              <a:pPr algn="ctr" defTabSz="192556">
                <a:lnSpc>
                  <a:spcPct val="90000"/>
                </a:lnSpc>
                <a:defRPr/>
              </a:pPr>
              <a:r>
                <a:rPr lang="en-US" sz="813"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(up to 100 Gbps)</a:t>
              </a:r>
              <a:endParaRPr sz="813"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6" name="Shape 1232">
              <a:extLst>
                <a:ext uri="{FF2B5EF4-FFF2-40B4-BE49-F238E27FC236}">
                  <a16:creationId xmlns:a16="http://schemas.microsoft.com/office/drawing/2014/main" id="{E3FBE8B4-1949-41B1-96BA-87E7F81D3E53}"/>
                </a:ext>
              </a:extLst>
            </p:cNvPr>
            <p:cNvSpPr/>
            <p:nvPr/>
          </p:nvSpPr>
          <p:spPr>
            <a:xfrm>
              <a:off x="3720205" y="5014732"/>
              <a:ext cx="3312430" cy="415603"/>
            </a:xfrm>
            <a:prstGeom prst="rect">
              <a:avLst/>
            </a:prstGeom>
            <a:ln w="12700">
              <a:miter lim="400000"/>
            </a:ln>
            <a:extLst>
              <a:ext uri="{C572A759-6A51-4108-AA02-DFA0A04FC94B}">
                <ma14:wrappingTextBoxFlag xmlns="" xmlns:ma14="http://schemas.microsoft.com/office/mac/drawingml/2011/main" val="1"/>
              </a:ext>
            </a:extLst>
          </p:spPr>
          <p:txBody>
            <a:bodyPr wrap="square" lIns="4287" tIns="4287" rIns="4287" bIns="4287" anchor="t" anchorCtr="0">
              <a:spAutoFit/>
            </a:bodyPr>
            <a:lstStyle>
              <a:lvl1pPr>
                <a:lnSpc>
                  <a:spcPct val="120000"/>
                </a:lnSpc>
                <a:defRPr sz="4000" spc="0"/>
              </a:lvl1pPr>
            </a:lstStyle>
            <a:p>
              <a:pPr algn="ctr" defTabSz="192556">
                <a:lnSpc>
                  <a:spcPct val="90000"/>
                </a:lnSpc>
                <a:defRPr/>
              </a:pPr>
              <a:r>
                <a:rPr lang="en-US" sz="1000"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Accelerated computing</a:t>
              </a:r>
            </a:p>
            <a:p>
              <a:pPr algn="ctr" defTabSz="192556">
                <a:lnSpc>
                  <a:spcPct val="90000"/>
                </a:lnSpc>
                <a:defRPr/>
              </a:pPr>
              <a:r>
                <a:rPr lang="en-US" sz="813"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(GPUs and FPGA)</a:t>
              </a:r>
              <a:endParaRPr sz="813"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77" name="Shape 1232">
            <a:extLst>
              <a:ext uri="{FF2B5EF4-FFF2-40B4-BE49-F238E27FC236}">
                <a16:creationId xmlns:a16="http://schemas.microsoft.com/office/drawing/2014/main" id="{74D35216-3535-4AB6-90EC-2ECED8F1A7D1}"/>
              </a:ext>
            </a:extLst>
          </p:cNvPr>
          <p:cNvSpPr/>
          <p:nvPr/>
        </p:nvSpPr>
        <p:spPr>
          <a:xfrm>
            <a:off x="2309037" y="3847194"/>
            <a:ext cx="2102452" cy="675250"/>
          </a:xfrm>
          <a:prstGeom prst="rect">
            <a:avLst/>
          </a:prstGeom>
          <a:ln w="12700">
            <a:miter lim="400000"/>
          </a:ln>
          <a:extLst>
            <a:ext uri="{C572A759-6A51-4108-AA02-DFA0A04FC94B}">
              <ma14:wrappingTextBoxFlag xmlns="" xmlns:ma14="http://schemas.microsoft.com/office/mac/drawingml/2011/main" val="1"/>
            </a:ext>
          </a:extLst>
        </p:spPr>
        <p:txBody>
          <a:bodyPr wrap="square" lIns="4287" tIns="4287" rIns="4287" bIns="4287" anchor="t" anchorCtr="0">
            <a:spAutoFit/>
          </a:bodyPr>
          <a:lstStyle>
            <a:lvl1pPr>
              <a:lnSpc>
                <a:spcPct val="120000"/>
              </a:lnSpc>
              <a:defRPr sz="4000" spc="0"/>
            </a:lvl1pPr>
          </a:lstStyle>
          <a:p>
            <a:pPr algn="ctr" defTabSz="192556">
              <a:lnSpc>
                <a:spcPct val="90000"/>
              </a:lnSpc>
              <a:defRPr/>
            </a:pPr>
            <a:r>
              <a:rPr lang="en-US" sz="1000"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Bare Metal</a:t>
            </a:r>
          </a:p>
          <a:p>
            <a:pPr algn="ctr" defTabSz="192556">
              <a:lnSpc>
                <a:spcPct val="90000"/>
              </a:lnSpc>
              <a:defRPr/>
            </a:pPr>
            <a:endParaRPr lang="en-US" sz="1000"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endParaRPr>
          </a:p>
          <a:p>
            <a:pPr algn="ctr" defTabSz="192548">
              <a:lnSpc>
                <a:spcPct val="90000"/>
              </a:lnSpc>
              <a:defRPr/>
            </a:pPr>
            <a:r>
              <a:rPr lang="en-US" sz="1000"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Size </a:t>
            </a:r>
          </a:p>
          <a:p>
            <a:pPr algn="ctr" defTabSz="192556">
              <a:lnSpc>
                <a:spcPct val="90000"/>
              </a:lnSpc>
              <a:defRPr/>
            </a:pPr>
            <a:r>
              <a:rPr lang="en-US" sz="813"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(Nano to 32xlarge)</a:t>
            </a:r>
          </a:p>
          <a:p>
            <a:pPr algn="ctr" defTabSz="192556">
              <a:lnSpc>
                <a:spcPct val="90000"/>
              </a:lnSpc>
              <a:defRPr/>
            </a:pPr>
            <a:endParaRPr sz="1000" dirty="0">
              <a:gradFill>
                <a:gsLst>
                  <a:gs pos="2917">
                    <a:srgbClr val="FFFFFF"/>
                  </a:gs>
                  <a:gs pos="30000">
                    <a:srgbClr val="FFFFFF"/>
                  </a:gs>
                </a:gsLst>
                <a:lin ang="5400000" scaled="0"/>
              </a:gradFill>
              <a:latin typeface="Amazon Ember" panose="02000000000000000000" pitchFamily="2" charset="0"/>
              <a:ea typeface="Amazon Ember" panose="020B0603020204020204" pitchFamily="34" charset="0"/>
              <a:cs typeface="Amazon Ember" panose="020B0603020204020204" pitchFamily="34" charset="0"/>
            </a:endParaRPr>
          </a:p>
        </p:txBody>
      </p:sp>
      <p:grpSp>
        <p:nvGrpSpPr>
          <p:cNvPr id="7" name="Group 6">
            <a:extLst>
              <a:ext uri="{FF2B5EF4-FFF2-40B4-BE49-F238E27FC236}">
                <a16:creationId xmlns:a16="http://schemas.microsoft.com/office/drawing/2014/main" id="{52A6E3FC-B7CF-4931-AB04-B8BE7483DD1E}"/>
              </a:ext>
            </a:extLst>
          </p:cNvPr>
          <p:cNvGrpSpPr/>
          <p:nvPr/>
        </p:nvGrpSpPr>
        <p:grpSpPr>
          <a:xfrm>
            <a:off x="4742526" y="1967567"/>
            <a:ext cx="1733926" cy="1202089"/>
            <a:chOff x="7588037" y="3148104"/>
            <a:chExt cx="2774280" cy="1923340"/>
          </a:xfrm>
        </p:grpSpPr>
        <p:sp>
          <p:nvSpPr>
            <p:cNvPr id="78" name="Shape 1226">
              <a:extLst>
                <a:ext uri="{FF2B5EF4-FFF2-40B4-BE49-F238E27FC236}">
                  <a16:creationId xmlns:a16="http://schemas.microsoft.com/office/drawing/2014/main" id="{AEAE2254-4DBD-400F-A3E2-81A530E2C172}"/>
                </a:ext>
              </a:extLst>
            </p:cNvPr>
            <p:cNvSpPr/>
            <p:nvPr/>
          </p:nvSpPr>
          <p:spPr>
            <a:xfrm>
              <a:off x="7588037" y="3148104"/>
              <a:ext cx="2774280" cy="235451"/>
            </a:xfrm>
            <a:prstGeom prst="rect">
              <a:avLst/>
            </a:prstGeom>
            <a:ln w="12700">
              <a:miter lim="400000"/>
            </a:ln>
            <a:extLst>
              <a:ext uri="{C572A759-6A51-4108-AA02-DFA0A04FC94B}">
                <ma14:wrappingTextBoxFlag xmlns="" xmlns:ma14="http://schemas.microsoft.com/office/mac/drawingml/2011/main" val="1"/>
              </a:ext>
            </a:extLst>
          </p:spPr>
          <p:txBody>
            <a:bodyPr wrap="square" lIns="4287" tIns="4287" rIns="4287" bIns="4287" anchor="t" anchorCtr="0">
              <a:spAutoFit/>
            </a:bodyPr>
            <a:lstStyle>
              <a:lvl1pPr>
                <a:lnSpc>
                  <a:spcPct val="120000"/>
                </a:lnSpc>
                <a:defRPr sz="4000" spc="0"/>
              </a:lvl1pPr>
            </a:lstStyle>
            <a:p>
              <a:pPr algn="ctr" defTabSz="192556">
                <a:lnSpc>
                  <a:spcPct val="90000"/>
                </a:lnSpc>
                <a:defRPr/>
              </a:pPr>
              <a:r>
                <a:rPr lang="en-US" sz="1000"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Elastic Block Store</a:t>
              </a:r>
            </a:p>
          </p:txBody>
        </p:sp>
        <p:sp>
          <p:nvSpPr>
            <p:cNvPr id="79" name="Shape 1225">
              <a:extLst>
                <a:ext uri="{FF2B5EF4-FFF2-40B4-BE49-F238E27FC236}">
                  <a16:creationId xmlns:a16="http://schemas.microsoft.com/office/drawing/2014/main" id="{8BA0A5BD-5545-4454-8E4B-B505DD476B26}"/>
                </a:ext>
              </a:extLst>
            </p:cNvPr>
            <p:cNvSpPr/>
            <p:nvPr/>
          </p:nvSpPr>
          <p:spPr>
            <a:xfrm>
              <a:off x="7629029" y="4171195"/>
              <a:ext cx="2692298" cy="900249"/>
            </a:xfrm>
            <a:prstGeom prst="rect">
              <a:avLst/>
            </a:prstGeom>
            <a:ln w="12700">
              <a:miter lim="400000"/>
            </a:ln>
            <a:extLst>
              <a:ext uri="{C572A759-6A51-4108-AA02-DFA0A04FC94B}">
                <ma14:wrappingTextBoxFlag xmlns="" xmlns:ma14="http://schemas.microsoft.com/office/mac/drawingml/2011/main" val="1"/>
              </a:ext>
            </a:extLst>
          </p:spPr>
          <p:txBody>
            <a:bodyPr wrap="square" lIns="4287" tIns="4287" rIns="4287" bIns="4287" anchor="t" anchorCtr="0">
              <a:spAutoFit/>
            </a:bodyPr>
            <a:lstStyle/>
            <a:p>
              <a:pPr algn="ctr" defTabSz="192556">
                <a:lnSpc>
                  <a:spcPct val="90000"/>
                </a:lnSpc>
                <a:defRPr sz="4000" spc="0"/>
              </a:pPr>
              <a:r>
                <a:rPr lang="en-US" sz="1000"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Elastic Inference</a:t>
              </a:r>
            </a:p>
            <a:p>
              <a:pPr algn="ctr" defTabSz="192556">
                <a:lnSpc>
                  <a:spcPct val="90000"/>
                </a:lnSpc>
                <a:defRPr sz="4000" spc="0"/>
              </a:pPr>
              <a:endParaRPr lang="en-US" sz="1000"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endParaRPr>
            </a:p>
            <a:p>
              <a:pPr algn="ctr" defTabSz="192556">
                <a:lnSpc>
                  <a:spcPct val="90000"/>
                </a:lnSpc>
                <a:defRPr sz="4000" spc="0"/>
              </a:pPr>
              <a:endParaRPr lang="en-US" sz="1000"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endParaRPr>
            </a:p>
            <a:p>
              <a:pPr algn="ctr" defTabSz="192556">
                <a:lnSpc>
                  <a:spcPct val="90000"/>
                </a:lnSpc>
                <a:defRPr sz="4000" spc="0"/>
              </a:pPr>
              <a:r>
                <a:rPr lang="en-US" sz="1000"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 </a:t>
              </a:r>
              <a:endParaRPr sz="1000"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0" name="Shape 1225">
              <a:extLst>
                <a:ext uri="{FF2B5EF4-FFF2-40B4-BE49-F238E27FC236}">
                  <a16:creationId xmlns:a16="http://schemas.microsoft.com/office/drawing/2014/main" id="{9334CACC-0ED4-4299-BAC8-86489075FAB9}"/>
                </a:ext>
              </a:extLst>
            </p:cNvPr>
            <p:cNvSpPr/>
            <p:nvPr/>
          </p:nvSpPr>
          <p:spPr>
            <a:xfrm>
              <a:off x="7733149" y="3669079"/>
              <a:ext cx="2484060" cy="235451"/>
            </a:xfrm>
            <a:prstGeom prst="rect">
              <a:avLst/>
            </a:prstGeom>
            <a:ln w="12700">
              <a:miter lim="400000"/>
            </a:ln>
            <a:extLst>
              <a:ext uri="{C572A759-6A51-4108-AA02-DFA0A04FC94B}">
                <ma14:wrappingTextBoxFlag xmlns="" xmlns:ma14="http://schemas.microsoft.com/office/mac/drawingml/2011/main" val="1"/>
              </a:ext>
            </a:extLst>
          </p:spPr>
          <p:txBody>
            <a:bodyPr wrap="square" lIns="4287" tIns="4287" rIns="4287" bIns="4287" anchor="t" anchorCtr="0">
              <a:spAutoFit/>
            </a:bodyPr>
            <a:lstStyle/>
            <a:p>
              <a:pPr algn="ctr" defTabSz="192556">
                <a:lnSpc>
                  <a:spcPct val="90000"/>
                </a:lnSpc>
                <a:defRPr sz="4000" spc="0"/>
              </a:pPr>
              <a:r>
                <a:rPr lang="en-US" sz="1000"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Elastic Graphics</a:t>
              </a:r>
            </a:p>
          </p:txBody>
        </p:sp>
      </p:grpSp>
      <p:grpSp>
        <p:nvGrpSpPr>
          <p:cNvPr id="5" name="Group 4">
            <a:extLst>
              <a:ext uri="{FF2B5EF4-FFF2-40B4-BE49-F238E27FC236}">
                <a16:creationId xmlns:a16="http://schemas.microsoft.com/office/drawing/2014/main" id="{AA5CD274-8AB7-460D-BAF0-CA8EDE4631FE}"/>
              </a:ext>
            </a:extLst>
          </p:cNvPr>
          <p:cNvGrpSpPr/>
          <p:nvPr/>
        </p:nvGrpSpPr>
        <p:grpSpPr>
          <a:xfrm>
            <a:off x="2075470" y="987565"/>
            <a:ext cx="226329" cy="3534816"/>
            <a:chOff x="3320752" y="1770927"/>
            <a:chExt cx="362126" cy="5000263"/>
          </a:xfrm>
        </p:grpSpPr>
        <p:cxnSp>
          <p:nvCxnSpPr>
            <p:cNvPr id="19" name="Straight Connector 18">
              <a:extLst>
                <a:ext uri="{FF2B5EF4-FFF2-40B4-BE49-F238E27FC236}">
                  <a16:creationId xmlns:a16="http://schemas.microsoft.com/office/drawing/2014/main" id="{A81F6779-3C55-475F-B1B6-A77BC68B8A8D}"/>
                </a:ext>
              </a:extLst>
            </p:cNvPr>
            <p:cNvCxnSpPr/>
            <p:nvPr/>
          </p:nvCxnSpPr>
          <p:spPr>
            <a:xfrm>
              <a:off x="3501815" y="1770927"/>
              <a:ext cx="0" cy="5000263"/>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8F91B0ED-39E9-4D79-A5A1-A9DBC08A9354}"/>
                </a:ext>
              </a:extLst>
            </p:cNvPr>
            <p:cNvSpPr/>
            <p:nvPr/>
          </p:nvSpPr>
          <p:spPr bwMode="auto">
            <a:xfrm>
              <a:off x="3320752" y="4089995"/>
              <a:ext cx="362126" cy="323372"/>
            </a:xfrm>
            <a:prstGeom prst="ellipse">
              <a:avLst/>
            </a:prstGeom>
            <a:solidFill>
              <a:srgbClr val="232F3E"/>
            </a:solidFill>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11430" numCol="1" spcCol="0" rtlCol="0" fromWordArt="0" anchor="ctr" anchorCtr="0" forceAA="0" compatLnSpc="1">
              <a:prstTxWarp prst="textNoShape">
                <a:avLst/>
              </a:prstTxWarp>
              <a:noAutofit/>
            </a:bodyPr>
            <a:lstStyle/>
            <a:p>
              <a:pPr algn="ctr" defTabSz="174839" fontAlgn="base">
                <a:spcBef>
                  <a:spcPct val="0"/>
                </a:spcBef>
                <a:spcAft>
                  <a:spcPct val="0"/>
                </a:spcAft>
              </a:pPr>
              <a:r>
                <a:rPr lang="en-US" sz="1875" dirty="0">
                  <a:solidFill>
                    <a:schemeClr val="accent2"/>
                  </a:solidFill>
                  <a:latin typeface="+mj-lt"/>
                  <a:ea typeface="Segoe UI" pitchFamily="34" charset="0"/>
                  <a:cs typeface="Segoe UI" pitchFamily="34" charset="0"/>
                </a:rPr>
                <a:t>+</a:t>
              </a:r>
            </a:p>
          </p:txBody>
        </p:sp>
      </p:grpSp>
      <p:grpSp>
        <p:nvGrpSpPr>
          <p:cNvPr id="6" name="Group 5">
            <a:extLst>
              <a:ext uri="{FF2B5EF4-FFF2-40B4-BE49-F238E27FC236}">
                <a16:creationId xmlns:a16="http://schemas.microsoft.com/office/drawing/2014/main" id="{22905036-AD82-4806-8F73-9AE1D3BEB636}"/>
              </a:ext>
            </a:extLst>
          </p:cNvPr>
          <p:cNvGrpSpPr/>
          <p:nvPr/>
        </p:nvGrpSpPr>
        <p:grpSpPr>
          <a:xfrm>
            <a:off x="4418736" y="987565"/>
            <a:ext cx="226329" cy="3534816"/>
            <a:chOff x="7069977" y="1770927"/>
            <a:chExt cx="362126" cy="5000263"/>
          </a:xfrm>
        </p:grpSpPr>
        <p:cxnSp>
          <p:nvCxnSpPr>
            <p:cNvPr id="59" name="Straight Connector 58">
              <a:extLst>
                <a:ext uri="{FF2B5EF4-FFF2-40B4-BE49-F238E27FC236}">
                  <a16:creationId xmlns:a16="http://schemas.microsoft.com/office/drawing/2014/main" id="{4B168890-1773-443B-BF46-AAA712160B66}"/>
                </a:ext>
              </a:extLst>
            </p:cNvPr>
            <p:cNvCxnSpPr/>
            <p:nvPr/>
          </p:nvCxnSpPr>
          <p:spPr>
            <a:xfrm>
              <a:off x="7251040" y="1770927"/>
              <a:ext cx="0" cy="5000263"/>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188BD245-EA40-44FC-90A6-1973E0F99F4D}"/>
                </a:ext>
              </a:extLst>
            </p:cNvPr>
            <p:cNvSpPr/>
            <p:nvPr/>
          </p:nvSpPr>
          <p:spPr bwMode="auto">
            <a:xfrm>
              <a:off x="7069977" y="4089995"/>
              <a:ext cx="362126" cy="323372"/>
            </a:xfrm>
            <a:prstGeom prst="ellipse">
              <a:avLst/>
            </a:prstGeom>
            <a:solidFill>
              <a:srgbClr val="232F3E"/>
            </a:solidFill>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11430" numCol="1" spcCol="0" rtlCol="0" fromWordArt="0" anchor="ctr" anchorCtr="0" forceAA="0" compatLnSpc="1">
              <a:prstTxWarp prst="textNoShape">
                <a:avLst/>
              </a:prstTxWarp>
              <a:noAutofit/>
            </a:bodyPr>
            <a:lstStyle/>
            <a:p>
              <a:pPr algn="ctr" defTabSz="174839" fontAlgn="base">
                <a:spcBef>
                  <a:spcPct val="0"/>
                </a:spcBef>
                <a:spcAft>
                  <a:spcPct val="0"/>
                </a:spcAft>
              </a:pPr>
              <a:r>
                <a:rPr lang="en-US" sz="1875" dirty="0">
                  <a:solidFill>
                    <a:schemeClr val="accent2"/>
                  </a:solidFill>
                  <a:latin typeface="+mj-lt"/>
                  <a:cs typeface="Segoe UI" pitchFamily="34" charset="0"/>
                </a:rPr>
                <a:t>+</a:t>
              </a:r>
            </a:p>
          </p:txBody>
        </p:sp>
      </p:grpSp>
      <p:grpSp>
        <p:nvGrpSpPr>
          <p:cNvPr id="8" name="Group 7">
            <a:extLst>
              <a:ext uri="{FF2B5EF4-FFF2-40B4-BE49-F238E27FC236}">
                <a16:creationId xmlns:a16="http://schemas.microsoft.com/office/drawing/2014/main" id="{00F518E2-9219-4E72-8046-4A42F011D899}"/>
              </a:ext>
            </a:extLst>
          </p:cNvPr>
          <p:cNvGrpSpPr/>
          <p:nvPr/>
        </p:nvGrpSpPr>
        <p:grpSpPr>
          <a:xfrm>
            <a:off x="6573912" y="987565"/>
            <a:ext cx="226329" cy="3534816"/>
            <a:chOff x="10518259" y="1770927"/>
            <a:chExt cx="362126" cy="5000263"/>
          </a:xfrm>
        </p:grpSpPr>
        <p:cxnSp>
          <p:nvCxnSpPr>
            <p:cNvPr id="57" name="Straight Connector 56">
              <a:extLst>
                <a:ext uri="{FF2B5EF4-FFF2-40B4-BE49-F238E27FC236}">
                  <a16:creationId xmlns:a16="http://schemas.microsoft.com/office/drawing/2014/main" id="{4FF665DA-1229-4A69-9CFD-5FDDE3DE2C6E}"/>
                </a:ext>
              </a:extLst>
            </p:cNvPr>
            <p:cNvCxnSpPr/>
            <p:nvPr/>
          </p:nvCxnSpPr>
          <p:spPr>
            <a:xfrm>
              <a:off x="10699322" y="1770927"/>
              <a:ext cx="0" cy="5000263"/>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833E1B45-6862-4B25-A188-9CADCD2C7142}"/>
                </a:ext>
              </a:extLst>
            </p:cNvPr>
            <p:cNvSpPr/>
            <p:nvPr/>
          </p:nvSpPr>
          <p:spPr bwMode="auto">
            <a:xfrm>
              <a:off x="10518259" y="4089995"/>
              <a:ext cx="362126" cy="323372"/>
            </a:xfrm>
            <a:prstGeom prst="ellipse">
              <a:avLst/>
            </a:prstGeom>
            <a:solidFill>
              <a:srgbClr val="232F3E"/>
            </a:solidFill>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11430" numCol="1" spcCol="0" rtlCol="0" fromWordArt="0" anchor="ctr" anchorCtr="0" forceAA="0" compatLnSpc="1">
              <a:prstTxWarp prst="textNoShape">
                <a:avLst/>
              </a:prstTxWarp>
              <a:noAutofit/>
            </a:bodyPr>
            <a:lstStyle/>
            <a:p>
              <a:pPr algn="ctr" defTabSz="174839" fontAlgn="base">
                <a:spcBef>
                  <a:spcPct val="0"/>
                </a:spcBef>
                <a:spcAft>
                  <a:spcPct val="0"/>
                </a:spcAft>
              </a:pPr>
              <a:r>
                <a:rPr lang="en-US" sz="1875" dirty="0">
                  <a:solidFill>
                    <a:schemeClr val="accent2"/>
                  </a:solidFill>
                  <a:latin typeface="+mj-lt"/>
                  <a:cs typeface="Segoe UI" pitchFamily="34" charset="0"/>
                </a:rPr>
                <a:t>=</a:t>
              </a:r>
            </a:p>
          </p:txBody>
        </p:sp>
      </p:grpSp>
      <p:grpSp>
        <p:nvGrpSpPr>
          <p:cNvPr id="10" name="Group 9"/>
          <p:cNvGrpSpPr/>
          <p:nvPr/>
        </p:nvGrpSpPr>
        <p:grpSpPr>
          <a:xfrm>
            <a:off x="501406" y="1427595"/>
            <a:ext cx="1325383" cy="2198037"/>
            <a:chOff x="802249" y="2196297"/>
            <a:chExt cx="2120613" cy="3516856"/>
          </a:xfrm>
        </p:grpSpPr>
        <p:grpSp>
          <p:nvGrpSpPr>
            <p:cNvPr id="3" name="Group 2">
              <a:extLst>
                <a:ext uri="{FF2B5EF4-FFF2-40B4-BE49-F238E27FC236}">
                  <a16:creationId xmlns:a16="http://schemas.microsoft.com/office/drawing/2014/main" id="{1E603529-389E-49C3-A59B-BFC7F642885E}"/>
                </a:ext>
              </a:extLst>
            </p:cNvPr>
            <p:cNvGrpSpPr/>
            <p:nvPr/>
          </p:nvGrpSpPr>
          <p:grpSpPr>
            <a:xfrm>
              <a:off x="802249" y="2665068"/>
              <a:ext cx="2109312" cy="3048085"/>
              <a:chOff x="802249" y="2665070"/>
              <a:chExt cx="2109312" cy="3048088"/>
            </a:xfrm>
          </p:grpSpPr>
          <p:sp>
            <p:nvSpPr>
              <p:cNvPr id="64" name="Shape 1232">
                <a:extLst>
                  <a:ext uri="{FF2B5EF4-FFF2-40B4-BE49-F238E27FC236}">
                    <a16:creationId xmlns:a16="http://schemas.microsoft.com/office/drawing/2014/main" id="{6EEE1913-EBF4-49B9-BCEF-7111950B6324}"/>
                  </a:ext>
                </a:extLst>
              </p:cNvPr>
              <p:cNvSpPr/>
              <p:nvPr/>
            </p:nvSpPr>
            <p:spPr>
              <a:xfrm>
                <a:off x="802249" y="3133843"/>
                <a:ext cx="2109312" cy="235451"/>
              </a:xfrm>
              <a:prstGeom prst="rect">
                <a:avLst/>
              </a:prstGeom>
              <a:ln w="12700">
                <a:miter lim="400000"/>
              </a:ln>
              <a:extLst>
                <a:ext uri="{C572A759-6A51-4108-AA02-DFA0A04FC94B}">
                  <ma14:wrappingTextBoxFlag xmlns="" xmlns:ma14="http://schemas.microsoft.com/office/mac/drawingml/2011/main" val="1"/>
                </a:ext>
              </a:extLst>
            </p:spPr>
            <p:txBody>
              <a:bodyPr wrap="square" lIns="4287" tIns="4287" rIns="4287" bIns="4287" anchor="t" anchorCtr="0">
                <a:spAutoFit/>
              </a:bodyPr>
              <a:lstStyle>
                <a:lvl1pPr>
                  <a:lnSpc>
                    <a:spcPct val="120000"/>
                  </a:lnSpc>
                  <a:defRPr sz="4000" spc="0"/>
                </a:lvl1pPr>
              </a:lstStyle>
              <a:p>
                <a:pPr algn="ctr" defTabSz="192556">
                  <a:lnSpc>
                    <a:spcPct val="90000"/>
                  </a:lnSpc>
                  <a:defRPr/>
                </a:pPr>
                <a:r>
                  <a:rPr lang="en-US" sz="1000"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Compute intensive</a:t>
                </a:r>
              </a:p>
            </p:txBody>
          </p:sp>
          <p:sp>
            <p:nvSpPr>
              <p:cNvPr id="65" name="Shape 1232">
                <a:extLst>
                  <a:ext uri="{FF2B5EF4-FFF2-40B4-BE49-F238E27FC236}">
                    <a16:creationId xmlns:a16="http://schemas.microsoft.com/office/drawing/2014/main" id="{99BD7E24-5E92-4F86-A6DC-54E12C0AF37F}"/>
                  </a:ext>
                </a:extLst>
              </p:cNvPr>
              <p:cNvSpPr/>
              <p:nvPr/>
            </p:nvSpPr>
            <p:spPr>
              <a:xfrm>
                <a:off x="802249" y="3602615"/>
                <a:ext cx="2109312" cy="235451"/>
              </a:xfrm>
              <a:prstGeom prst="rect">
                <a:avLst/>
              </a:prstGeom>
              <a:ln w="12700">
                <a:miter lim="400000"/>
              </a:ln>
              <a:extLst>
                <a:ext uri="{C572A759-6A51-4108-AA02-DFA0A04FC94B}">
                  <ma14:wrappingTextBoxFlag xmlns="" xmlns:ma14="http://schemas.microsoft.com/office/mac/drawingml/2011/main" val="1"/>
                </a:ext>
              </a:extLst>
            </p:spPr>
            <p:txBody>
              <a:bodyPr wrap="square" lIns="4287" tIns="4287" rIns="4287" bIns="4287" anchor="t" anchorCtr="0">
                <a:spAutoFit/>
              </a:bodyPr>
              <a:lstStyle>
                <a:lvl1pPr>
                  <a:lnSpc>
                    <a:spcPct val="120000"/>
                  </a:lnSpc>
                  <a:defRPr sz="4000" spc="0"/>
                </a:lvl1pPr>
              </a:lstStyle>
              <a:p>
                <a:pPr algn="ctr" defTabSz="192556">
                  <a:lnSpc>
                    <a:spcPct val="90000"/>
                  </a:lnSpc>
                  <a:defRPr/>
                </a:pPr>
                <a:r>
                  <a:rPr lang="en-US" sz="1000"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Memory intensive</a:t>
                </a:r>
              </a:p>
            </p:txBody>
          </p:sp>
          <p:sp>
            <p:nvSpPr>
              <p:cNvPr id="66" name="Shape 1232">
                <a:extLst>
                  <a:ext uri="{FF2B5EF4-FFF2-40B4-BE49-F238E27FC236}">
                    <a16:creationId xmlns:a16="http://schemas.microsoft.com/office/drawing/2014/main" id="{E74DC4D4-CFC8-4C6F-A18A-AF53501BF0E2}"/>
                  </a:ext>
                </a:extLst>
              </p:cNvPr>
              <p:cNvSpPr/>
              <p:nvPr/>
            </p:nvSpPr>
            <p:spPr>
              <a:xfrm>
                <a:off x="802249" y="2665070"/>
                <a:ext cx="2109312" cy="235451"/>
              </a:xfrm>
              <a:prstGeom prst="rect">
                <a:avLst/>
              </a:prstGeom>
              <a:ln w="12700">
                <a:miter lim="400000"/>
              </a:ln>
              <a:extLst>
                <a:ext uri="{C572A759-6A51-4108-AA02-DFA0A04FC94B}">
                  <ma14:wrappingTextBoxFlag xmlns="" xmlns:ma14="http://schemas.microsoft.com/office/mac/drawingml/2011/main" val="1"/>
                </a:ext>
              </a:extLst>
            </p:spPr>
            <p:txBody>
              <a:bodyPr wrap="square" lIns="4287" tIns="4287" rIns="4287" bIns="4287" anchor="t" anchorCtr="0">
                <a:spAutoFit/>
              </a:bodyPr>
              <a:lstStyle>
                <a:lvl1pPr>
                  <a:lnSpc>
                    <a:spcPct val="120000"/>
                  </a:lnSpc>
                  <a:defRPr sz="4000" spc="0"/>
                </a:lvl1pPr>
              </a:lstStyle>
              <a:p>
                <a:pPr algn="ctr" defTabSz="192556">
                  <a:lnSpc>
                    <a:spcPct val="90000"/>
                  </a:lnSpc>
                  <a:defRPr/>
                </a:pPr>
                <a:r>
                  <a:rPr lang="en-US" sz="1000"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Burstable</a:t>
                </a:r>
                <a:endParaRPr sz="1000" dirty="0">
                  <a:gradFill>
                    <a:gsLst>
                      <a:gs pos="2917">
                        <a:srgbClr val="FFFFFF"/>
                      </a:gs>
                      <a:gs pos="30000">
                        <a:srgbClr val="FFFFFF"/>
                      </a:gs>
                    </a:gsLst>
                    <a:lin ang="5400000" scaled="0"/>
                  </a:gradFill>
                  <a:latin typeface="Amazon Ember" panose="02000000000000000000" pitchFamily="2" charset="0"/>
                  <a:ea typeface="Amazon Ember" panose="020B0603020204020204" pitchFamily="34" charset="0"/>
                  <a:cs typeface="Amazon Ember" panose="020B0603020204020204" pitchFamily="34" charset="0"/>
                </a:endParaRPr>
              </a:p>
            </p:txBody>
          </p:sp>
          <p:sp>
            <p:nvSpPr>
              <p:cNvPr id="67" name="Shape 1232">
                <a:extLst>
                  <a:ext uri="{FF2B5EF4-FFF2-40B4-BE49-F238E27FC236}">
                    <a16:creationId xmlns:a16="http://schemas.microsoft.com/office/drawing/2014/main" id="{2C37ABF3-1EE7-48D1-932A-77999CE387DA}"/>
                  </a:ext>
                </a:extLst>
              </p:cNvPr>
              <p:cNvSpPr/>
              <p:nvPr/>
            </p:nvSpPr>
            <p:spPr>
              <a:xfrm>
                <a:off x="802249" y="4071386"/>
                <a:ext cx="2109312" cy="235451"/>
              </a:xfrm>
              <a:prstGeom prst="rect">
                <a:avLst/>
              </a:prstGeom>
              <a:ln w="12700">
                <a:miter lim="400000"/>
              </a:ln>
              <a:extLst>
                <a:ext uri="{C572A759-6A51-4108-AA02-DFA0A04FC94B}">
                  <ma14:wrappingTextBoxFlag xmlns="" xmlns:ma14="http://schemas.microsoft.com/office/mac/drawingml/2011/main" val="1"/>
                </a:ext>
              </a:extLst>
            </p:spPr>
            <p:txBody>
              <a:bodyPr wrap="square" lIns="4287" tIns="4287" rIns="4287" bIns="4287" anchor="t" anchorCtr="0">
                <a:spAutoFit/>
              </a:bodyPr>
              <a:lstStyle>
                <a:lvl1pPr>
                  <a:lnSpc>
                    <a:spcPct val="120000"/>
                  </a:lnSpc>
                  <a:defRPr sz="4000" spc="0"/>
                </a:lvl1pPr>
              </a:lstStyle>
              <a:p>
                <a:pPr algn="ctr" defTabSz="192556">
                  <a:lnSpc>
                    <a:spcPct val="90000"/>
                  </a:lnSpc>
                  <a:defRPr/>
                </a:pPr>
                <a:r>
                  <a:rPr lang="en-US" sz="1000"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Storage (High I/O)</a:t>
                </a:r>
                <a:endParaRPr sz="1000" dirty="0">
                  <a:gradFill>
                    <a:gsLst>
                      <a:gs pos="2917">
                        <a:srgbClr val="FFFFFF"/>
                      </a:gs>
                      <a:gs pos="30000">
                        <a:srgbClr val="FFFFFF"/>
                      </a:gs>
                    </a:gsLst>
                    <a:lin ang="5400000" scaled="0"/>
                  </a:gradFill>
                  <a:latin typeface="Amazon Ember" panose="02000000000000000000" pitchFamily="2" charset="0"/>
                  <a:ea typeface="Amazon Ember" panose="020B0603020204020204" pitchFamily="34" charset="0"/>
                  <a:cs typeface="Amazon Ember" panose="020B0603020204020204" pitchFamily="34" charset="0"/>
                </a:endParaRPr>
              </a:p>
            </p:txBody>
          </p:sp>
          <p:sp>
            <p:nvSpPr>
              <p:cNvPr id="68" name="Shape 1232">
                <a:extLst>
                  <a:ext uri="{FF2B5EF4-FFF2-40B4-BE49-F238E27FC236}">
                    <a16:creationId xmlns:a16="http://schemas.microsoft.com/office/drawing/2014/main" id="{16651075-2D58-4AA8-B354-E0D4D655CDC2}"/>
                  </a:ext>
                </a:extLst>
              </p:cNvPr>
              <p:cNvSpPr/>
              <p:nvPr/>
            </p:nvSpPr>
            <p:spPr>
              <a:xfrm>
                <a:off x="802249" y="4540162"/>
                <a:ext cx="2109312" cy="235451"/>
              </a:xfrm>
              <a:prstGeom prst="rect">
                <a:avLst/>
              </a:prstGeom>
              <a:ln w="12700">
                <a:miter lim="400000"/>
              </a:ln>
              <a:extLst>
                <a:ext uri="{C572A759-6A51-4108-AA02-DFA0A04FC94B}">
                  <ma14:wrappingTextBoxFlag xmlns="" xmlns:ma14="http://schemas.microsoft.com/office/mac/drawingml/2011/main" val="1"/>
                </a:ext>
              </a:extLst>
            </p:spPr>
            <p:txBody>
              <a:bodyPr wrap="square" lIns="4287" tIns="4287" rIns="4287" bIns="4287" anchor="t" anchorCtr="0">
                <a:spAutoFit/>
              </a:bodyPr>
              <a:lstStyle>
                <a:lvl1pPr>
                  <a:lnSpc>
                    <a:spcPct val="120000"/>
                  </a:lnSpc>
                  <a:defRPr sz="4000" spc="0"/>
                </a:lvl1pPr>
              </a:lstStyle>
              <a:p>
                <a:pPr algn="ctr" defTabSz="192556">
                  <a:lnSpc>
                    <a:spcPct val="90000"/>
                  </a:lnSpc>
                  <a:defRPr/>
                </a:pPr>
                <a:r>
                  <a:rPr lang="en-US" sz="1000"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Dense storage</a:t>
                </a:r>
                <a:endParaRPr lang="en-US" sz="1000" dirty="0">
                  <a:gradFill>
                    <a:gsLst>
                      <a:gs pos="2917">
                        <a:srgbClr val="FFFFFF"/>
                      </a:gs>
                      <a:gs pos="30000">
                        <a:srgbClr val="FFFFFF"/>
                      </a:gs>
                    </a:gsLst>
                    <a:lin ang="5400000" scaled="0"/>
                  </a:gradFill>
                  <a:latin typeface="Amazon Ember" panose="02000000000000000000" pitchFamily="2" charset="0"/>
                  <a:ea typeface="Amazon Ember" panose="020B0603020204020204" pitchFamily="34" charset="0"/>
                  <a:cs typeface="Amazon Ember" panose="020B0603020204020204" pitchFamily="34" charset="0"/>
                </a:endParaRPr>
              </a:p>
            </p:txBody>
          </p:sp>
          <p:sp>
            <p:nvSpPr>
              <p:cNvPr id="69" name="Shape 1232">
                <a:extLst>
                  <a:ext uri="{FF2B5EF4-FFF2-40B4-BE49-F238E27FC236}">
                    <a16:creationId xmlns:a16="http://schemas.microsoft.com/office/drawing/2014/main" id="{0E6BCFB8-C7B3-4EE3-ABEC-32F5ABF9F160}"/>
                  </a:ext>
                </a:extLst>
              </p:cNvPr>
              <p:cNvSpPr/>
              <p:nvPr/>
            </p:nvSpPr>
            <p:spPr>
              <a:xfrm>
                <a:off x="802249" y="5008931"/>
                <a:ext cx="2109312" cy="235451"/>
              </a:xfrm>
              <a:prstGeom prst="rect">
                <a:avLst/>
              </a:prstGeom>
              <a:ln w="12700">
                <a:miter lim="400000"/>
              </a:ln>
              <a:extLst>
                <a:ext uri="{C572A759-6A51-4108-AA02-DFA0A04FC94B}">
                  <ma14:wrappingTextBoxFlag xmlns="" xmlns:ma14="http://schemas.microsoft.com/office/mac/drawingml/2011/main" val="1"/>
                </a:ext>
              </a:extLst>
            </p:spPr>
            <p:txBody>
              <a:bodyPr wrap="square" lIns="4287" tIns="4287" rIns="4287" bIns="4287" anchor="t" anchorCtr="0">
                <a:spAutoFit/>
              </a:bodyPr>
              <a:lstStyle>
                <a:lvl1pPr>
                  <a:lnSpc>
                    <a:spcPct val="120000"/>
                  </a:lnSpc>
                  <a:defRPr sz="4000" spc="0"/>
                </a:lvl1pPr>
              </a:lstStyle>
              <a:p>
                <a:pPr algn="ctr" defTabSz="192556">
                  <a:lnSpc>
                    <a:spcPct val="90000"/>
                  </a:lnSpc>
                  <a:defRPr/>
                </a:pPr>
                <a:r>
                  <a:rPr lang="en-US" sz="1000"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GPU compute</a:t>
                </a:r>
                <a:endParaRPr sz="1000" dirty="0">
                  <a:gradFill>
                    <a:gsLst>
                      <a:gs pos="2917">
                        <a:srgbClr val="FFFFFF"/>
                      </a:gs>
                      <a:gs pos="30000">
                        <a:srgbClr val="FFFFFF"/>
                      </a:gs>
                    </a:gsLst>
                    <a:lin ang="5400000" scaled="0"/>
                  </a:gradFill>
                  <a:latin typeface="Amazon Ember" panose="02000000000000000000" pitchFamily="2" charset="0"/>
                  <a:ea typeface="Amazon Ember" panose="020B0603020204020204" pitchFamily="34" charset="0"/>
                  <a:cs typeface="Amazon Ember" panose="020B0603020204020204" pitchFamily="34" charset="0"/>
                </a:endParaRPr>
              </a:p>
            </p:txBody>
          </p:sp>
          <p:sp>
            <p:nvSpPr>
              <p:cNvPr id="70" name="Shape 1232">
                <a:extLst>
                  <a:ext uri="{FF2B5EF4-FFF2-40B4-BE49-F238E27FC236}">
                    <a16:creationId xmlns:a16="http://schemas.microsoft.com/office/drawing/2014/main" id="{4B1C7E0C-234B-4A5C-864E-09AADB4D04DE}"/>
                  </a:ext>
                </a:extLst>
              </p:cNvPr>
              <p:cNvSpPr/>
              <p:nvPr/>
            </p:nvSpPr>
            <p:spPr>
              <a:xfrm>
                <a:off x="802249" y="5477707"/>
                <a:ext cx="2109312" cy="235451"/>
              </a:xfrm>
              <a:prstGeom prst="rect">
                <a:avLst/>
              </a:prstGeom>
              <a:ln w="12700">
                <a:miter lim="400000"/>
              </a:ln>
              <a:extLst>
                <a:ext uri="{C572A759-6A51-4108-AA02-DFA0A04FC94B}">
                  <ma14:wrappingTextBoxFlag xmlns="" xmlns:ma14="http://schemas.microsoft.com/office/mac/drawingml/2011/main" val="1"/>
                </a:ext>
              </a:extLst>
            </p:spPr>
            <p:txBody>
              <a:bodyPr wrap="square" lIns="4287" tIns="4287" rIns="4287" bIns="4287" anchor="t" anchorCtr="0">
                <a:spAutoFit/>
              </a:bodyPr>
              <a:lstStyle>
                <a:lvl1pPr>
                  <a:lnSpc>
                    <a:spcPct val="120000"/>
                  </a:lnSpc>
                  <a:defRPr sz="4000" spc="0"/>
                </a:lvl1pPr>
              </a:lstStyle>
              <a:p>
                <a:pPr algn="ctr" defTabSz="192556">
                  <a:lnSpc>
                    <a:spcPct val="90000"/>
                  </a:lnSpc>
                  <a:defRPr/>
                </a:pPr>
                <a:r>
                  <a:rPr lang="en-US" sz="1000"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Graphics intensive</a:t>
                </a:r>
                <a:endParaRPr sz="1000" dirty="0">
                  <a:gradFill>
                    <a:gsLst>
                      <a:gs pos="2917">
                        <a:srgbClr val="FFFFFF"/>
                      </a:gs>
                      <a:gs pos="30000">
                        <a:srgbClr val="FFFFFF"/>
                      </a:gs>
                    </a:gsLst>
                    <a:lin ang="5400000" scaled="0"/>
                  </a:gradFill>
                  <a:latin typeface="Amazon Ember" panose="02000000000000000000" pitchFamily="2" charset="0"/>
                  <a:ea typeface="Amazon Ember" panose="020B0603020204020204" pitchFamily="34" charset="0"/>
                  <a:cs typeface="Amazon Ember" panose="020B0603020204020204" pitchFamily="34" charset="0"/>
                </a:endParaRPr>
              </a:p>
            </p:txBody>
          </p:sp>
        </p:grpSp>
        <p:sp>
          <p:nvSpPr>
            <p:cNvPr id="86" name="Shape 1232">
              <a:extLst>
                <a:ext uri="{FF2B5EF4-FFF2-40B4-BE49-F238E27FC236}">
                  <a16:creationId xmlns:a16="http://schemas.microsoft.com/office/drawing/2014/main" id="{E74DC4D4-CFC8-4C6F-A18A-AF53501BF0E2}"/>
                </a:ext>
              </a:extLst>
            </p:cNvPr>
            <p:cNvSpPr/>
            <p:nvPr/>
          </p:nvSpPr>
          <p:spPr>
            <a:xfrm>
              <a:off x="813550" y="2196297"/>
              <a:ext cx="2109312" cy="235451"/>
            </a:xfrm>
            <a:prstGeom prst="rect">
              <a:avLst/>
            </a:prstGeom>
            <a:ln w="12700">
              <a:miter lim="400000"/>
            </a:ln>
            <a:extLst>
              <a:ext uri="{C572A759-6A51-4108-AA02-DFA0A04FC94B}">
                <ma14:wrappingTextBoxFlag xmlns="" xmlns:ma14="http://schemas.microsoft.com/office/mac/drawingml/2011/main" val="1"/>
              </a:ext>
            </a:extLst>
          </p:spPr>
          <p:txBody>
            <a:bodyPr wrap="square" lIns="4287" tIns="4287" rIns="4287" bIns="4287" anchor="t" anchorCtr="0">
              <a:spAutoFit/>
            </a:bodyPr>
            <a:lstStyle>
              <a:lvl1pPr>
                <a:lnSpc>
                  <a:spcPct val="120000"/>
                </a:lnSpc>
                <a:defRPr sz="4000" spc="0"/>
              </a:lvl1pPr>
            </a:lstStyle>
            <a:p>
              <a:pPr algn="ctr" defTabSz="192556">
                <a:lnSpc>
                  <a:spcPct val="90000"/>
                </a:lnSpc>
                <a:defRPr/>
              </a:pPr>
              <a:r>
                <a:rPr lang="en-US" sz="1000"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General purpose</a:t>
              </a:r>
              <a:endParaRPr sz="1000" dirty="0">
                <a:gradFill>
                  <a:gsLst>
                    <a:gs pos="2917">
                      <a:srgbClr val="FFFFFF"/>
                    </a:gs>
                    <a:gs pos="30000">
                      <a:srgbClr val="FFFFFF"/>
                    </a:gs>
                  </a:gsLst>
                  <a:lin ang="5400000" scaled="0"/>
                </a:gradFill>
                <a:latin typeface="Amazon Ember" panose="02000000000000000000" pitchFamily="2" charset="0"/>
                <a:ea typeface="Amazon Ember" panose="020B0603020204020204" pitchFamily="34" charset="0"/>
                <a:cs typeface="Amazon Ember" panose="020B0603020204020204" pitchFamily="34" charset="0"/>
              </a:endParaRPr>
            </a:p>
          </p:txBody>
        </p:sp>
      </p:grpSp>
      <p:grpSp>
        <p:nvGrpSpPr>
          <p:cNvPr id="87" name="Group 86">
            <a:extLst>
              <a:ext uri="{FF2B5EF4-FFF2-40B4-BE49-F238E27FC236}">
                <a16:creationId xmlns:a16="http://schemas.microsoft.com/office/drawing/2014/main" id="{09D79C16-1C98-40D9-BDFE-97EE970A6368}"/>
              </a:ext>
            </a:extLst>
          </p:cNvPr>
          <p:cNvGrpSpPr/>
          <p:nvPr/>
        </p:nvGrpSpPr>
        <p:grpSpPr>
          <a:xfrm>
            <a:off x="2338767" y="1374869"/>
            <a:ext cx="333589" cy="233265"/>
            <a:chOff x="1333016" y="1722306"/>
            <a:chExt cx="434534" cy="303852"/>
          </a:xfrm>
        </p:grpSpPr>
        <p:sp>
          <p:nvSpPr>
            <p:cNvPr id="88" name="Freeform 147">
              <a:extLst>
                <a:ext uri="{FF2B5EF4-FFF2-40B4-BE49-F238E27FC236}">
                  <a16:creationId xmlns:a16="http://schemas.microsoft.com/office/drawing/2014/main" id="{7C59B757-838E-4AE6-8CEA-E48CF057B3CF}"/>
                </a:ext>
              </a:extLst>
            </p:cNvPr>
            <p:cNvSpPr>
              <a:spLocks/>
            </p:cNvSpPr>
            <p:nvPr/>
          </p:nvSpPr>
          <p:spPr bwMode="auto">
            <a:xfrm>
              <a:off x="1333016" y="1722306"/>
              <a:ext cx="434534" cy="303852"/>
            </a:xfrm>
            <a:custGeom>
              <a:avLst/>
              <a:gdLst>
                <a:gd name="T0" fmla="*/ 3 w 404"/>
                <a:gd name="T1" fmla="*/ 106 h 232"/>
                <a:gd name="T2" fmla="*/ 38 w 404"/>
                <a:gd name="T3" fmla="*/ 148 h 232"/>
                <a:gd name="T4" fmla="*/ 0 w 404"/>
                <a:gd name="T5" fmla="*/ 193 h 232"/>
                <a:gd name="T6" fmla="*/ 95 w 404"/>
                <a:gd name="T7" fmla="*/ 227 h 232"/>
                <a:gd name="T8" fmla="*/ 157 w 404"/>
                <a:gd name="T9" fmla="*/ 232 h 232"/>
                <a:gd name="T10" fmla="*/ 283 w 404"/>
                <a:gd name="T11" fmla="*/ 232 h 232"/>
                <a:gd name="T12" fmla="*/ 360 w 404"/>
                <a:gd name="T13" fmla="*/ 173 h 232"/>
                <a:gd name="T14" fmla="*/ 404 w 404"/>
                <a:gd name="T15" fmla="*/ 114 h 232"/>
                <a:gd name="T16" fmla="*/ 365 w 404"/>
                <a:gd name="T17" fmla="*/ 29 h 232"/>
                <a:gd name="T18" fmla="*/ 265 w 404"/>
                <a:gd name="T19" fmla="*/ 26 h 232"/>
                <a:gd name="T20" fmla="*/ 182 w 404"/>
                <a:gd name="T21" fmla="*/ 0 h 232"/>
                <a:gd name="T22" fmla="*/ 86 w 404"/>
                <a:gd name="T23" fmla="*/ 17 h 232"/>
                <a:gd name="T24" fmla="*/ 63 w 404"/>
                <a:gd name="T25" fmla="*/ 75 h 232"/>
                <a:gd name="T26" fmla="*/ 3 w 404"/>
                <a:gd name="T27" fmla="*/ 10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4" h="232">
                  <a:moveTo>
                    <a:pt x="3" y="106"/>
                  </a:moveTo>
                  <a:cubicBezTo>
                    <a:pt x="3" y="106"/>
                    <a:pt x="41" y="123"/>
                    <a:pt x="38" y="148"/>
                  </a:cubicBezTo>
                  <a:cubicBezTo>
                    <a:pt x="35" y="173"/>
                    <a:pt x="0" y="193"/>
                    <a:pt x="0" y="193"/>
                  </a:cubicBezTo>
                  <a:cubicBezTo>
                    <a:pt x="0" y="193"/>
                    <a:pt x="86" y="171"/>
                    <a:pt x="95" y="227"/>
                  </a:cubicBezTo>
                  <a:cubicBezTo>
                    <a:pt x="95" y="227"/>
                    <a:pt x="150" y="183"/>
                    <a:pt x="157" y="232"/>
                  </a:cubicBezTo>
                  <a:cubicBezTo>
                    <a:pt x="157" y="232"/>
                    <a:pt x="200" y="136"/>
                    <a:pt x="283" y="232"/>
                  </a:cubicBezTo>
                  <a:cubicBezTo>
                    <a:pt x="283" y="232"/>
                    <a:pt x="270" y="173"/>
                    <a:pt x="360" y="173"/>
                  </a:cubicBezTo>
                  <a:cubicBezTo>
                    <a:pt x="360" y="173"/>
                    <a:pt x="293" y="118"/>
                    <a:pt x="404" y="114"/>
                  </a:cubicBezTo>
                  <a:cubicBezTo>
                    <a:pt x="404" y="114"/>
                    <a:pt x="316" y="117"/>
                    <a:pt x="365" y="29"/>
                  </a:cubicBezTo>
                  <a:cubicBezTo>
                    <a:pt x="365" y="29"/>
                    <a:pt x="267" y="91"/>
                    <a:pt x="265" y="26"/>
                  </a:cubicBezTo>
                  <a:cubicBezTo>
                    <a:pt x="265" y="26"/>
                    <a:pt x="213" y="91"/>
                    <a:pt x="182" y="0"/>
                  </a:cubicBezTo>
                  <a:cubicBezTo>
                    <a:pt x="182" y="0"/>
                    <a:pt x="164" y="107"/>
                    <a:pt x="86" y="17"/>
                  </a:cubicBezTo>
                  <a:cubicBezTo>
                    <a:pt x="86" y="17"/>
                    <a:pt x="115" y="79"/>
                    <a:pt x="63" y="75"/>
                  </a:cubicBezTo>
                  <a:cubicBezTo>
                    <a:pt x="63" y="75"/>
                    <a:pt x="83" y="127"/>
                    <a:pt x="3" y="106"/>
                  </a:cubicBezTo>
                  <a:close/>
                </a:path>
              </a:pathLst>
            </a:custGeom>
            <a:noFill/>
            <a:ln w="12700" cap="rnd">
              <a:solidFill>
                <a:schemeClr val="accent2"/>
              </a:solidFill>
              <a:round/>
              <a:headEnd/>
              <a:tailEnd/>
            </a:ln>
            <a:extLst/>
          </p:spPr>
          <p:txBody>
            <a:bodyPr vert="horz" wrap="square" lIns="109728" tIns="54864" rIns="109728" bIns="54864" numCol="1" anchor="t" anchorCtr="0" compatLnSpc="1">
              <a:prstTxWarp prst="textNoShape">
                <a:avLst/>
              </a:prstTxWarp>
              <a:noAutofit/>
            </a:bodyPr>
            <a:ls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a:lstStyle>
            <a:p>
              <a:pPr defTabSz="548613">
                <a:defRPr/>
              </a:pPr>
              <a:endParaRPr lang="en-US" sz="1440" dirty="0">
                <a:gradFill>
                  <a:gsLst>
                    <a:gs pos="94382">
                      <a:srgbClr val="FFFFFF"/>
                    </a:gs>
                    <a:gs pos="85955">
                      <a:srgbClr val="FFFFFF"/>
                    </a:gs>
                  </a:gsLst>
                  <a:lin ang="5400000" scaled="1"/>
                </a:gradFill>
                <a:latin typeface="Arial"/>
              </a:endParaRPr>
            </a:p>
          </p:txBody>
        </p:sp>
        <p:sp>
          <p:nvSpPr>
            <p:cNvPr id="89" name="TextBox 25">
              <a:extLst>
                <a:ext uri="{FF2B5EF4-FFF2-40B4-BE49-F238E27FC236}">
                  <a16:creationId xmlns:a16="http://schemas.microsoft.com/office/drawing/2014/main" id="{EA24940F-3367-40E6-B2AA-E058D9A6F836}"/>
                </a:ext>
              </a:extLst>
            </p:cNvPr>
            <p:cNvSpPr txBox="1"/>
            <p:nvPr/>
          </p:nvSpPr>
          <p:spPr>
            <a:xfrm rot="21045416">
              <a:off x="1363888" y="1839380"/>
              <a:ext cx="371789" cy="100228"/>
            </a:xfrm>
            <a:prstGeom prst="rect">
              <a:avLst/>
            </a:prstGeom>
            <a:noFill/>
          </p:spPr>
          <p:txBody>
            <a:bodyPr wrap="square" lIns="0" tIns="0" rIns="0" bIns="0" rtlCol="0" anchor="ctr" anchorCtr="0">
              <a:spAutoFit/>
            </a:bodyPr>
            <a:ls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a:lstStyle>
            <a:p>
              <a:pPr algn="ctr" defTabSz="548613">
                <a:defRPr/>
              </a:pPr>
              <a:r>
                <a:rPr lang="en-US" sz="500" b="1" spc="120" dirty="0">
                  <a:gradFill>
                    <a:gsLst>
                      <a:gs pos="94382">
                        <a:srgbClr val="FFFFFF"/>
                      </a:gs>
                      <a:gs pos="85955">
                        <a:srgbClr val="FFFFFF"/>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NEW!</a:t>
              </a:r>
            </a:p>
          </p:txBody>
        </p:sp>
      </p:grpSp>
      <p:grpSp>
        <p:nvGrpSpPr>
          <p:cNvPr id="90" name="Group 89">
            <a:extLst>
              <a:ext uri="{FF2B5EF4-FFF2-40B4-BE49-F238E27FC236}">
                <a16:creationId xmlns:a16="http://schemas.microsoft.com/office/drawing/2014/main" id="{09D79C16-1C98-40D9-BDFE-97EE970A6368}"/>
              </a:ext>
            </a:extLst>
          </p:cNvPr>
          <p:cNvGrpSpPr/>
          <p:nvPr/>
        </p:nvGrpSpPr>
        <p:grpSpPr>
          <a:xfrm>
            <a:off x="2463246" y="3472333"/>
            <a:ext cx="333589" cy="233265"/>
            <a:chOff x="1333016" y="1722306"/>
            <a:chExt cx="434534" cy="303852"/>
          </a:xfrm>
        </p:grpSpPr>
        <p:sp>
          <p:nvSpPr>
            <p:cNvPr id="91" name="Freeform 147">
              <a:extLst>
                <a:ext uri="{FF2B5EF4-FFF2-40B4-BE49-F238E27FC236}">
                  <a16:creationId xmlns:a16="http://schemas.microsoft.com/office/drawing/2014/main" id="{7C59B757-838E-4AE6-8CEA-E48CF057B3CF}"/>
                </a:ext>
              </a:extLst>
            </p:cNvPr>
            <p:cNvSpPr>
              <a:spLocks/>
            </p:cNvSpPr>
            <p:nvPr/>
          </p:nvSpPr>
          <p:spPr bwMode="auto">
            <a:xfrm>
              <a:off x="1333016" y="1722306"/>
              <a:ext cx="434534" cy="303852"/>
            </a:xfrm>
            <a:custGeom>
              <a:avLst/>
              <a:gdLst>
                <a:gd name="T0" fmla="*/ 3 w 404"/>
                <a:gd name="T1" fmla="*/ 106 h 232"/>
                <a:gd name="T2" fmla="*/ 38 w 404"/>
                <a:gd name="T3" fmla="*/ 148 h 232"/>
                <a:gd name="T4" fmla="*/ 0 w 404"/>
                <a:gd name="T5" fmla="*/ 193 h 232"/>
                <a:gd name="T6" fmla="*/ 95 w 404"/>
                <a:gd name="T7" fmla="*/ 227 h 232"/>
                <a:gd name="T8" fmla="*/ 157 w 404"/>
                <a:gd name="T9" fmla="*/ 232 h 232"/>
                <a:gd name="T10" fmla="*/ 283 w 404"/>
                <a:gd name="T11" fmla="*/ 232 h 232"/>
                <a:gd name="T12" fmla="*/ 360 w 404"/>
                <a:gd name="T13" fmla="*/ 173 h 232"/>
                <a:gd name="T14" fmla="*/ 404 w 404"/>
                <a:gd name="T15" fmla="*/ 114 h 232"/>
                <a:gd name="T16" fmla="*/ 365 w 404"/>
                <a:gd name="T17" fmla="*/ 29 h 232"/>
                <a:gd name="T18" fmla="*/ 265 w 404"/>
                <a:gd name="T19" fmla="*/ 26 h 232"/>
                <a:gd name="T20" fmla="*/ 182 w 404"/>
                <a:gd name="T21" fmla="*/ 0 h 232"/>
                <a:gd name="T22" fmla="*/ 86 w 404"/>
                <a:gd name="T23" fmla="*/ 17 h 232"/>
                <a:gd name="T24" fmla="*/ 63 w 404"/>
                <a:gd name="T25" fmla="*/ 75 h 232"/>
                <a:gd name="T26" fmla="*/ 3 w 404"/>
                <a:gd name="T27" fmla="*/ 10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4" h="232">
                  <a:moveTo>
                    <a:pt x="3" y="106"/>
                  </a:moveTo>
                  <a:cubicBezTo>
                    <a:pt x="3" y="106"/>
                    <a:pt x="41" y="123"/>
                    <a:pt x="38" y="148"/>
                  </a:cubicBezTo>
                  <a:cubicBezTo>
                    <a:pt x="35" y="173"/>
                    <a:pt x="0" y="193"/>
                    <a:pt x="0" y="193"/>
                  </a:cubicBezTo>
                  <a:cubicBezTo>
                    <a:pt x="0" y="193"/>
                    <a:pt x="86" y="171"/>
                    <a:pt x="95" y="227"/>
                  </a:cubicBezTo>
                  <a:cubicBezTo>
                    <a:pt x="95" y="227"/>
                    <a:pt x="150" y="183"/>
                    <a:pt x="157" y="232"/>
                  </a:cubicBezTo>
                  <a:cubicBezTo>
                    <a:pt x="157" y="232"/>
                    <a:pt x="200" y="136"/>
                    <a:pt x="283" y="232"/>
                  </a:cubicBezTo>
                  <a:cubicBezTo>
                    <a:pt x="283" y="232"/>
                    <a:pt x="270" y="173"/>
                    <a:pt x="360" y="173"/>
                  </a:cubicBezTo>
                  <a:cubicBezTo>
                    <a:pt x="360" y="173"/>
                    <a:pt x="293" y="118"/>
                    <a:pt x="404" y="114"/>
                  </a:cubicBezTo>
                  <a:cubicBezTo>
                    <a:pt x="404" y="114"/>
                    <a:pt x="316" y="117"/>
                    <a:pt x="365" y="29"/>
                  </a:cubicBezTo>
                  <a:cubicBezTo>
                    <a:pt x="365" y="29"/>
                    <a:pt x="267" y="91"/>
                    <a:pt x="265" y="26"/>
                  </a:cubicBezTo>
                  <a:cubicBezTo>
                    <a:pt x="265" y="26"/>
                    <a:pt x="213" y="91"/>
                    <a:pt x="182" y="0"/>
                  </a:cubicBezTo>
                  <a:cubicBezTo>
                    <a:pt x="182" y="0"/>
                    <a:pt x="164" y="107"/>
                    <a:pt x="86" y="17"/>
                  </a:cubicBezTo>
                  <a:cubicBezTo>
                    <a:pt x="86" y="17"/>
                    <a:pt x="115" y="79"/>
                    <a:pt x="63" y="75"/>
                  </a:cubicBezTo>
                  <a:cubicBezTo>
                    <a:pt x="63" y="75"/>
                    <a:pt x="83" y="127"/>
                    <a:pt x="3" y="106"/>
                  </a:cubicBezTo>
                  <a:close/>
                </a:path>
              </a:pathLst>
            </a:custGeom>
            <a:noFill/>
            <a:ln w="12700" cap="rnd">
              <a:solidFill>
                <a:schemeClr val="accent2"/>
              </a:solidFill>
              <a:round/>
              <a:headEnd/>
              <a:tailEnd/>
            </a:ln>
            <a:extLst/>
          </p:spPr>
          <p:txBody>
            <a:bodyPr vert="horz" wrap="square" lIns="109728" tIns="54864" rIns="109728" bIns="54864" numCol="1" anchor="t" anchorCtr="0" compatLnSpc="1">
              <a:prstTxWarp prst="textNoShape">
                <a:avLst/>
              </a:prstTxWarp>
              <a:noAutofit/>
            </a:bodyPr>
            <a:ls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a:lstStyle>
            <a:p>
              <a:pPr defTabSz="548613"/>
              <a:endParaRPr lang="en-US" sz="1440" dirty="0">
                <a:gradFill>
                  <a:gsLst>
                    <a:gs pos="94382">
                      <a:srgbClr val="FFFFFF"/>
                    </a:gs>
                    <a:gs pos="85955">
                      <a:srgbClr val="FFFFFF"/>
                    </a:gs>
                  </a:gsLst>
                  <a:lin ang="5400000" scaled="1"/>
                </a:gradFill>
                <a:latin typeface="Arial"/>
              </a:endParaRPr>
            </a:p>
          </p:txBody>
        </p:sp>
        <p:sp>
          <p:nvSpPr>
            <p:cNvPr id="92" name="TextBox 25">
              <a:extLst>
                <a:ext uri="{FF2B5EF4-FFF2-40B4-BE49-F238E27FC236}">
                  <a16:creationId xmlns:a16="http://schemas.microsoft.com/office/drawing/2014/main" id="{EA24940F-3367-40E6-B2AA-E058D9A6F836}"/>
                </a:ext>
              </a:extLst>
            </p:cNvPr>
            <p:cNvSpPr txBox="1"/>
            <p:nvPr/>
          </p:nvSpPr>
          <p:spPr>
            <a:xfrm rot="21045416">
              <a:off x="1363888" y="1839380"/>
              <a:ext cx="371789" cy="100228"/>
            </a:xfrm>
            <a:prstGeom prst="rect">
              <a:avLst/>
            </a:prstGeom>
            <a:noFill/>
          </p:spPr>
          <p:txBody>
            <a:bodyPr wrap="square" lIns="0" tIns="0" rIns="0" bIns="0" rtlCol="0" anchor="ctr" anchorCtr="0">
              <a:spAutoFit/>
            </a:bodyPr>
            <a:ls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a:lstStyle>
            <a:p>
              <a:pPr algn="ctr" defTabSz="548613">
                <a:defRPr/>
              </a:pPr>
              <a:r>
                <a:rPr lang="en-US" sz="500" b="1" spc="120" dirty="0">
                  <a:gradFill>
                    <a:gsLst>
                      <a:gs pos="94382">
                        <a:srgbClr val="FFFFFF"/>
                      </a:gs>
                      <a:gs pos="85955">
                        <a:srgbClr val="FFFFFF"/>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NEW!</a:t>
              </a:r>
            </a:p>
          </p:txBody>
        </p:sp>
      </p:grpSp>
      <p:grpSp>
        <p:nvGrpSpPr>
          <p:cNvPr id="93" name="Group 92">
            <a:extLst>
              <a:ext uri="{FF2B5EF4-FFF2-40B4-BE49-F238E27FC236}">
                <a16:creationId xmlns:a16="http://schemas.microsoft.com/office/drawing/2014/main" id="{09D79C16-1C98-40D9-BDFE-97EE970A6368}"/>
              </a:ext>
            </a:extLst>
          </p:cNvPr>
          <p:cNvGrpSpPr/>
          <p:nvPr/>
        </p:nvGrpSpPr>
        <p:grpSpPr>
          <a:xfrm>
            <a:off x="4696217" y="2593036"/>
            <a:ext cx="333589" cy="233265"/>
            <a:chOff x="1333016" y="1722306"/>
            <a:chExt cx="434534" cy="303852"/>
          </a:xfrm>
        </p:grpSpPr>
        <p:sp>
          <p:nvSpPr>
            <p:cNvPr id="94" name="Freeform 147">
              <a:extLst>
                <a:ext uri="{FF2B5EF4-FFF2-40B4-BE49-F238E27FC236}">
                  <a16:creationId xmlns:a16="http://schemas.microsoft.com/office/drawing/2014/main" id="{7C59B757-838E-4AE6-8CEA-E48CF057B3CF}"/>
                </a:ext>
              </a:extLst>
            </p:cNvPr>
            <p:cNvSpPr>
              <a:spLocks/>
            </p:cNvSpPr>
            <p:nvPr/>
          </p:nvSpPr>
          <p:spPr bwMode="auto">
            <a:xfrm>
              <a:off x="1333016" y="1722306"/>
              <a:ext cx="434534" cy="303852"/>
            </a:xfrm>
            <a:custGeom>
              <a:avLst/>
              <a:gdLst>
                <a:gd name="T0" fmla="*/ 3 w 404"/>
                <a:gd name="T1" fmla="*/ 106 h 232"/>
                <a:gd name="T2" fmla="*/ 38 w 404"/>
                <a:gd name="T3" fmla="*/ 148 h 232"/>
                <a:gd name="T4" fmla="*/ 0 w 404"/>
                <a:gd name="T5" fmla="*/ 193 h 232"/>
                <a:gd name="T6" fmla="*/ 95 w 404"/>
                <a:gd name="T7" fmla="*/ 227 h 232"/>
                <a:gd name="T8" fmla="*/ 157 w 404"/>
                <a:gd name="T9" fmla="*/ 232 h 232"/>
                <a:gd name="T10" fmla="*/ 283 w 404"/>
                <a:gd name="T11" fmla="*/ 232 h 232"/>
                <a:gd name="T12" fmla="*/ 360 w 404"/>
                <a:gd name="T13" fmla="*/ 173 h 232"/>
                <a:gd name="T14" fmla="*/ 404 w 404"/>
                <a:gd name="T15" fmla="*/ 114 h 232"/>
                <a:gd name="T16" fmla="*/ 365 w 404"/>
                <a:gd name="T17" fmla="*/ 29 h 232"/>
                <a:gd name="T18" fmla="*/ 265 w 404"/>
                <a:gd name="T19" fmla="*/ 26 h 232"/>
                <a:gd name="T20" fmla="*/ 182 w 404"/>
                <a:gd name="T21" fmla="*/ 0 h 232"/>
                <a:gd name="T22" fmla="*/ 86 w 404"/>
                <a:gd name="T23" fmla="*/ 17 h 232"/>
                <a:gd name="T24" fmla="*/ 63 w 404"/>
                <a:gd name="T25" fmla="*/ 75 h 232"/>
                <a:gd name="T26" fmla="*/ 3 w 404"/>
                <a:gd name="T27" fmla="*/ 10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4" h="232">
                  <a:moveTo>
                    <a:pt x="3" y="106"/>
                  </a:moveTo>
                  <a:cubicBezTo>
                    <a:pt x="3" y="106"/>
                    <a:pt x="41" y="123"/>
                    <a:pt x="38" y="148"/>
                  </a:cubicBezTo>
                  <a:cubicBezTo>
                    <a:pt x="35" y="173"/>
                    <a:pt x="0" y="193"/>
                    <a:pt x="0" y="193"/>
                  </a:cubicBezTo>
                  <a:cubicBezTo>
                    <a:pt x="0" y="193"/>
                    <a:pt x="86" y="171"/>
                    <a:pt x="95" y="227"/>
                  </a:cubicBezTo>
                  <a:cubicBezTo>
                    <a:pt x="95" y="227"/>
                    <a:pt x="150" y="183"/>
                    <a:pt x="157" y="232"/>
                  </a:cubicBezTo>
                  <a:cubicBezTo>
                    <a:pt x="157" y="232"/>
                    <a:pt x="200" y="136"/>
                    <a:pt x="283" y="232"/>
                  </a:cubicBezTo>
                  <a:cubicBezTo>
                    <a:pt x="283" y="232"/>
                    <a:pt x="270" y="173"/>
                    <a:pt x="360" y="173"/>
                  </a:cubicBezTo>
                  <a:cubicBezTo>
                    <a:pt x="360" y="173"/>
                    <a:pt x="293" y="118"/>
                    <a:pt x="404" y="114"/>
                  </a:cubicBezTo>
                  <a:cubicBezTo>
                    <a:pt x="404" y="114"/>
                    <a:pt x="316" y="117"/>
                    <a:pt x="365" y="29"/>
                  </a:cubicBezTo>
                  <a:cubicBezTo>
                    <a:pt x="365" y="29"/>
                    <a:pt x="267" y="91"/>
                    <a:pt x="265" y="26"/>
                  </a:cubicBezTo>
                  <a:cubicBezTo>
                    <a:pt x="265" y="26"/>
                    <a:pt x="213" y="91"/>
                    <a:pt x="182" y="0"/>
                  </a:cubicBezTo>
                  <a:cubicBezTo>
                    <a:pt x="182" y="0"/>
                    <a:pt x="164" y="107"/>
                    <a:pt x="86" y="17"/>
                  </a:cubicBezTo>
                  <a:cubicBezTo>
                    <a:pt x="86" y="17"/>
                    <a:pt x="115" y="79"/>
                    <a:pt x="63" y="75"/>
                  </a:cubicBezTo>
                  <a:cubicBezTo>
                    <a:pt x="63" y="75"/>
                    <a:pt x="83" y="127"/>
                    <a:pt x="3" y="106"/>
                  </a:cubicBezTo>
                  <a:close/>
                </a:path>
              </a:pathLst>
            </a:custGeom>
            <a:noFill/>
            <a:ln w="12700" cap="rnd">
              <a:solidFill>
                <a:schemeClr val="accent2"/>
              </a:solidFill>
              <a:round/>
              <a:headEnd/>
              <a:tailEnd/>
            </a:ln>
            <a:extLst/>
          </p:spPr>
          <p:txBody>
            <a:bodyPr vert="horz" wrap="square" lIns="109728" tIns="54864" rIns="109728" bIns="54864" numCol="1" anchor="t" anchorCtr="0" compatLnSpc="1">
              <a:prstTxWarp prst="textNoShape">
                <a:avLst/>
              </a:prstTxWarp>
              <a:noAutofit/>
            </a:bodyPr>
            <a:ls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a:lstStyle>
            <a:p>
              <a:pPr defTabSz="548613"/>
              <a:endParaRPr lang="en-US" sz="1440" dirty="0">
                <a:gradFill>
                  <a:gsLst>
                    <a:gs pos="94382">
                      <a:srgbClr val="FFFFFF"/>
                    </a:gs>
                    <a:gs pos="85955">
                      <a:srgbClr val="FFFFFF"/>
                    </a:gs>
                  </a:gsLst>
                  <a:lin ang="5400000" scaled="1"/>
                </a:gradFill>
                <a:latin typeface="Arial"/>
              </a:endParaRPr>
            </a:p>
          </p:txBody>
        </p:sp>
        <p:sp>
          <p:nvSpPr>
            <p:cNvPr id="95" name="TextBox 25">
              <a:extLst>
                <a:ext uri="{FF2B5EF4-FFF2-40B4-BE49-F238E27FC236}">
                  <a16:creationId xmlns:a16="http://schemas.microsoft.com/office/drawing/2014/main" id="{EA24940F-3367-40E6-B2AA-E058D9A6F836}"/>
                </a:ext>
              </a:extLst>
            </p:cNvPr>
            <p:cNvSpPr txBox="1"/>
            <p:nvPr/>
          </p:nvSpPr>
          <p:spPr>
            <a:xfrm rot="21045416">
              <a:off x="1363888" y="1839380"/>
              <a:ext cx="371789" cy="100228"/>
            </a:xfrm>
            <a:prstGeom prst="rect">
              <a:avLst/>
            </a:prstGeom>
            <a:noFill/>
          </p:spPr>
          <p:txBody>
            <a:bodyPr wrap="square" lIns="0" tIns="0" rIns="0" bIns="0" rtlCol="0" anchor="ctr" anchorCtr="0">
              <a:spAutoFit/>
            </a:bodyPr>
            <a:ls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a:lstStyle>
            <a:p>
              <a:pPr algn="ctr" defTabSz="548613">
                <a:defRPr/>
              </a:pPr>
              <a:r>
                <a:rPr lang="en-US" sz="500" b="1" spc="120" dirty="0">
                  <a:gradFill>
                    <a:gsLst>
                      <a:gs pos="94382">
                        <a:srgbClr val="FFFFFF"/>
                      </a:gs>
                      <a:gs pos="85955">
                        <a:srgbClr val="FFFFFF"/>
                      </a:gs>
                    </a:gsLst>
                    <a:lin ang="5400000" scaled="1"/>
                  </a:gradFill>
                  <a:latin typeface="Amazon Ember Heavy" panose="020B0803020204020204" pitchFamily="34" charset="0"/>
                  <a:ea typeface="Amazon Ember Heavy" panose="020B0803020204020204" pitchFamily="34" charset="0"/>
                  <a:cs typeface="Amazon Ember Heavy" panose="020B0803020204020204" pitchFamily="34" charset="0"/>
                </a:rPr>
                <a:t>NEW!</a:t>
              </a:r>
            </a:p>
          </p:txBody>
        </p:sp>
      </p:grpSp>
      <p:grpSp>
        <p:nvGrpSpPr>
          <p:cNvPr id="85" name="Group 84">
            <a:extLst>
              <a:ext uri="{FF2B5EF4-FFF2-40B4-BE49-F238E27FC236}">
                <a16:creationId xmlns:a16="http://schemas.microsoft.com/office/drawing/2014/main" id="{FE1BF898-F3C4-4EFC-8883-FAF634CD704F}"/>
              </a:ext>
            </a:extLst>
          </p:cNvPr>
          <p:cNvGrpSpPr/>
          <p:nvPr/>
        </p:nvGrpSpPr>
        <p:grpSpPr>
          <a:xfrm>
            <a:off x="7030376" y="1476015"/>
            <a:ext cx="1761261" cy="1031653"/>
            <a:chOff x="34106375" y="5722575"/>
            <a:chExt cx="9392780" cy="5501793"/>
          </a:xfrm>
        </p:grpSpPr>
        <p:sp>
          <p:nvSpPr>
            <p:cNvPr id="96" name="TextBox 95">
              <a:extLst>
                <a:ext uri="{FF2B5EF4-FFF2-40B4-BE49-F238E27FC236}">
                  <a16:creationId xmlns:a16="http://schemas.microsoft.com/office/drawing/2014/main" id="{DECCD2DE-8BED-44C8-8BCE-08449EF99C00}"/>
                </a:ext>
              </a:extLst>
            </p:cNvPr>
            <p:cNvSpPr txBox="1"/>
            <p:nvPr/>
          </p:nvSpPr>
          <p:spPr>
            <a:xfrm>
              <a:off x="34709253" y="5722575"/>
              <a:ext cx="8789902" cy="4727166"/>
            </a:xfrm>
            <a:prstGeom prst="rect">
              <a:avLst/>
            </a:prstGeom>
            <a:noFill/>
          </p:spPr>
          <p:txBody>
            <a:bodyPr wrap="none" lIns="34293" tIns="27434" rIns="34293" bIns="27434" rtlCol="0">
              <a:spAutoFit/>
            </a:bodyPr>
            <a:lstStyle/>
            <a:p>
              <a:pPr algn="ctr" defTabSz="457189">
                <a:lnSpc>
                  <a:spcPct val="90000"/>
                </a:lnSpc>
                <a:spcBef>
                  <a:spcPts val="750"/>
                </a:spcBef>
                <a:spcAft>
                  <a:spcPts val="338"/>
                </a:spcAft>
                <a:defRPr/>
              </a:pPr>
              <a:r>
                <a:rPr lang="en-US" sz="6000" kern="0" spc="50" dirty="0">
                  <a:solidFill>
                    <a:schemeClr val="accent2"/>
                  </a:solidFill>
                  <a:latin typeface="Amazon Ember Medium" panose="020B0603020204030204" pitchFamily="34" charset="0"/>
                  <a:ea typeface="Amazon Ember Medium" panose="020B0603020204030204" pitchFamily="34" charset="0"/>
                  <a:cs typeface="Amazon Ember Medium" panose="020B0603020204030204" pitchFamily="34" charset="0"/>
                </a:rPr>
                <a:t>175 </a:t>
              </a:r>
            </a:p>
          </p:txBody>
        </p:sp>
        <p:sp>
          <p:nvSpPr>
            <p:cNvPr id="97" name="Rectangle 96">
              <a:extLst>
                <a:ext uri="{FF2B5EF4-FFF2-40B4-BE49-F238E27FC236}">
                  <a16:creationId xmlns:a16="http://schemas.microsoft.com/office/drawing/2014/main" id="{D105AB01-0C37-49D0-BE7A-0E84352D88BF}"/>
                </a:ext>
              </a:extLst>
            </p:cNvPr>
            <p:cNvSpPr/>
            <p:nvPr/>
          </p:nvSpPr>
          <p:spPr>
            <a:xfrm>
              <a:off x="34106375" y="9439380"/>
              <a:ext cx="9311351" cy="1784988"/>
            </a:xfrm>
            <a:prstGeom prst="rect">
              <a:avLst/>
            </a:prstGeom>
          </p:spPr>
          <p:txBody>
            <a:bodyPr wrap="none">
              <a:spAutoFit/>
            </a:bodyPr>
            <a:lstStyle/>
            <a:p>
              <a:pPr algn="ctr" defTabSz="457189">
                <a:lnSpc>
                  <a:spcPct val="90000"/>
                </a:lnSpc>
                <a:spcBef>
                  <a:spcPts val="750"/>
                </a:spcBef>
                <a:spcAft>
                  <a:spcPts val="338"/>
                </a:spcAft>
                <a:defRPr/>
              </a:pPr>
              <a:r>
                <a:rPr lang="en-US" sz="1750" kern="0" spc="50" dirty="0">
                  <a:solidFill>
                    <a:schemeClr val="accent2"/>
                  </a:solidFill>
                  <a:latin typeface="Amazon Ember Medium" panose="020B0603020204030204" pitchFamily="34" charset="0"/>
                  <a:ea typeface="Amazon Ember Medium" panose="020B0603020204030204" pitchFamily="34" charset="0"/>
                  <a:cs typeface="Amazon Ember Medium" panose="020B0603020204030204" pitchFamily="34" charset="0"/>
                </a:rPr>
                <a:t>instance types</a:t>
              </a:r>
            </a:p>
          </p:txBody>
        </p:sp>
      </p:grpSp>
      <p:sp>
        <p:nvSpPr>
          <p:cNvPr id="98" name="TextBox 97">
            <a:extLst>
              <a:ext uri="{FF2B5EF4-FFF2-40B4-BE49-F238E27FC236}">
                <a16:creationId xmlns:a16="http://schemas.microsoft.com/office/drawing/2014/main" id="{F50D9A0E-CD8F-4281-9F32-ABC704C6EFDE}"/>
              </a:ext>
            </a:extLst>
          </p:cNvPr>
          <p:cNvSpPr txBox="1"/>
          <p:nvPr/>
        </p:nvSpPr>
        <p:spPr>
          <a:xfrm>
            <a:off x="6875166" y="2473675"/>
            <a:ext cx="2016000" cy="730589"/>
          </a:xfrm>
          <a:prstGeom prst="rect">
            <a:avLst/>
          </a:prstGeom>
          <a:noFill/>
        </p:spPr>
        <p:txBody>
          <a:bodyPr wrap="square" lIns="34293" tIns="27434" rIns="34293" bIns="27434" rtlCol="0">
            <a:spAutoFit/>
          </a:bodyPr>
          <a:lstStyle/>
          <a:p>
            <a:pPr algn="ctr" defTabSz="205719">
              <a:lnSpc>
                <a:spcPct val="90000"/>
              </a:lnSpc>
              <a:spcAft>
                <a:spcPts val="338"/>
              </a:spcAft>
            </a:pPr>
            <a:r>
              <a:rPr lang="en-US" sz="1625"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for virtually                 every workload </a:t>
            </a:r>
            <a:br>
              <a:rPr lang="en-US" sz="1625"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br>
            <a:r>
              <a:rPr lang="en-US" sz="1625"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and business need</a:t>
            </a:r>
          </a:p>
        </p:txBody>
      </p:sp>
    </p:spTree>
    <p:extLst>
      <p:ext uri="{BB962C8B-B14F-4D97-AF65-F5344CB8AC3E}">
        <p14:creationId xmlns:p14="http://schemas.microsoft.com/office/powerpoint/2010/main" val="1000166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4.61806E-6 3.7037E-6 L 0.03679 3.7037E-6 " pathEditMode="relative" rAng="0" ptsTypes="AA">
                                      <p:cBhvr>
                                        <p:cTn id="9" dur="500" spd="-100000" fill="hold"/>
                                        <p:tgtEl>
                                          <p:spTgt spid="9"/>
                                        </p:tgtEl>
                                        <p:attrNameLst>
                                          <p:attrName>ppt_x</p:attrName>
                                          <p:attrName>ppt_y</p:attrName>
                                        </p:attrNameLst>
                                      </p:cBhvr>
                                      <p:rCtr x="1834" y="0"/>
                                    </p:animMotion>
                                  </p:childTnLst>
                                </p:cTn>
                              </p:par>
                              <p:par>
                                <p:cTn id="10" presetID="10" presetClass="entr" presetSubtype="0" fill="hold" nodeType="withEffect">
                                  <p:stCondLst>
                                    <p:cond delay="2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nodeType="withEffect">
                                  <p:stCondLst>
                                    <p:cond delay="200"/>
                                  </p:stCondLst>
                                  <p:childTnLst>
                                    <p:animMotion origin="layout" path="M 4.02349E-6 -4.07626E-6 L 0.03676 -4.07626E-6 " pathEditMode="relative" rAng="0" ptsTypes="AA">
                                      <p:cBhvr>
                                        <p:cTn id="14" dur="500" spd="-100000" fill="hold"/>
                                        <p:tgtEl>
                                          <p:spTgt spid="5"/>
                                        </p:tgtEl>
                                        <p:attrNameLst>
                                          <p:attrName>ppt_x</p:attrName>
                                          <p:attrName>ppt_y</p:attrName>
                                        </p:attrNameLst>
                                      </p:cBhvr>
                                      <p:rCtr x="1838" y="0"/>
                                    </p:animMotion>
                                  </p:childTnLst>
                                </p:cTn>
                              </p:par>
                              <p:par>
                                <p:cTn id="15" presetID="10" presetClass="entr" presetSubtype="0" fill="hold" grpId="0" nodeType="withEffect">
                                  <p:stCondLst>
                                    <p:cond delay="30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par>
                                <p:cTn id="18" presetID="42" presetClass="path" presetSubtype="0" decel="100000" fill="hold" grpId="1" nodeType="withEffect">
                                  <p:stCondLst>
                                    <p:cond delay="300"/>
                                  </p:stCondLst>
                                  <p:childTnLst>
                                    <p:animMotion origin="layout" path="M -3.02083E-6 3.7037E-6 L 0.03679 3.7037E-6 " pathEditMode="relative" rAng="0" ptsTypes="AA">
                                      <p:cBhvr>
                                        <p:cTn id="19" dur="500" spd="-100000" fill="hold"/>
                                        <p:tgtEl>
                                          <p:spTgt spid="55"/>
                                        </p:tgtEl>
                                        <p:attrNameLst>
                                          <p:attrName>ppt_x</p:attrName>
                                          <p:attrName>ppt_y</p:attrName>
                                        </p:attrNameLst>
                                      </p:cBhvr>
                                      <p:rCtr x="1834" y="0"/>
                                    </p:animMotion>
                                  </p:childTnLst>
                                </p:cTn>
                              </p:par>
                              <p:par>
                                <p:cTn id="20" presetID="10" presetClass="entr" presetSubtype="0" fill="hold" nodeType="withEffect">
                                  <p:stCondLst>
                                    <p:cond delay="3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42" presetClass="path" presetSubtype="0" decel="100000" fill="hold" nodeType="withEffect">
                                  <p:stCondLst>
                                    <p:cond delay="300"/>
                                  </p:stCondLst>
                                  <p:childTnLst>
                                    <p:animMotion origin="layout" path="M 4.02349E-6 -4.07626E-6 L 0.03676 -4.07626E-6 " pathEditMode="relative" rAng="0" ptsTypes="AA">
                                      <p:cBhvr>
                                        <p:cTn id="24" dur="500" spd="-100000" fill="hold"/>
                                        <p:tgtEl>
                                          <p:spTgt spid="4"/>
                                        </p:tgtEl>
                                        <p:attrNameLst>
                                          <p:attrName>ppt_x</p:attrName>
                                          <p:attrName>ppt_y</p:attrName>
                                        </p:attrNameLst>
                                      </p:cBhvr>
                                      <p:rCtr x="1838" y="0"/>
                                    </p:animMotion>
                                  </p:childTnLst>
                                </p:cTn>
                              </p:par>
                              <p:par>
                                <p:cTn id="25" presetID="10" presetClass="entr" presetSubtype="0" fill="hold" grpId="0" nodeType="withEffect">
                                  <p:stCondLst>
                                    <p:cond delay="300"/>
                                  </p:stCondLst>
                                  <p:childTnLst>
                                    <p:set>
                                      <p:cBhvr>
                                        <p:cTn id="26" dur="1" fill="hold">
                                          <p:stCondLst>
                                            <p:cond delay="0"/>
                                          </p:stCondLst>
                                        </p:cTn>
                                        <p:tgtEl>
                                          <p:spTgt spid="77"/>
                                        </p:tgtEl>
                                        <p:attrNameLst>
                                          <p:attrName>style.visibility</p:attrName>
                                        </p:attrNameLst>
                                      </p:cBhvr>
                                      <p:to>
                                        <p:strVal val="visible"/>
                                      </p:to>
                                    </p:set>
                                    <p:animEffect transition="in" filter="fade">
                                      <p:cBhvr>
                                        <p:cTn id="27" dur="500"/>
                                        <p:tgtEl>
                                          <p:spTgt spid="77"/>
                                        </p:tgtEl>
                                      </p:cBhvr>
                                    </p:animEffect>
                                  </p:childTnLst>
                                </p:cTn>
                              </p:par>
                              <p:par>
                                <p:cTn id="28" presetID="42" presetClass="path" presetSubtype="0" decel="100000" fill="hold" grpId="1" nodeType="withEffect">
                                  <p:stCondLst>
                                    <p:cond delay="300"/>
                                  </p:stCondLst>
                                  <p:childTnLst>
                                    <p:animMotion origin="layout" path="M 4.02349E-6 -4.07626E-6 L 0.03676 -4.07626E-6 " pathEditMode="relative" rAng="0" ptsTypes="AA">
                                      <p:cBhvr>
                                        <p:cTn id="29" dur="500" spd="-100000" fill="hold"/>
                                        <p:tgtEl>
                                          <p:spTgt spid="77"/>
                                        </p:tgtEl>
                                        <p:attrNameLst>
                                          <p:attrName>ppt_x</p:attrName>
                                          <p:attrName>ppt_y</p:attrName>
                                        </p:attrNameLst>
                                      </p:cBhvr>
                                      <p:rCtr x="1838" y="0"/>
                                    </p:animMotion>
                                  </p:childTnLst>
                                </p:cTn>
                              </p:par>
                              <p:par>
                                <p:cTn id="30" presetID="10" presetClass="entr" presetSubtype="0" fill="hold" nodeType="withEffect">
                                  <p:stCondLst>
                                    <p:cond delay="4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42" presetClass="path" presetSubtype="0" decel="100000" fill="hold" nodeType="withEffect">
                                  <p:stCondLst>
                                    <p:cond delay="400"/>
                                  </p:stCondLst>
                                  <p:childTnLst>
                                    <p:animMotion origin="layout" path="M 4.02349E-6 -4.07626E-6 L 0.03676 -4.07626E-6 " pathEditMode="relative" rAng="0" ptsTypes="AA">
                                      <p:cBhvr>
                                        <p:cTn id="34" dur="500" spd="-100000" fill="hold"/>
                                        <p:tgtEl>
                                          <p:spTgt spid="6"/>
                                        </p:tgtEl>
                                        <p:attrNameLst>
                                          <p:attrName>ppt_x</p:attrName>
                                          <p:attrName>ppt_y</p:attrName>
                                        </p:attrNameLst>
                                      </p:cBhvr>
                                      <p:rCtr x="1838" y="0"/>
                                    </p:animMotion>
                                  </p:childTnLst>
                                </p:cTn>
                              </p:par>
                              <p:par>
                                <p:cTn id="35" presetID="10" presetClass="entr" presetSubtype="0" fill="hold" grpId="0" nodeType="withEffect">
                                  <p:stCondLst>
                                    <p:cond delay="50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par>
                                <p:cTn id="38" presetID="42" presetClass="path" presetSubtype="0" decel="100000" fill="hold" grpId="1" nodeType="withEffect">
                                  <p:stCondLst>
                                    <p:cond delay="500"/>
                                  </p:stCondLst>
                                  <p:childTnLst>
                                    <p:animMotion origin="layout" path="M 1.73611E-6 3.7037E-6 L 0.03678 3.7037E-6 " pathEditMode="relative" rAng="0" ptsTypes="AA">
                                      <p:cBhvr>
                                        <p:cTn id="39" dur="500" spd="-100000" fill="hold"/>
                                        <p:tgtEl>
                                          <p:spTgt spid="56"/>
                                        </p:tgtEl>
                                        <p:attrNameLst>
                                          <p:attrName>ppt_x</p:attrName>
                                          <p:attrName>ppt_y</p:attrName>
                                        </p:attrNameLst>
                                      </p:cBhvr>
                                      <p:rCtr x="1834" y="0"/>
                                    </p:animMotion>
                                  </p:childTnLst>
                                </p:cTn>
                              </p:par>
                              <p:par>
                                <p:cTn id="40" presetID="10" presetClass="entr" presetSubtype="0" fill="hold" nodeType="withEffect">
                                  <p:stCondLst>
                                    <p:cond delay="50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42" presetClass="path" presetSubtype="0" decel="100000" fill="hold" nodeType="withEffect">
                                  <p:stCondLst>
                                    <p:cond delay="500"/>
                                  </p:stCondLst>
                                  <p:childTnLst>
                                    <p:animMotion origin="layout" path="M 1.73611E-6 3.7037E-6 L 0.03678 3.7037E-6 " pathEditMode="relative" rAng="0" ptsTypes="AA">
                                      <p:cBhvr>
                                        <p:cTn id="44" dur="500" spd="-100000" fill="hold"/>
                                        <p:tgtEl>
                                          <p:spTgt spid="7"/>
                                        </p:tgtEl>
                                        <p:attrNameLst>
                                          <p:attrName>ppt_x</p:attrName>
                                          <p:attrName>ppt_y</p:attrName>
                                        </p:attrNameLst>
                                      </p:cBhvr>
                                      <p:rCtr x="1834" y="0"/>
                                    </p:animMotion>
                                  </p:childTnLst>
                                </p:cTn>
                              </p:par>
                              <p:par>
                                <p:cTn id="45" presetID="10" presetClass="entr" presetSubtype="0" fill="hold" nodeType="withEffect">
                                  <p:stCondLst>
                                    <p:cond delay="60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par>
                                <p:cTn id="48" presetID="42" presetClass="path" presetSubtype="0" decel="100000" fill="hold" nodeType="withEffect">
                                  <p:stCondLst>
                                    <p:cond delay="600"/>
                                  </p:stCondLst>
                                  <p:childTnLst>
                                    <p:animMotion origin="layout" path="M 4.02349E-6 -4.07626E-6 L 0.03676 -4.07626E-6 " pathEditMode="relative" rAng="0" ptsTypes="AA">
                                      <p:cBhvr>
                                        <p:cTn id="49" dur="500" spd="-100000" fill="hold"/>
                                        <p:tgtEl>
                                          <p:spTgt spid="8"/>
                                        </p:tgtEl>
                                        <p:attrNameLst>
                                          <p:attrName>ppt_x</p:attrName>
                                          <p:attrName>ppt_y</p:attrName>
                                        </p:attrNameLst>
                                      </p:cBhvr>
                                      <p:rCtr x="1838" y="0"/>
                                    </p:animMotion>
                                  </p:childTnLst>
                                </p:cTn>
                              </p:par>
                              <p:par>
                                <p:cTn id="50" presetID="10" presetClass="entr" presetSubtype="0" fill="hold"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par>
                                <p:cTn id="53" presetID="42" presetClass="path" presetSubtype="0" decel="100000" fill="hold" nodeType="withEffect">
                                  <p:stCondLst>
                                    <p:cond delay="0"/>
                                  </p:stCondLst>
                                  <p:childTnLst>
                                    <p:animMotion origin="layout" path="M 4.02349E-6 -4.07626E-6 L 0.03676 -4.07626E-6 " pathEditMode="relative" rAng="0" ptsTypes="AA">
                                      <p:cBhvr>
                                        <p:cTn id="54" dur="500" spd="-100000" fill="hold"/>
                                        <p:tgtEl>
                                          <p:spTgt spid="10"/>
                                        </p:tgtEl>
                                        <p:attrNameLst>
                                          <p:attrName>ppt_x</p:attrName>
                                          <p:attrName>ppt_y</p:attrName>
                                        </p:attrNameLst>
                                      </p:cBhvr>
                                      <p:rCtr x="1838" y="0"/>
                                    </p:animMotion>
                                  </p:childTnLst>
                                </p:cTn>
                              </p:par>
                              <p:par>
                                <p:cTn id="55" presetID="2" presetClass="entr" presetSubtype="1" decel="100000" fill="hold" nodeType="withEffect">
                                  <p:stCondLst>
                                    <p:cond delay="0"/>
                                  </p:stCondLst>
                                  <p:childTnLst>
                                    <p:set>
                                      <p:cBhvr>
                                        <p:cTn id="56" dur="1" fill="hold">
                                          <p:stCondLst>
                                            <p:cond delay="0"/>
                                          </p:stCondLst>
                                        </p:cTn>
                                        <p:tgtEl>
                                          <p:spTgt spid="58"/>
                                        </p:tgtEl>
                                        <p:attrNameLst>
                                          <p:attrName>style.visibility</p:attrName>
                                        </p:attrNameLst>
                                      </p:cBhvr>
                                      <p:to>
                                        <p:strVal val="visible"/>
                                      </p:to>
                                    </p:set>
                                    <p:anim calcmode="lin" valueType="num">
                                      <p:cBhvr additive="base">
                                        <p:cTn id="57" dur="500" fill="hold"/>
                                        <p:tgtEl>
                                          <p:spTgt spid="58"/>
                                        </p:tgtEl>
                                        <p:attrNameLst>
                                          <p:attrName>ppt_x</p:attrName>
                                        </p:attrNameLst>
                                      </p:cBhvr>
                                      <p:tavLst>
                                        <p:tav tm="0">
                                          <p:val>
                                            <p:strVal val="#ppt_x"/>
                                          </p:val>
                                        </p:tav>
                                        <p:tav tm="100000">
                                          <p:val>
                                            <p:strVal val="#ppt_x"/>
                                          </p:val>
                                        </p:tav>
                                      </p:tavLst>
                                    </p:anim>
                                    <p:anim calcmode="lin" valueType="num">
                                      <p:cBhvr additive="base">
                                        <p:cTn id="58" dur="500" fill="hold"/>
                                        <p:tgtEl>
                                          <p:spTgt spid="58"/>
                                        </p:tgtEl>
                                        <p:attrNameLst>
                                          <p:attrName>ppt_y</p:attrName>
                                        </p:attrNameLst>
                                      </p:cBhvr>
                                      <p:tavLst>
                                        <p:tav tm="0">
                                          <p:val>
                                            <p:strVal val="0-#ppt_h/2"/>
                                          </p:val>
                                        </p:tav>
                                        <p:tav tm="100000">
                                          <p:val>
                                            <p:strVal val="#ppt_y"/>
                                          </p:val>
                                        </p:tav>
                                      </p:tavLst>
                                    </p:anim>
                                  </p:childTnLst>
                                </p:cTn>
                              </p:par>
                              <p:par>
                                <p:cTn id="59" presetID="10" presetClass="entr" presetSubtype="0" fill="hold" nodeType="withEffect">
                                  <p:stCondLst>
                                    <p:cond delay="700"/>
                                  </p:stCondLst>
                                  <p:childTnLst>
                                    <p:set>
                                      <p:cBhvr>
                                        <p:cTn id="60" dur="1" fill="hold">
                                          <p:stCondLst>
                                            <p:cond delay="0"/>
                                          </p:stCondLst>
                                        </p:cTn>
                                        <p:tgtEl>
                                          <p:spTgt spid="85"/>
                                        </p:tgtEl>
                                        <p:attrNameLst>
                                          <p:attrName>style.visibility</p:attrName>
                                        </p:attrNameLst>
                                      </p:cBhvr>
                                      <p:to>
                                        <p:strVal val="visible"/>
                                      </p:to>
                                    </p:set>
                                    <p:animEffect transition="in" filter="fade">
                                      <p:cBhvr>
                                        <p:cTn id="61" dur="500"/>
                                        <p:tgtEl>
                                          <p:spTgt spid="85"/>
                                        </p:tgtEl>
                                      </p:cBhvr>
                                    </p:animEffect>
                                  </p:childTnLst>
                                </p:cTn>
                              </p:par>
                              <p:par>
                                <p:cTn id="62" presetID="42" presetClass="path" presetSubtype="0" decel="100000" fill="hold" nodeType="withEffect">
                                  <p:stCondLst>
                                    <p:cond delay="700"/>
                                  </p:stCondLst>
                                  <p:childTnLst>
                                    <p:animMotion origin="layout" path="M 4.79167E-6 2.77778E-6 L 4.79167E-6 0.0218 " pathEditMode="relative" rAng="0" ptsTypes="AA">
                                      <p:cBhvr>
                                        <p:cTn id="63" dur="500" spd="-100000" fill="hold"/>
                                        <p:tgtEl>
                                          <p:spTgt spid="85"/>
                                        </p:tgtEl>
                                        <p:attrNameLst>
                                          <p:attrName>ppt_x</p:attrName>
                                          <p:attrName>ppt_y</p:attrName>
                                        </p:attrNameLst>
                                      </p:cBhvr>
                                      <p:rCtr x="0" y="1080"/>
                                    </p:animMotion>
                                  </p:childTnLst>
                                </p:cTn>
                              </p:par>
                              <p:par>
                                <p:cTn id="64" presetID="10" presetClass="entr" presetSubtype="0" fill="hold" grpId="0" nodeType="withEffect">
                                  <p:stCondLst>
                                    <p:cond delay="700"/>
                                  </p:stCondLst>
                                  <p:childTnLst>
                                    <p:set>
                                      <p:cBhvr>
                                        <p:cTn id="65" dur="1" fill="hold">
                                          <p:stCondLst>
                                            <p:cond delay="0"/>
                                          </p:stCondLst>
                                        </p:cTn>
                                        <p:tgtEl>
                                          <p:spTgt spid="98"/>
                                        </p:tgtEl>
                                        <p:attrNameLst>
                                          <p:attrName>style.visibility</p:attrName>
                                        </p:attrNameLst>
                                      </p:cBhvr>
                                      <p:to>
                                        <p:strVal val="visible"/>
                                      </p:to>
                                    </p:set>
                                    <p:animEffect transition="in" filter="fade">
                                      <p:cBhvr>
                                        <p:cTn id="66" dur="500"/>
                                        <p:tgtEl>
                                          <p:spTgt spid="98"/>
                                        </p:tgtEl>
                                      </p:cBhvr>
                                    </p:animEffect>
                                  </p:childTnLst>
                                </p:cTn>
                              </p:par>
                              <p:par>
                                <p:cTn id="67" presetID="42" presetClass="path" presetSubtype="0" decel="100000" fill="hold" grpId="1" nodeType="withEffect">
                                  <p:stCondLst>
                                    <p:cond delay="700"/>
                                  </p:stCondLst>
                                  <p:childTnLst>
                                    <p:animMotion origin="layout" path="M 4.02778E-6 -4.01235E-6 L 4.02778E-6 -0.02874 " pathEditMode="relative" rAng="0" ptsTypes="AA">
                                      <p:cBhvr>
                                        <p:cTn id="68" dur="500" spd="-100000" fill="hold"/>
                                        <p:tgtEl>
                                          <p:spTgt spid="98"/>
                                        </p:tgtEl>
                                        <p:attrNameLst>
                                          <p:attrName>ppt_x</p:attrName>
                                          <p:attrName>ppt_y</p:attrName>
                                        </p:attrNameLst>
                                      </p:cBhvr>
                                      <p:rCtr x="0" y="-1447"/>
                                    </p:animMotion>
                                  </p:childTnLst>
                                </p:cTn>
                              </p:par>
                            </p:childTnLst>
                          </p:cTn>
                        </p:par>
                        <p:par>
                          <p:cTn id="69" fill="hold">
                            <p:stCondLst>
                              <p:cond delay="1200"/>
                            </p:stCondLst>
                            <p:childTnLst>
                              <p:par>
                                <p:cTn id="70" presetID="10" presetClass="entr" presetSubtype="0" fill="hold" nodeType="afterEffect">
                                  <p:stCondLst>
                                    <p:cond delay="0"/>
                                  </p:stCondLst>
                                  <p:childTnLst>
                                    <p:set>
                                      <p:cBhvr>
                                        <p:cTn id="71" dur="1" fill="hold">
                                          <p:stCondLst>
                                            <p:cond delay="0"/>
                                          </p:stCondLst>
                                        </p:cTn>
                                        <p:tgtEl>
                                          <p:spTgt spid="87"/>
                                        </p:tgtEl>
                                        <p:attrNameLst>
                                          <p:attrName>style.visibility</p:attrName>
                                        </p:attrNameLst>
                                      </p:cBhvr>
                                      <p:to>
                                        <p:strVal val="visible"/>
                                      </p:to>
                                    </p:set>
                                    <p:animEffect transition="in" filter="fade">
                                      <p:cBhvr>
                                        <p:cTn id="72" dur="500"/>
                                        <p:tgtEl>
                                          <p:spTgt spid="87"/>
                                        </p:tgtEl>
                                      </p:cBhvr>
                                    </p:animEffect>
                                  </p:childTnLst>
                                </p:cTn>
                              </p:par>
                              <p:par>
                                <p:cTn id="73" presetID="35" presetClass="path" presetSubtype="0" decel="100000" fill="hold" nodeType="withEffect">
                                  <p:stCondLst>
                                    <p:cond delay="0"/>
                                  </p:stCondLst>
                                  <p:childTnLst>
                                    <p:animMotion origin="layout" path="M 2.32639E-6 2.16049E-6 L 2.32639E-6 0.02623 " pathEditMode="relative" rAng="0" ptsTypes="AA">
                                      <p:cBhvr>
                                        <p:cTn id="74" dur="500" spd="-100000" fill="hold"/>
                                        <p:tgtEl>
                                          <p:spTgt spid="87"/>
                                        </p:tgtEl>
                                        <p:attrNameLst>
                                          <p:attrName>ppt_x</p:attrName>
                                          <p:attrName>ppt_y</p:attrName>
                                        </p:attrNameLst>
                                      </p:cBhvr>
                                      <p:rCtr x="0" y="1312"/>
                                    </p:animMotion>
                                  </p:childTnLst>
                                </p:cTn>
                              </p:par>
                              <p:par>
                                <p:cTn id="75" presetID="10" presetClass="entr" presetSubtype="0" fill="hold" nodeType="withEffect">
                                  <p:stCondLst>
                                    <p:cond delay="0"/>
                                  </p:stCondLst>
                                  <p:childTnLst>
                                    <p:set>
                                      <p:cBhvr>
                                        <p:cTn id="76" dur="1" fill="hold">
                                          <p:stCondLst>
                                            <p:cond delay="0"/>
                                          </p:stCondLst>
                                        </p:cTn>
                                        <p:tgtEl>
                                          <p:spTgt spid="90"/>
                                        </p:tgtEl>
                                        <p:attrNameLst>
                                          <p:attrName>style.visibility</p:attrName>
                                        </p:attrNameLst>
                                      </p:cBhvr>
                                      <p:to>
                                        <p:strVal val="visible"/>
                                      </p:to>
                                    </p:set>
                                    <p:animEffect transition="in" filter="fade">
                                      <p:cBhvr>
                                        <p:cTn id="77" dur="500"/>
                                        <p:tgtEl>
                                          <p:spTgt spid="90"/>
                                        </p:tgtEl>
                                      </p:cBhvr>
                                    </p:animEffect>
                                  </p:childTnLst>
                                </p:cTn>
                              </p:par>
                              <p:par>
                                <p:cTn id="78" presetID="35" presetClass="path" presetSubtype="0" decel="100000" fill="hold" nodeType="withEffect">
                                  <p:stCondLst>
                                    <p:cond delay="0"/>
                                  </p:stCondLst>
                                  <p:childTnLst>
                                    <p:animMotion origin="layout" path="M 2.32639E-6 2.16049E-6 L 2.32639E-6 0.02623 " pathEditMode="relative" rAng="0" ptsTypes="AA">
                                      <p:cBhvr>
                                        <p:cTn id="79" dur="500" spd="-100000" fill="hold"/>
                                        <p:tgtEl>
                                          <p:spTgt spid="90"/>
                                        </p:tgtEl>
                                        <p:attrNameLst>
                                          <p:attrName>ppt_x</p:attrName>
                                          <p:attrName>ppt_y</p:attrName>
                                        </p:attrNameLst>
                                      </p:cBhvr>
                                      <p:rCtr x="0" y="1312"/>
                                    </p:animMotion>
                                  </p:childTnLst>
                                </p:cTn>
                              </p:par>
                              <p:par>
                                <p:cTn id="80" presetID="10" presetClass="entr" presetSubtype="0" fill="hold" nodeType="withEffect">
                                  <p:stCondLst>
                                    <p:cond delay="0"/>
                                  </p:stCondLst>
                                  <p:childTnLst>
                                    <p:set>
                                      <p:cBhvr>
                                        <p:cTn id="81" dur="1" fill="hold">
                                          <p:stCondLst>
                                            <p:cond delay="0"/>
                                          </p:stCondLst>
                                        </p:cTn>
                                        <p:tgtEl>
                                          <p:spTgt spid="93"/>
                                        </p:tgtEl>
                                        <p:attrNameLst>
                                          <p:attrName>style.visibility</p:attrName>
                                        </p:attrNameLst>
                                      </p:cBhvr>
                                      <p:to>
                                        <p:strVal val="visible"/>
                                      </p:to>
                                    </p:set>
                                    <p:animEffect transition="in" filter="fade">
                                      <p:cBhvr>
                                        <p:cTn id="82" dur="500"/>
                                        <p:tgtEl>
                                          <p:spTgt spid="93"/>
                                        </p:tgtEl>
                                      </p:cBhvr>
                                    </p:animEffect>
                                  </p:childTnLst>
                                </p:cTn>
                              </p:par>
                              <p:par>
                                <p:cTn id="83" presetID="35" presetClass="path" presetSubtype="0" decel="100000" fill="hold" nodeType="withEffect">
                                  <p:stCondLst>
                                    <p:cond delay="0"/>
                                  </p:stCondLst>
                                  <p:childTnLst>
                                    <p:animMotion origin="layout" path="M 2.32639E-6 2.16049E-6 L 2.32639E-6 0.02623 " pathEditMode="relative" rAng="0" ptsTypes="AA">
                                      <p:cBhvr>
                                        <p:cTn id="84" dur="500" spd="-100000" fill="hold"/>
                                        <p:tgtEl>
                                          <p:spTgt spid="93"/>
                                        </p:tgtEl>
                                        <p:attrNameLst>
                                          <p:attrName>ppt_x</p:attrName>
                                          <p:attrName>ppt_y</p:attrName>
                                        </p:attrNameLst>
                                      </p:cBhvr>
                                      <p:rCtr x="0" y="13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55" grpId="0"/>
      <p:bldP spid="55" grpId="1"/>
      <p:bldP spid="56" grpId="0"/>
      <p:bldP spid="56" grpId="1"/>
      <p:bldP spid="77" grpId="0" animBg="1"/>
      <p:bldP spid="77" grpId="1" animBg="1"/>
      <p:bldP spid="98" grpId="0"/>
      <p:bldP spid="98"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964"/>
            <a:ext cx="9144000" cy="523345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67591" tIns="33819" rIns="67591" bIns="33819" rtlCol="0" anchor="ctr"/>
          <a:lstStyle/>
          <a:p>
            <a:pPr algn="ctr" defTabSz="338238"/>
            <a:endParaRPr lang="en-US" sz="6000" dirty="0">
              <a:solidFill>
                <a:prstClr val="white"/>
              </a:solidFill>
              <a:latin typeface="Arial"/>
              <a:cs typeface="Arial"/>
            </a:endParaRPr>
          </a:p>
        </p:txBody>
      </p:sp>
      <p:sp>
        <p:nvSpPr>
          <p:cNvPr id="2" name="Oval 1"/>
          <p:cNvSpPr/>
          <p:nvPr/>
        </p:nvSpPr>
        <p:spPr>
          <a:xfrm>
            <a:off x="3699318" y="1017523"/>
            <a:ext cx="1617068" cy="1617068"/>
          </a:xfrm>
          <a:prstGeom prst="ellipse">
            <a:avLst/>
          </a:prstGeom>
          <a:solidFill>
            <a:schemeClr val="accent1"/>
          </a:solidFill>
          <a:ln w="571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0232" tIns="45109" rIns="90232" bIns="45109" spcCol="0" rtlCol="0" anchor="ctr"/>
          <a:lstStyle/>
          <a:p>
            <a:pPr algn="ctr"/>
            <a:endParaRPr lang="en-US" sz="11500" dirty="0">
              <a:solidFill>
                <a:srgbClr val="E79C0F"/>
              </a:solidFill>
            </a:endParaRPr>
          </a:p>
        </p:txBody>
      </p:sp>
      <p:sp>
        <p:nvSpPr>
          <p:cNvPr id="4" name="Rectangle 3"/>
          <p:cNvSpPr/>
          <p:nvPr/>
        </p:nvSpPr>
        <p:spPr>
          <a:xfrm>
            <a:off x="4011032" y="854702"/>
            <a:ext cx="1002965" cy="1860814"/>
          </a:xfrm>
          <a:prstGeom prst="rect">
            <a:avLst/>
          </a:prstGeom>
          <a:effectLst/>
        </p:spPr>
        <p:txBody>
          <a:bodyPr wrap="none" lIns="90232" tIns="45109" rIns="90232" bIns="45109">
            <a:spAutoFit/>
          </a:bodyPr>
          <a:lstStyle/>
          <a:p>
            <a:pPr algn="ctr"/>
            <a:r>
              <a:rPr lang="en-US" sz="11500" b="1" dirty="0">
                <a:solidFill>
                  <a:schemeClr val="bg1"/>
                </a:solidFill>
                <a:latin typeface="Arial"/>
                <a:cs typeface="Arial"/>
              </a:rPr>
              <a:t>3</a:t>
            </a:r>
          </a:p>
        </p:txBody>
      </p:sp>
      <p:sp>
        <p:nvSpPr>
          <p:cNvPr id="5" name="Rectangle 4"/>
          <p:cNvSpPr/>
          <p:nvPr/>
        </p:nvSpPr>
        <p:spPr>
          <a:xfrm>
            <a:off x="450415" y="2865622"/>
            <a:ext cx="8238818" cy="1106762"/>
          </a:xfrm>
          <a:prstGeom prst="rect">
            <a:avLst/>
          </a:prstGeom>
        </p:spPr>
        <p:txBody>
          <a:bodyPr wrap="square" lIns="90232" tIns="45109" rIns="90232" bIns="45109">
            <a:spAutoFit/>
          </a:bodyPr>
          <a:lstStyle/>
          <a:p>
            <a:pPr algn="ctr" defTabSz="338238"/>
            <a:r>
              <a:rPr lang="en-US" sz="6600" dirty="0">
                <a:solidFill>
                  <a:prstClr val="white"/>
                </a:solidFill>
                <a:latin typeface="Arial"/>
                <a:cs typeface="Arial"/>
              </a:rPr>
              <a:t>EC2 Design</a:t>
            </a:r>
          </a:p>
        </p:txBody>
      </p:sp>
    </p:spTree>
    <p:extLst>
      <p:ext uri="{BB962C8B-B14F-4D97-AF65-F5344CB8AC3E}">
        <p14:creationId xmlns:p14="http://schemas.microsoft.com/office/powerpoint/2010/main" val="4424831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EC2 Host Virtualization</a:t>
            </a:r>
          </a:p>
        </p:txBody>
      </p:sp>
      <p:grpSp>
        <p:nvGrpSpPr>
          <p:cNvPr id="4" name="Group 3"/>
          <p:cNvGrpSpPr/>
          <p:nvPr/>
        </p:nvGrpSpPr>
        <p:grpSpPr>
          <a:xfrm>
            <a:off x="2677140" y="892473"/>
            <a:ext cx="6159500" cy="3412918"/>
            <a:chOff x="1141413" y="1824035"/>
            <a:chExt cx="6159500" cy="3412918"/>
          </a:xfrm>
        </p:grpSpPr>
        <p:sp>
          <p:nvSpPr>
            <p:cNvPr id="20" name="Rectangle 19"/>
            <p:cNvSpPr/>
            <p:nvPr/>
          </p:nvSpPr>
          <p:spPr bwMode="auto">
            <a:xfrm>
              <a:off x="1141413" y="4359372"/>
              <a:ext cx="6159500" cy="385882"/>
            </a:xfrm>
            <a:prstGeom prst="rect">
              <a:avLst/>
            </a:prstGeom>
            <a:solidFill>
              <a:schemeClr val="accent1"/>
            </a:solidFill>
          </p:spPr>
          <p:style>
            <a:lnRef idx="2">
              <a:schemeClr val="accent3"/>
            </a:lnRef>
            <a:fillRef idx="1">
              <a:schemeClr val="lt1"/>
            </a:fillRef>
            <a:effectRef idx="0">
              <a:schemeClr val="accent3"/>
            </a:effectRef>
            <a:fontRef idx="minor">
              <a:schemeClr val="dk1"/>
            </a:fontRef>
          </p:style>
          <p:txBody>
            <a:bodyPr anchor="ctr" anchorCtr="1"/>
            <a:lstStyle/>
            <a:p>
              <a:pPr>
                <a:defRPr/>
              </a:pPr>
              <a:r>
                <a:rPr lang="en-US" sz="2000" b="0" dirty="0">
                  <a:solidFill>
                    <a:schemeClr val="bg1"/>
                  </a:solidFill>
                  <a:latin typeface="Tahoma" pitchFamily="-110" charset="0"/>
                  <a:cs typeface="Tahoma" pitchFamily="-110" charset="0"/>
                </a:rPr>
                <a:t>Firewall</a:t>
              </a:r>
            </a:p>
          </p:txBody>
        </p:sp>
        <p:sp>
          <p:nvSpPr>
            <p:cNvPr id="5" name="Rectangle 4"/>
            <p:cNvSpPr/>
            <p:nvPr/>
          </p:nvSpPr>
          <p:spPr bwMode="auto">
            <a:xfrm>
              <a:off x="1143000" y="4745254"/>
              <a:ext cx="6157913" cy="491699"/>
            </a:xfrm>
            <a:prstGeom prst="rect">
              <a:avLst/>
            </a:prstGeom>
          </p:spPr>
          <p:style>
            <a:lnRef idx="2">
              <a:schemeClr val="accent3"/>
            </a:lnRef>
            <a:fillRef idx="1">
              <a:schemeClr val="lt1"/>
            </a:fillRef>
            <a:effectRef idx="0">
              <a:schemeClr val="accent3"/>
            </a:effectRef>
            <a:fontRef idx="minor">
              <a:schemeClr val="dk1"/>
            </a:fontRef>
          </p:style>
          <p:txBody>
            <a:bodyPr anchor="ctr"/>
            <a:lstStyle/>
            <a:p>
              <a:pPr algn="ctr">
                <a:defRPr/>
              </a:pPr>
              <a:r>
                <a:rPr lang="en-US" sz="2000" b="0" dirty="0">
                  <a:solidFill>
                    <a:schemeClr val="tx1"/>
                  </a:solidFill>
                  <a:latin typeface="Tahoma" pitchFamily="-110" charset="0"/>
                  <a:cs typeface="Tahoma" pitchFamily="-110" charset="0"/>
                </a:rPr>
                <a:t>       </a:t>
              </a:r>
              <a:r>
                <a:rPr lang="en-US" sz="2000" b="0" dirty="0">
                  <a:solidFill>
                    <a:schemeClr val="tx2"/>
                  </a:solidFill>
                  <a:latin typeface="Tahoma" pitchFamily="-110" charset="0"/>
                  <a:cs typeface="Tahoma" pitchFamily="-110" charset="0"/>
                </a:rPr>
                <a:t>Physical Interfaces</a:t>
              </a:r>
            </a:p>
          </p:txBody>
        </p:sp>
        <p:sp>
          <p:nvSpPr>
            <p:cNvPr id="7" name="Rectangle 6"/>
            <p:cNvSpPr/>
            <p:nvPr/>
          </p:nvSpPr>
          <p:spPr bwMode="auto">
            <a:xfrm>
              <a:off x="1144588" y="3022119"/>
              <a:ext cx="6156325" cy="463670"/>
            </a:xfrm>
            <a:prstGeom prst="rect">
              <a:avLst/>
            </a:prstGeom>
            <a:solidFill>
              <a:schemeClr val="bg1">
                <a:lumMod val="75000"/>
              </a:schemeClr>
            </a:solidFill>
          </p:spPr>
          <p:style>
            <a:lnRef idx="2">
              <a:schemeClr val="accent3"/>
            </a:lnRef>
            <a:fillRef idx="1">
              <a:schemeClr val="lt1"/>
            </a:fillRef>
            <a:effectRef idx="0">
              <a:schemeClr val="accent3"/>
            </a:effectRef>
            <a:fontRef idx="minor">
              <a:schemeClr val="dk1"/>
            </a:fontRef>
          </p:style>
          <p:txBody>
            <a:bodyPr anchor="ctr" anchorCtr="1"/>
            <a:lstStyle/>
            <a:p>
              <a:pPr algn="ctr">
                <a:defRPr/>
              </a:pPr>
              <a:r>
                <a:rPr lang="en-US" sz="2000" b="0" dirty="0">
                  <a:solidFill>
                    <a:schemeClr val="tx2"/>
                  </a:solidFill>
                  <a:latin typeface="Tahoma" pitchFamily="-110" charset="0"/>
                  <a:cs typeface="Tahoma" pitchFamily="-110" charset="0"/>
                </a:rPr>
                <a:t>Hypervisor</a:t>
              </a:r>
            </a:p>
          </p:txBody>
        </p:sp>
        <p:sp>
          <p:nvSpPr>
            <p:cNvPr id="8" name="Rectangle 7"/>
            <p:cNvSpPr/>
            <p:nvPr/>
          </p:nvSpPr>
          <p:spPr bwMode="auto">
            <a:xfrm>
              <a:off x="2879936" y="1828438"/>
              <a:ext cx="2228850" cy="1193681"/>
            </a:xfrm>
            <a:prstGeom prst="rect">
              <a:avLst/>
            </a:prstGeom>
          </p:spPr>
          <p:style>
            <a:lnRef idx="2">
              <a:schemeClr val="accent4"/>
            </a:lnRef>
            <a:fillRef idx="1">
              <a:schemeClr val="lt1"/>
            </a:fillRef>
            <a:effectRef idx="0">
              <a:schemeClr val="accent4"/>
            </a:effectRef>
            <a:fontRef idx="minor">
              <a:schemeClr val="dk1"/>
            </a:fontRef>
          </p:style>
          <p:txBody>
            <a:bodyPr anchor="ctr"/>
            <a:lstStyle/>
            <a:p>
              <a:pPr algn="ctr">
                <a:defRPr/>
              </a:pPr>
              <a:r>
                <a:rPr lang="en-US" sz="1600" b="0" dirty="0">
                  <a:solidFill>
                    <a:schemeClr val="tx2"/>
                  </a:solidFill>
                  <a:latin typeface="Tahoma" pitchFamily="-110" charset="0"/>
                  <a:cs typeface="Tahoma" pitchFamily="-110" charset="0"/>
                </a:rPr>
                <a:t>Large</a:t>
              </a:r>
            </a:p>
          </p:txBody>
        </p:sp>
        <p:sp>
          <p:nvSpPr>
            <p:cNvPr id="9" name="Rectangle 8"/>
            <p:cNvSpPr/>
            <p:nvPr/>
          </p:nvSpPr>
          <p:spPr bwMode="auto">
            <a:xfrm>
              <a:off x="5693675" y="1824035"/>
              <a:ext cx="1600200" cy="1193681"/>
            </a:xfrm>
            <a:prstGeom prst="rect">
              <a:avLst/>
            </a:prstGeom>
          </p:spPr>
          <p:style>
            <a:lnRef idx="2">
              <a:schemeClr val="accent4"/>
            </a:lnRef>
            <a:fillRef idx="1">
              <a:schemeClr val="lt1"/>
            </a:fillRef>
            <a:effectRef idx="0">
              <a:schemeClr val="accent4"/>
            </a:effectRef>
            <a:fontRef idx="minor">
              <a:schemeClr val="dk1"/>
            </a:fontRef>
          </p:style>
          <p:txBody>
            <a:bodyPr anchor="ctr"/>
            <a:lstStyle/>
            <a:p>
              <a:pPr algn="ctr">
                <a:defRPr/>
              </a:pPr>
              <a:r>
                <a:rPr lang="en-US" sz="1600" b="0" dirty="0">
                  <a:solidFill>
                    <a:schemeClr val="tx2"/>
                  </a:solidFill>
                  <a:latin typeface="Tahoma" pitchFamily="-110" charset="0"/>
                  <a:cs typeface="Tahoma" pitchFamily="-110" charset="0"/>
                </a:rPr>
                <a:t>Small</a:t>
              </a:r>
            </a:p>
          </p:txBody>
        </p:sp>
        <p:sp>
          <p:nvSpPr>
            <p:cNvPr id="10" name="TextBox 10"/>
            <p:cNvSpPr txBox="1">
              <a:spLocks noChangeArrowheads="1"/>
            </p:cNvSpPr>
            <p:nvPr/>
          </p:nvSpPr>
          <p:spPr bwMode="auto">
            <a:xfrm>
              <a:off x="5126038" y="1895988"/>
              <a:ext cx="574675" cy="769938"/>
            </a:xfrm>
            <a:prstGeom prst="rect">
              <a:avLst/>
            </a:prstGeom>
            <a:noFill/>
            <a:ln w="9525">
              <a:noFill/>
              <a:miter lim="800000"/>
              <a:headEnd/>
              <a:tailEnd/>
            </a:ln>
          </p:spPr>
          <p:txBody>
            <a:bodyPr wrap="none">
              <a:spAutoFit/>
            </a:bodyPr>
            <a:lstStyle/>
            <a:p>
              <a:r>
                <a:rPr lang="en-US" sz="4400" b="0" dirty="0">
                  <a:latin typeface="Calibri" pitchFamily="34" charset="0"/>
                </a:rPr>
                <a:t>…</a:t>
              </a:r>
            </a:p>
          </p:txBody>
        </p:sp>
        <p:sp>
          <p:nvSpPr>
            <p:cNvPr id="14" name="Rectangle 39"/>
            <p:cNvSpPr>
              <a:spLocks noChangeArrowheads="1"/>
            </p:cNvSpPr>
            <p:nvPr/>
          </p:nvSpPr>
          <p:spPr bwMode="auto">
            <a:xfrm>
              <a:off x="5137361" y="3356550"/>
              <a:ext cx="489712" cy="769441"/>
            </a:xfrm>
            <a:prstGeom prst="rect">
              <a:avLst/>
            </a:prstGeom>
            <a:noFill/>
            <a:ln w="9525">
              <a:noFill/>
              <a:miter lim="800000"/>
              <a:headEnd/>
              <a:tailEnd/>
            </a:ln>
          </p:spPr>
          <p:txBody>
            <a:bodyPr wrap="square">
              <a:spAutoFit/>
            </a:bodyPr>
            <a:lstStyle/>
            <a:p>
              <a:r>
                <a:rPr lang="en-US" sz="4400" b="0" dirty="0">
                  <a:latin typeface="Calibri" pitchFamily="34" charset="0"/>
                </a:rPr>
                <a:t>…</a:t>
              </a:r>
            </a:p>
          </p:txBody>
        </p:sp>
        <p:sp>
          <p:nvSpPr>
            <p:cNvPr id="15" name="Rectangle 14"/>
            <p:cNvSpPr/>
            <p:nvPr/>
          </p:nvSpPr>
          <p:spPr bwMode="auto">
            <a:xfrm>
              <a:off x="2897188" y="3485790"/>
              <a:ext cx="2228850" cy="400409"/>
            </a:xfrm>
            <a:prstGeom prst="rect">
              <a:avLst/>
            </a:prstGeom>
          </p:spPr>
          <p:style>
            <a:lnRef idx="2">
              <a:schemeClr val="accent3"/>
            </a:lnRef>
            <a:fillRef idx="1">
              <a:schemeClr val="lt1"/>
            </a:fillRef>
            <a:effectRef idx="0">
              <a:schemeClr val="accent3"/>
            </a:effectRef>
            <a:fontRef idx="minor">
              <a:schemeClr val="dk1"/>
            </a:fontRef>
          </p:style>
          <p:txBody>
            <a:bodyPr anchor="ctr"/>
            <a:lstStyle/>
            <a:p>
              <a:pPr algn="ctr">
                <a:defRPr/>
              </a:pPr>
              <a:r>
                <a:rPr lang="en-US" sz="2000" b="0" dirty="0">
                  <a:solidFill>
                    <a:schemeClr val="tx2"/>
                  </a:solidFill>
                  <a:latin typeface="Tahoma" pitchFamily="-110" charset="0"/>
                  <a:cs typeface="Tahoma" pitchFamily="-110" charset="0"/>
                </a:rPr>
                <a:t>Virtual Interfaces</a:t>
              </a:r>
            </a:p>
          </p:txBody>
        </p:sp>
        <p:cxnSp>
          <p:nvCxnSpPr>
            <p:cNvPr id="16" name="Straight Arrow Connector 53"/>
            <p:cNvCxnSpPr>
              <a:cxnSpLocks noChangeShapeType="1"/>
              <a:stCxn id="6" idx="2"/>
              <a:endCxn id="21" idx="0"/>
            </p:cNvCxnSpPr>
            <p:nvPr/>
          </p:nvCxnSpPr>
          <p:spPr bwMode="auto">
            <a:xfrm flipH="1">
              <a:off x="1943894" y="3022119"/>
              <a:ext cx="6245" cy="864081"/>
            </a:xfrm>
            <a:prstGeom prst="straightConnector1">
              <a:avLst/>
            </a:prstGeom>
            <a:noFill/>
            <a:ln w="57150">
              <a:solidFill>
                <a:srgbClr val="FF8A1D"/>
              </a:solidFill>
              <a:round/>
              <a:headEnd type="arrow" w="med" len="med"/>
              <a:tailEnd type="arrow" w="med" len="med"/>
            </a:ln>
            <a:effectLst>
              <a:outerShdw dist="20000" dir="5400000" rotWithShape="0">
                <a:srgbClr val="808080">
                  <a:alpha val="37999"/>
                </a:srgbClr>
              </a:outerShdw>
            </a:effectLst>
          </p:spPr>
        </p:cxnSp>
        <p:cxnSp>
          <p:nvCxnSpPr>
            <p:cNvPr id="17" name="Straight Arrow Connector 54"/>
            <p:cNvCxnSpPr>
              <a:cxnSpLocks noChangeShapeType="1"/>
              <a:stCxn id="8" idx="2"/>
              <a:endCxn id="22" idx="0"/>
            </p:cNvCxnSpPr>
            <p:nvPr/>
          </p:nvCxnSpPr>
          <p:spPr bwMode="auto">
            <a:xfrm>
              <a:off x="3994361" y="3022119"/>
              <a:ext cx="17252" cy="865669"/>
            </a:xfrm>
            <a:prstGeom prst="straightConnector1">
              <a:avLst/>
            </a:prstGeom>
            <a:noFill/>
            <a:ln w="57150">
              <a:solidFill>
                <a:srgbClr val="FF8A1D"/>
              </a:solidFill>
              <a:round/>
              <a:headEnd type="arrow" w="med" len="med"/>
              <a:tailEnd type="arrow" w="med" len="med"/>
            </a:ln>
            <a:effectLst>
              <a:outerShdw dist="20000" dir="5400000" rotWithShape="0">
                <a:srgbClr val="808080">
                  <a:alpha val="37999"/>
                </a:srgbClr>
              </a:outerShdw>
            </a:effectLst>
          </p:spPr>
        </p:cxnSp>
        <p:cxnSp>
          <p:nvCxnSpPr>
            <p:cNvPr id="18" name="Straight Arrow Connector 55"/>
            <p:cNvCxnSpPr>
              <a:cxnSpLocks noChangeShapeType="1"/>
              <a:stCxn id="9" idx="2"/>
              <a:endCxn id="23" idx="0"/>
            </p:cNvCxnSpPr>
            <p:nvPr/>
          </p:nvCxnSpPr>
          <p:spPr bwMode="auto">
            <a:xfrm>
              <a:off x="6493775" y="3017716"/>
              <a:ext cx="7832" cy="870072"/>
            </a:xfrm>
            <a:prstGeom prst="straightConnector1">
              <a:avLst/>
            </a:prstGeom>
            <a:noFill/>
            <a:ln w="57150">
              <a:solidFill>
                <a:srgbClr val="FF8A1D"/>
              </a:solidFill>
              <a:round/>
              <a:headEnd type="arrow" w="med" len="med"/>
              <a:tailEnd type="arrow" w="med" len="med"/>
            </a:ln>
            <a:effectLst>
              <a:outerShdw dist="20000" dir="5400000" rotWithShape="0">
                <a:srgbClr val="808080">
                  <a:alpha val="37999"/>
                </a:srgbClr>
              </a:outerShdw>
            </a:effectLst>
          </p:spPr>
        </p:cxnSp>
        <p:sp>
          <p:nvSpPr>
            <p:cNvPr id="21" name="Rectangle 20"/>
            <p:cNvSpPr/>
            <p:nvPr/>
          </p:nvSpPr>
          <p:spPr bwMode="auto">
            <a:xfrm>
              <a:off x="1144588" y="3886200"/>
              <a:ext cx="1598612" cy="470858"/>
            </a:xfrm>
            <a:prstGeom prst="rect">
              <a:avLst/>
            </a:prstGeom>
            <a:solidFill>
              <a:schemeClr val="accent1"/>
            </a:solidFill>
          </p:spPr>
          <p:style>
            <a:lnRef idx="2">
              <a:schemeClr val="accent3"/>
            </a:lnRef>
            <a:fillRef idx="1">
              <a:schemeClr val="lt1"/>
            </a:fillRef>
            <a:effectRef idx="0">
              <a:schemeClr val="accent3"/>
            </a:effectRef>
            <a:fontRef idx="minor">
              <a:schemeClr val="dk1"/>
            </a:fontRef>
          </p:style>
          <p:txBody>
            <a:bodyPr anchor="ctr" anchorCtr="1"/>
            <a:lstStyle/>
            <a:p>
              <a:pPr algn="ctr">
                <a:defRPr/>
              </a:pPr>
              <a:r>
                <a:rPr lang="en-US" sz="1400" b="0" dirty="0">
                  <a:solidFill>
                    <a:schemeClr val="bg1"/>
                  </a:solidFill>
                  <a:latin typeface="Tahoma" pitchFamily="-110" charset="0"/>
                  <a:cs typeface="Tahoma" pitchFamily="-110" charset="0"/>
                </a:rPr>
                <a:t>Security Groups</a:t>
              </a:r>
            </a:p>
          </p:txBody>
        </p:sp>
        <p:sp>
          <p:nvSpPr>
            <p:cNvPr id="22" name="Rectangle 21"/>
            <p:cNvSpPr/>
            <p:nvPr/>
          </p:nvSpPr>
          <p:spPr bwMode="auto">
            <a:xfrm>
              <a:off x="2897188" y="3887788"/>
              <a:ext cx="2228850" cy="469270"/>
            </a:xfrm>
            <a:prstGeom prst="rect">
              <a:avLst/>
            </a:prstGeom>
            <a:solidFill>
              <a:schemeClr val="accent1"/>
            </a:solidFill>
          </p:spPr>
          <p:style>
            <a:lnRef idx="2">
              <a:schemeClr val="accent3"/>
            </a:lnRef>
            <a:fillRef idx="1">
              <a:schemeClr val="lt1"/>
            </a:fillRef>
            <a:effectRef idx="0">
              <a:schemeClr val="accent3"/>
            </a:effectRef>
            <a:fontRef idx="minor">
              <a:schemeClr val="dk1"/>
            </a:fontRef>
          </p:style>
          <p:txBody>
            <a:bodyPr anchor="ctr" anchorCtr="1"/>
            <a:lstStyle/>
            <a:p>
              <a:pPr algn="ctr">
                <a:defRPr/>
              </a:pPr>
              <a:r>
                <a:rPr lang="en-US" sz="1400" b="0" dirty="0">
                  <a:solidFill>
                    <a:schemeClr val="bg1"/>
                  </a:solidFill>
                  <a:latin typeface="Tahoma" pitchFamily="-110" charset="0"/>
                  <a:cs typeface="Tahoma" pitchFamily="-110" charset="0"/>
                </a:rPr>
                <a:t>Security Groups</a:t>
              </a:r>
            </a:p>
          </p:txBody>
        </p:sp>
        <p:sp>
          <p:nvSpPr>
            <p:cNvPr id="23" name="Rectangle 22"/>
            <p:cNvSpPr/>
            <p:nvPr/>
          </p:nvSpPr>
          <p:spPr bwMode="auto">
            <a:xfrm>
              <a:off x="5702301" y="3887788"/>
              <a:ext cx="1598612" cy="470858"/>
            </a:xfrm>
            <a:prstGeom prst="rect">
              <a:avLst/>
            </a:prstGeom>
            <a:solidFill>
              <a:schemeClr val="accent1"/>
            </a:solidFill>
          </p:spPr>
          <p:style>
            <a:lnRef idx="2">
              <a:schemeClr val="accent3"/>
            </a:lnRef>
            <a:fillRef idx="1">
              <a:schemeClr val="lt1"/>
            </a:fillRef>
            <a:effectRef idx="0">
              <a:schemeClr val="accent3"/>
            </a:effectRef>
            <a:fontRef idx="minor">
              <a:schemeClr val="dk1"/>
            </a:fontRef>
          </p:style>
          <p:txBody>
            <a:bodyPr anchor="ctr" anchorCtr="1"/>
            <a:lstStyle/>
            <a:p>
              <a:pPr algn="ctr">
                <a:defRPr/>
              </a:pPr>
              <a:r>
                <a:rPr lang="en-US" sz="1400" b="0" dirty="0">
                  <a:solidFill>
                    <a:schemeClr val="bg1"/>
                  </a:solidFill>
                  <a:latin typeface="Tahoma" pitchFamily="-110" charset="0"/>
                  <a:cs typeface="Tahoma" pitchFamily="-110" charset="0"/>
                </a:rPr>
                <a:t>Security Groups</a:t>
              </a:r>
            </a:p>
          </p:txBody>
        </p:sp>
        <p:sp>
          <p:nvSpPr>
            <p:cNvPr id="6" name="Rectangle 5"/>
            <p:cNvSpPr/>
            <p:nvPr/>
          </p:nvSpPr>
          <p:spPr bwMode="auto">
            <a:xfrm>
              <a:off x="1150039" y="1828438"/>
              <a:ext cx="1600200" cy="1193681"/>
            </a:xfrm>
            <a:prstGeom prst="rect">
              <a:avLst/>
            </a:prstGeom>
          </p:spPr>
          <p:style>
            <a:lnRef idx="2">
              <a:schemeClr val="accent4"/>
            </a:lnRef>
            <a:fillRef idx="1">
              <a:schemeClr val="lt1"/>
            </a:fillRef>
            <a:effectRef idx="0">
              <a:schemeClr val="accent4"/>
            </a:effectRef>
            <a:fontRef idx="minor">
              <a:schemeClr val="dk1"/>
            </a:fontRef>
          </p:style>
          <p:txBody>
            <a:bodyPr anchor="ctr"/>
            <a:lstStyle/>
            <a:p>
              <a:pPr algn="ctr">
                <a:defRPr/>
              </a:pPr>
              <a:r>
                <a:rPr lang="en-US" sz="1400" b="0" dirty="0">
                  <a:solidFill>
                    <a:schemeClr val="tx2"/>
                  </a:solidFill>
                  <a:latin typeface="Tahoma" pitchFamily="-110" charset="0"/>
                  <a:cs typeface="Tahoma" pitchFamily="-110" charset="0"/>
                </a:rPr>
                <a:t>Small</a:t>
              </a:r>
            </a:p>
          </p:txBody>
        </p:sp>
      </p:grpSp>
      <p:sp>
        <p:nvSpPr>
          <p:cNvPr id="55" name="Left Brace 54"/>
          <p:cNvSpPr/>
          <p:nvPr/>
        </p:nvSpPr>
        <p:spPr>
          <a:xfrm>
            <a:off x="2146432" y="2100261"/>
            <a:ext cx="457200" cy="2205129"/>
          </a:xfrm>
          <a:prstGeom prst="leftBrac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Left Brace 55"/>
          <p:cNvSpPr/>
          <p:nvPr/>
        </p:nvSpPr>
        <p:spPr>
          <a:xfrm>
            <a:off x="2146432" y="896876"/>
            <a:ext cx="457200" cy="1189278"/>
          </a:xfrm>
          <a:prstGeom prst="leftBrac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57" name="TextBox 56"/>
          <p:cNvSpPr txBox="1"/>
          <p:nvPr/>
        </p:nvSpPr>
        <p:spPr>
          <a:xfrm>
            <a:off x="885993" y="1170550"/>
            <a:ext cx="1184940" cy="646331"/>
          </a:xfrm>
          <a:prstGeom prst="rect">
            <a:avLst/>
          </a:prstGeom>
          <a:noFill/>
        </p:spPr>
        <p:txBody>
          <a:bodyPr wrap="none" rtlCol="0">
            <a:spAutoFit/>
          </a:bodyPr>
          <a:lstStyle/>
          <a:p>
            <a:pPr algn="ctr"/>
            <a:r>
              <a:rPr lang="en-US" dirty="0">
                <a:solidFill>
                  <a:schemeClr val="bg1"/>
                </a:solidFill>
              </a:rPr>
              <a:t>Customer</a:t>
            </a:r>
          </a:p>
          <a:p>
            <a:pPr algn="ctr"/>
            <a:r>
              <a:rPr lang="en-US" dirty="0">
                <a:solidFill>
                  <a:schemeClr val="bg1"/>
                </a:solidFill>
              </a:rPr>
              <a:t>Instances</a:t>
            </a:r>
          </a:p>
        </p:txBody>
      </p:sp>
      <p:sp>
        <p:nvSpPr>
          <p:cNvPr id="58" name="TextBox 57"/>
          <p:cNvSpPr txBox="1"/>
          <p:nvPr/>
        </p:nvSpPr>
        <p:spPr>
          <a:xfrm>
            <a:off x="563948" y="3018159"/>
            <a:ext cx="1582484" cy="369332"/>
          </a:xfrm>
          <a:prstGeom prst="rect">
            <a:avLst/>
          </a:prstGeom>
          <a:noFill/>
        </p:spPr>
        <p:txBody>
          <a:bodyPr wrap="none" rtlCol="0">
            <a:spAutoFit/>
          </a:bodyPr>
          <a:lstStyle/>
          <a:p>
            <a:pPr algn="ctr"/>
            <a:r>
              <a:rPr lang="en-US" dirty="0">
                <a:solidFill>
                  <a:schemeClr val="bg1"/>
                </a:solidFill>
              </a:rPr>
              <a:t>Physical Host</a:t>
            </a:r>
          </a:p>
        </p:txBody>
      </p:sp>
      <p:sp>
        <p:nvSpPr>
          <p:cNvPr id="34" name="Rectangle 33"/>
          <p:cNvSpPr/>
          <p:nvPr/>
        </p:nvSpPr>
        <p:spPr bwMode="auto">
          <a:xfrm>
            <a:off x="2685766" y="2554228"/>
            <a:ext cx="1593161" cy="400409"/>
          </a:xfrm>
          <a:prstGeom prst="rect">
            <a:avLst/>
          </a:prstGeom>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sz="2000" b="0" dirty="0">
              <a:solidFill>
                <a:schemeClr val="tx1"/>
              </a:solidFill>
              <a:latin typeface="Tahoma" pitchFamily="-110" charset="0"/>
              <a:cs typeface="Tahoma" pitchFamily="-110" charset="0"/>
            </a:endParaRPr>
          </a:p>
        </p:txBody>
      </p:sp>
      <p:sp>
        <p:nvSpPr>
          <p:cNvPr id="35" name="Rectangle 34"/>
          <p:cNvSpPr/>
          <p:nvPr/>
        </p:nvSpPr>
        <p:spPr bwMode="auto">
          <a:xfrm>
            <a:off x="7243479" y="2551966"/>
            <a:ext cx="1593161" cy="400409"/>
          </a:xfrm>
          <a:prstGeom prst="rect">
            <a:avLst/>
          </a:prstGeom>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sz="2000" b="0" dirty="0">
              <a:solidFill>
                <a:schemeClr val="tx2"/>
              </a:solidFill>
              <a:latin typeface="Tahoma" pitchFamily="-110" charset="0"/>
              <a:cs typeface="Tahoma" pitchFamily="-110" charset="0"/>
            </a:endParaRPr>
          </a:p>
        </p:txBody>
      </p:sp>
    </p:spTree>
    <p:extLst>
      <p:ext uri="{BB962C8B-B14F-4D97-AF65-F5344CB8AC3E}">
        <p14:creationId xmlns:p14="http://schemas.microsoft.com/office/powerpoint/2010/main" val="37594915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56C5FAC-E11C-4C95-90D2-D9327C7CAF72}"/>
              </a:ext>
            </a:extLst>
          </p:cNvPr>
          <p:cNvSpPr>
            <a:spLocks noGrp="1"/>
          </p:cNvSpPr>
          <p:nvPr>
            <p:ph type="title"/>
          </p:nvPr>
        </p:nvSpPr>
        <p:spPr/>
        <p:txBody>
          <a:bodyPr/>
          <a:lstStyle/>
          <a:p>
            <a:r>
              <a:rPr lang="en-US" dirty="0"/>
              <a:t>Which hypervisor do we use?</a:t>
            </a:r>
          </a:p>
        </p:txBody>
      </p:sp>
      <p:sp>
        <p:nvSpPr>
          <p:cNvPr id="3" name="Content Placeholder 2"/>
          <p:cNvSpPr>
            <a:spLocks noGrp="1"/>
          </p:cNvSpPr>
          <p:nvPr>
            <p:ph idx="1"/>
          </p:nvPr>
        </p:nvSpPr>
        <p:spPr>
          <a:xfrm>
            <a:off x="201931" y="704315"/>
            <a:ext cx="8740141" cy="4323235"/>
          </a:xfrm>
        </p:spPr>
        <p:txBody>
          <a:bodyPr/>
          <a:lstStyle/>
          <a:p>
            <a:r>
              <a:rPr lang="en-US" sz="2000" dirty="0"/>
              <a:t>Original: </a:t>
            </a:r>
            <a:r>
              <a:rPr lang="en-US" sz="2000" b="1" dirty="0">
                <a:solidFill>
                  <a:schemeClr val="accent1"/>
                </a:solidFill>
              </a:rPr>
              <a:t>Xen</a:t>
            </a:r>
          </a:p>
          <a:p>
            <a:pPr lvl="1"/>
            <a:r>
              <a:rPr lang="en-US" sz="1800" dirty="0"/>
              <a:t>Original hypervisor</a:t>
            </a:r>
          </a:p>
          <a:p>
            <a:pPr lvl="1"/>
            <a:r>
              <a:rPr lang="en-US" sz="1800" dirty="0"/>
              <a:t>Consumed excessive resources</a:t>
            </a:r>
          </a:p>
          <a:p>
            <a:pPr lvl="1"/>
            <a:r>
              <a:rPr lang="en-US" sz="1800" dirty="0"/>
              <a:t>Limited optimization</a:t>
            </a:r>
          </a:p>
          <a:p>
            <a:pPr>
              <a:spcBef>
                <a:spcPts val="2625"/>
              </a:spcBef>
            </a:pPr>
            <a:r>
              <a:rPr lang="en-US" sz="2000" dirty="0"/>
              <a:t>New (Nov/2017): </a:t>
            </a:r>
            <a:r>
              <a:rPr lang="en-US" sz="2000" b="1" dirty="0">
                <a:solidFill>
                  <a:schemeClr val="accent1"/>
                </a:solidFill>
              </a:rPr>
              <a:t>Custom KVM based hypervisor</a:t>
            </a:r>
          </a:p>
          <a:p>
            <a:pPr lvl="1"/>
            <a:r>
              <a:rPr lang="en-US" sz="1800" dirty="0"/>
              <a:t>Nitro instances </a:t>
            </a:r>
          </a:p>
          <a:p>
            <a:pPr lvl="1"/>
            <a:r>
              <a:rPr lang="en-US" sz="1800" dirty="0"/>
              <a:t>Less server resources used, more resources for the customer</a:t>
            </a:r>
          </a:p>
          <a:p>
            <a:pPr lvl="1"/>
            <a:r>
              <a:rPr lang="en-US" sz="1800" dirty="0"/>
              <a:t>AWS optimized</a:t>
            </a:r>
          </a:p>
          <a:p>
            <a:pPr>
              <a:spcBef>
                <a:spcPts val="2625"/>
              </a:spcBef>
            </a:pPr>
            <a:r>
              <a:rPr lang="en-US" sz="2000" dirty="0"/>
              <a:t>Bare metal: </a:t>
            </a:r>
            <a:r>
              <a:rPr lang="en-US" sz="2000" b="1" dirty="0">
                <a:solidFill>
                  <a:schemeClr val="accent1"/>
                </a:solidFill>
              </a:rPr>
              <a:t>No AWS provided hypervisor</a:t>
            </a:r>
          </a:p>
          <a:p>
            <a:endParaRPr lang="en-US" sz="2000" dirty="0"/>
          </a:p>
        </p:txBody>
      </p:sp>
      <p:grpSp>
        <p:nvGrpSpPr>
          <p:cNvPr id="6" name="Group 5">
            <a:extLst>
              <a:ext uri="{FF2B5EF4-FFF2-40B4-BE49-F238E27FC236}">
                <a16:creationId xmlns:a16="http://schemas.microsoft.com/office/drawing/2014/main" id="{7E0DD900-0375-3D42-9391-7B743A516446}"/>
              </a:ext>
            </a:extLst>
          </p:cNvPr>
          <p:cNvGrpSpPr/>
          <p:nvPr/>
        </p:nvGrpSpPr>
        <p:grpSpPr>
          <a:xfrm>
            <a:off x="8531678" y="2"/>
            <a:ext cx="412991" cy="489858"/>
            <a:chOff x="13432971" y="2"/>
            <a:chExt cx="660785" cy="783773"/>
          </a:xfrm>
        </p:grpSpPr>
        <p:sp>
          <p:nvSpPr>
            <p:cNvPr id="7" name="Arrow: Pentagon 26">
              <a:extLst>
                <a:ext uri="{FF2B5EF4-FFF2-40B4-BE49-F238E27FC236}">
                  <a16:creationId xmlns:a16="http://schemas.microsoft.com/office/drawing/2014/main" id="{3A2D51CD-B8FC-024A-A0E1-75D9A2A80817}"/>
                </a:ext>
              </a:extLst>
            </p:cNvPr>
            <p:cNvSpPr/>
            <p:nvPr/>
          </p:nvSpPr>
          <p:spPr bwMode="auto">
            <a:xfrm rot="5400000">
              <a:off x="13371477" y="61496"/>
              <a:ext cx="783773" cy="660785"/>
            </a:xfrm>
            <a:prstGeom prst="homePlate">
              <a:avLst>
                <a:gd name="adj" fmla="val 3003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9" name="Graphic 3">
              <a:extLst>
                <a:ext uri="{FF2B5EF4-FFF2-40B4-BE49-F238E27FC236}">
                  <a16:creationId xmlns:a16="http://schemas.microsoft.com/office/drawing/2014/main" id="{EEB69F5E-13F6-6B45-AC6E-A1CEC475C8BB}"/>
                </a:ext>
              </a:extLst>
            </p:cNvPr>
            <p:cNvGrpSpPr/>
            <p:nvPr/>
          </p:nvGrpSpPr>
          <p:grpSpPr>
            <a:xfrm>
              <a:off x="13585427" y="125219"/>
              <a:ext cx="386410" cy="386410"/>
              <a:chOff x="4333875" y="2333625"/>
              <a:chExt cx="476250" cy="476250"/>
            </a:xfrm>
            <a:solidFill>
              <a:schemeClr val="tx1"/>
            </a:solidFill>
          </p:grpSpPr>
          <p:sp>
            <p:nvSpPr>
              <p:cNvPr id="10" name="Freeform: Shape 32">
                <a:extLst>
                  <a:ext uri="{FF2B5EF4-FFF2-40B4-BE49-F238E27FC236}">
                    <a16:creationId xmlns:a16="http://schemas.microsoft.com/office/drawing/2014/main" id="{7A75D474-B1E5-D541-9630-CDA22427B0C8}"/>
                  </a:ext>
                </a:extLst>
              </p:cNvPr>
              <p:cNvSpPr/>
              <p:nvPr/>
            </p:nvSpPr>
            <p:spPr>
              <a:xfrm>
                <a:off x="4536281" y="2326481"/>
                <a:ext cx="276225" cy="276225"/>
              </a:xfrm>
              <a:custGeom>
                <a:avLst/>
                <a:gdLst>
                  <a:gd name="connsiteX0" fmla="*/ 254794 w 276225"/>
                  <a:gd name="connsiteY0" fmla="*/ 7144 h 276225"/>
                  <a:gd name="connsiteX1" fmla="*/ 26194 w 276225"/>
                  <a:gd name="connsiteY1" fmla="*/ 7144 h 276225"/>
                  <a:gd name="connsiteX2" fmla="*/ 7144 w 276225"/>
                  <a:gd name="connsiteY2" fmla="*/ 26194 h 276225"/>
                  <a:gd name="connsiteX3" fmla="*/ 7144 w 276225"/>
                  <a:gd name="connsiteY3" fmla="*/ 73819 h 276225"/>
                  <a:gd name="connsiteX4" fmla="*/ 26194 w 276225"/>
                  <a:gd name="connsiteY4" fmla="*/ 73819 h 276225"/>
                  <a:gd name="connsiteX5" fmla="*/ 26194 w 276225"/>
                  <a:gd name="connsiteY5" fmla="*/ 26194 h 276225"/>
                  <a:gd name="connsiteX6" fmla="*/ 254794 w 276225"/>
                  <a:gd name="connsiteY6" fmla="*/ 26194 h 276225"/>
                  <a:gd name="connsiteX7" fmla="*/ 254794 w 276225"/>
                  <a:gd name="connsiteY7" fmla="*/ 254794 h 276225"/>
                  <a:gd name="connsiteX8" fmla="*/ 207169 w 276225"/>
                  <a:gd name="connsiteY8" fmla="*/ 254794 h 276225"/>
                  <a:gd name="connsiteX9" fmla="*/ 207169 w 276225"/>
                  <a:gd name="connsiteY9" fmla="*/ 273844 h 276225"/>
                  <a:gd name="connsiteX10" fmla="*/ 254794 w 276225"/>
                  <a:gd name="connsiteY10" fmla="*/ 273844 h 276225"/>
                  <a:gd name="connsiteX11" fmla="*/ 273844 w 276225"/>
                  <a:gd name="connsiteY11" fmla="*/ 254794 h 276225"/>
                  <a:gd name="connsiteX12" fmla="*/ 273844 w 276225"/>
                  <a:gd name="connsiteY12" fmla="*/ 26194 h 276225"/>
                  <a:gd name="connsiteX13" fmla="*/ 254794 w 276225"/>
                  <a:gd name="connsiteY13" fmla="*/ 714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7144"/>
                    </a:moveTo>
                    <a:lnTo>
                      <a:pt x="26194" y="7144"/>
                    </a:lnTo>
                    <a:cubicBezTo>
                      <a:pt x="15716" y="7144"/>
                      <a:pt x="7144" y="15716"/>
                      <a:pt x="7144" y="26194"/>
                    </a:cubicBezTo>
                    <a:lnTo>
                      <a:pt x="7144" y="73819"/>
                    </a:lnTo>
                    <a:lnTo>
                      <a:pt x="26194" y="73819"/>
                    </a:lnTo>
                    <a:lnTo>
                      <a:pt x="26194" y="26194"/>
                    </a:lnTo>
                    <a:lnTo>
                      <a:pt x="254794" y="26194"/>
                    </a:lnTo>
                    <a:lnTo>
                      <a:pt x="254794" y="254794"/>
                    </a:lnTo>
                    <a:lnTo>
                      <a:pt x="207169" y="254794"/>
                    </a:lnTo>
                    <a:lnTo>
                      <a:pt x="207169" y="273844"/>
                    </a:lnTo>
                    <a:lnTo>
                      <a:pt x="254794" y="273844"/>
                    </a:lnTo>
                    <a:cubicBezTo>
                      <a:pt x="265271" y="273844"/>
                      <a:pt x="273844" y="265271"/>
                      <a:pt x="273844" y="254794"/>
                    </a:cubicBezTo>
                    <a:lnTo>
                      <a:pt x="273844" y="26194"/>
                    </a:lnTo>
                    <a:cubicBezTo>
                      <a:pt x="273844" y="15716"/>
                      <a:pt x="265271" y="7144"/>
                      <a:pt x="254794" y="7144"/>
                    </a:cubicBezTo>
                    <a:close/>
                  </a:path>
                </a:pathLst>
              </a:custGeom>
              <a:grpFill/>
              <a:ln w="19050" cap="flat">
                <a:noFill/>
                <a:prstDash val="solid"/>
                <a:miter/>
              </a:ln>
            </p:spPr>
            <p:txBody>
              <a:bodyPr rtlCol="0" anchor="ctr"/>
              <a:lstStyle/>
              <a:p>
                <a:endParaRPr lang="en-US" sz="1125" dirty="0"/>
              </a:p>
            </p:txBody>
          </p:sp>
          <p:sp>
            <p:nvSpPr>
              <p:cNvPr id="11" name="Freeform: Shape 33">
                <a:extLst>
                  <a:ext uri="{FF2B5EF4-FFF2-40B4-BE49-F238E27FC236}">
                    <a16:creationId xmlns:a16="http://schemas.microsoft.com/office/drawing/2014/main" id="{112C5A46-45C9-384E-BF50-1CEBF0E35753}"/>
                  </a:ext>
                </a:extLst>
              </p:cNvPr>
              <p:cNvSpPr/>
              <p:nvPr/>
            </p:nvSpPr>
            <p:spPr>
              <a:xfrm>
                <a:off x="4326731" y="2536031"/>
                <a:ext cx="276225" cy="276225"/>
              </a:xfrm>
              <a:custGeom>
                <a:avLst/>
                <a:gdLst>
                  <a:gd name="connsiteX0" fmla="*/ 254794 w 276225"/>
                  <a:gd name="connsiteY0" fmla="*/ 254794 h 276225"/>
                  <a:gd name="connsiteX1" fmla="*/ 26194 w 276225"/>
                  <a:gd name="connsiteY1" fmla="*/ 254794 h 276225"/>
                  <a:gd name="connsiteX2" fmla="*/ 26194 w 276225"/>
                  <a:gd name="connsiteY2" fmla="*/ 26194 h 276225"/>
                  <a:gd name="connsiteX3" fmla="*/ 73819 w 276225"/>
                  <a:gd name="connsiteY3" fmla="*/ 26194 h 276225"/>
                  <a:gd name="connsiteX4" fmla="*/ 73819 w 276225"/>
                  <a:gd name="connsiteY4" fmla="*/ 7144 h 276225"/>
                  <a:gd name="connsiteX5" fmla="*/ 26194 w 276225"/>
                  <a:gd name="connsiteY5" fmla="*/ 7144 h 276225"/>
                  <a:gd name="connsiteX6" fmla="*/ 7144 w 276225"/>
                  <a:gd name="connsiteY6" fmla="*/ 26194 h 276225"/>
                  <a:gd name="connsiteX7" fmla="*/ 7144 w 276225"/>
                  <a:gd name="connsiteY7" fmla="*/ 254794 h 276225"/>
                  <a:gd name="connsiteX8" fmla="*/ 26194 w 276225"/>
                  <a:gd name="connsiteY8" fmla="*/ 273844 h 276225"/>
                  <a:gd name="connsiteX9" fmla="*/ 254794 w 276225"/>
                  <a:gd name="connsiteY9" fmla="*/ 273844 h 276225"/>
                  <a:gd name="connsiteX10" fmla="*/ 273844 w 276225"/>
                  <a:gd name="connsiteY10" fmla="*/ 254794 h 276225"/>
                  <a:gd name="connsiteX11" fmla="*/ 273844 w 276225"/>
                  <a:gd name="connsiteY11" fmla="*/ 207169 h 276225"/>
                  <a:gd name="connsiteX12" fmla="*/ 254794 w 276225"/>
                  <a:gd name="connsiteY12" fmla="*/ 207169 h 276225"/>
                  <a:gd name="connsiteX13" fmla="*/ 254794 w 276225"/>
                  <a:gd name="connsiteY13" fmla="*/ 25479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254794"/>
                    </a:moveTo>
                    <a:lnTo>
                      <a:pt x="26194" y="254794"/>
                    </a:lnTo>
                    <a:lnTo>
                      <a:pt x="26194" y="26194"/>
                    </a:lnTo>
                    <a:lnTo>
                      <a:pt x="73819" y="26194"/>
                    </a:lnTo>
                    <a:lnTo>
                      <a:pt x="73819" y="7144"/>
                    </a:lnTo>
                    <a:lnTo>
                      <a:pt x="26194" y="7144"/>
                    </a:lnTo>
                    <a:cubicBezTo>
                      <a:pt x="15716" y="7144"/>
                      <a:pt x="7144" y="15716"/>
                      <a:pt x="7144" y="26194"/>
                    </a:cubicBezTo>
                    <a:lnTo>
                      <a:pt x="7144" y="254794"/>
                    </a:lnTo>
                    <a:cubicBezTo>
                      <a:pt x="7144" y="265271"/>
                      <a:pt x="15716" y="273844"/>
                      <a:pt x="26194" y="273844"/>
                    </a:cubicBezTo>
                    <a:lnTo>
                      <a:pt x="254794" y="273844"/>
                    </a:lnTo>
                    <a:cubicBezTo>
                      <a:pt x="265271" y="273844"/>
                      <a:pt x="273844" y="265271"/>
                      <a:pt x="273844" y="254794"/>
                    </a:cubicBezTo>
                    <a:lnTo>
                      <a:pt x="273844" y="207169"/>
                    </a:lnTo>
                    <a:lnTo>
                      <a:pt x="254794" y="207169"/>
                    </a:lnTo>
                    <a:lnTo>
                      <a:pt x="254794" y="254794"/>
                    </a:lnTo>
                    <a:close/>
                  </a:path>
                </a:pathLst>
              </a:custGeom>
              <a:grpFill/>
              <a:ln w="19050" cap="flat">
                <a:noFill/>
                <a:prstDash val="solid"/>
                <a:miter/>
              </a:ln>
            </p:spPr>
            <p:txBody>
              <a:bodyPr rtlCol="0" anchor="ctr"/>
              <a:lstStyle/>
              <a:p>
                <a:endParaRPr lang="en-US" sz="1125" dirty="0"/>
              </a:p>
            </p:txBody>
          </p:sp>
          <p:sp>
            <p:nvSpPr>
              <p:cNvPr id="12" name="Freeform: Shape 34">
                <a:extLst>
                  <a:ext uri="{FF2B5EF4-FFF2-40B4-BE49-F238E27FC236}">
                    <a16:creationId xmlns:a16="http://schemas.microsoft.com/office/drawing/2014/main" id="{DB661FFA-7794-7841-927B-8B697782479B}"/>
                  </a:ext>
                </a:extLst>
              </p:cNvPr>
              <p:cNvSpPr/>
              <p:nvPr/>
            </p:nvSpPr>
            <p:spPr>
              <a:xfrm>
                <a:off x="4412456" y="2412206"/>
                <a:ext cx="314325" cy="314325"/>
              </a:xfrm>
              <a:custGeom>
                <a:avLst/>
                <a:gdLst>
                  <a:gd name="connsiteX0" fmla="*/ 264319 w 314325"/>
                  <a:gd name="connsiteY0" fmla="*/ 35719 h 314325"/>
                  <a:gd name="connsiteX1" fmla="*/ 264319 w 314325"/>
                  <a:gd name="connsiteY1" fmla="*/ 7144 h 314325"/>
                  <a:gd name="connsiteX2" fmla="*/ 245269 w 314325"/>
                  <a:gd name="connsiteY2" fmla="*/ 7144 h 314325"/>
                  <a:gd name="connsiteX3" fmla="*/ 245269 w 314325"/>
                  <a:gd name="connsiteY3" fmla="*/ 35719 h 314325"/>
                  <a:gd name="connsiteX4" fmla="*/ 216694 w 314325"/>
                  <a:gd name="connsiteY4" fmla="*/ 35719 h 314325"/>
                  <a:gd name="connsiteX5" fmla="*/ 216694 w 314325"/>
                  <a:gd name="connsiteY5" fmla="*/ 7144 h 314325"/>
                  <a:gd name="connsiteX6" fmla="*/ 197644 w 314325"/>
                  <a:gd name="connsiteY6" fmla="*/ 7144 h 314325"/>
                  <a:gd name="connsiteX7" fmla="*/ 197644 w 314325"/>
                  <a:gd name="connsiteY7" fmla="*/ 35719 h 314325"/>
                  <a:gd name="connsiteX8" fmla="*/ 169069 w 314325"/>
                  <a:gd name="connsiteY8" fmla="*/ 35719 h 314325"/>
                  <a:gd name="connsiteX9" fmla="*/ 169069 w 314325"/>
                  <a:gd name="connsiteY9" fmla="*/ 7144 h 314325"/>
                  <a:gd name="connsiteX10" fmla="*/ 150019 w 314325"/>
                  <a:gd name="connsiteY10" fmla="*/ 7144 h 314325"/>
                  <a:gd name="connsiteX11" fmla="*/ 150019 w 314325"/>
                  <a:gd name="connsiteY11" fmla="*/ 35719 h 314325"/>
                  <a:gd name="connsiteX12" fmla="*/ 121444 w 314325"/>
                  <a:gd name="connsiteY12" fmla="*/ 35719 h 314325"/>
                  <a:gd name="connsiteX13" fmla="*/ 121444 w 314325"/>
                  <a:gd name="connsiteY13" fmla="*/ 7144 h 314325"/>
                  <a:gd name="connsiteX14" fmla="*/ 102394 w 314325"/>
                  <a:gd name="connsiteY14" fmla="*/ 7144 h 314325"/>
                  <a:gd name="connsiteX15" fmla="*/ 102394 w 314325"/>
                  <a:gd name="connsiteY15" fmla="*/ 35719 h 314325"/>
                  <a:gd name="connsiteX16" fmla="*/ 73819 w 314325"/>
                  <a:gd name="connsiteY16" fmla="*/ 35719 h 314325"/>
                  <a:gd name="connsiteX17" fmla="*/ 73819 w 314325"/>
                  <a:gd name="connsiteY17" fmla="*/ 7144 h 314325"/>
                  <a:gd name="connsiteX18" fmla="*/ 54769 w 314325"/>
                  <a:gd name="connsiteY18" fmla="*/ 7144 h 314325"/>
                  <a:gd name="connsiteX19" fmla="*/ 54769 w 314325"/>
                  <a:gd name="connsiteY19" fmla="*/ 35719 h 314325"/>
                  <a:gd name="connsiteX20" fmla="*/ 35719 w 314325"/>
                  <a:gd name="connsiteY20" fmla="*/ 54769 h 314325"/>
                  <a:gd name="connsiteX21" fmla="*/ 7144 w 314325"/>
                  <a:gd name="connsiteY21" fmla="*/ 54769 h 314325"/>
                  <a:gd name="connsiteX22" fmla="*/ 7144 w 314325"/>
                  <a:gd name="connsiteY22" fmla="*/ 73819 h 314325"/>
                  <a:gd name="connsiteX23" fmla="*/ 35719 w 314325"/>
                  <a:gd name="connsiteY23" fmla="*/ 73819 h 314325"/>
                  <a:gd name="connsiteX24" fmla="*/ 35719 w 314325"/>
                  <a:gd name="connsiteY24" fmla="*/ 102394 h 314325"/>
                  <a:gd name="connsiteX25" fmla="*/ 7144 w 314325"/>
                  <a:gd name="connsiteY25" fmla="*/ 102394 h 314325"/>
                  <a:gd name="connsiteX26" fmla="*/ 7144 w 314325"/>
                  <a:gd name="connsiteY26" fmla="*/ 121444 h 314325"/>
                  <a:gd name="connsiteX27" fmla="*/ 35719 w 314325"/>
                  <a:gd name="connsiteY27" fmla="*/ 121444 h 314325"/>
                  <a:gd name="connsiteX28" fmla="*/ 35719 w 314325"/>
                  <a:gd name="connsiteY28" fmla="*/ 150019 h 314325"/>
                  <a:gd name="connsiteX29" fmla="*/ 7144 w 314325"/>
                  <a:gd name="connsiteY29" fmla="*/ 150019 h 314325"/>
                  <a:gd name="connsiteX30" fmla="*/ 7144 w 314325"/>
                  <a:gd name="connsiteY30" fmla="*/ 169069 h 314325"/>
                  <a:gd name="connsiteX31" fmla="*/ 35719 w 314325"/>
                  <a:gd name="connsiteY31" fmla="*/ 169069 h 314325"/>
                  <a:gd name="connsiteX32" fmla="*/ 35719 w 314325"/>
                  <a:gd name="connsiteY32" fmla="*/ 197644 h 314325"/>
                  <a:gd name="connsiteX33" fmla="*/ 7144 w 314325"/>
                  <a:gd name="connsiteY33" fmla="*/ 197644 h 314325"/>
                  <a:gd name="connsiteX34" fmla="*/ 7144 w 314325"/>
                  <a:gd name="connsiteY34" fmla="*/ 216694 h 314325"/>
                  <a:gd name="connsiteX35" fmla="*/ 35719 w 314325"/>
                  <a:gd name="connsiteY35" fmla="*/ 216694 h 314325"/>
                  <a:gd name="connsiteX36" fmla="*/ 35719 w 314325"/>
                  <a:gd name="connsiteY36" fmla="*/ 245269 h 314325"/>
                  <a:gd name="connsiteX37" fmla="*/ 7144 w 314325"/>
                  <a:gd name="connsiteY37" fmla="*/ 245269 h 314325"/>
                  <a:gd name="connsiteX38" fmla="*/ 7144 w 314325"/>
                  <a:gd name="connsiteY38" fmla="*/ 264319 h 314325"/>
                  <a:gd name="connsiteX39" fmla="*/ 35719 w 314325"/>
                  <a:gd name="connsiteY39" fmla="*/ 264319 h 314325"/>
                  <a:gd name="connsiteX40" fmla="*/ 54769 w 314325"/>
                  <a:gd name="connsiteY40" fmla="*/ 283369 h 314325"/>
                  <a:gd name="connsiteX41" fmla="*/ 54769 w 314325"/>
                  <a:gd name="connsiteY41" fmla="*/ 311944 h 314325"/>
                  <a:gd name="connsiteX42" fmla="*/ 73819 w 314325"/>
                  <a:gd name="connsiteY42" fmla="*/ 311944 h 314325"/>
                  <a:gd name="connsiteX43" fmla="*/ 73819 w 314325"/>
                  <a:gd name="connsiteY43" fmla="*/ 283369 h 314325"/>
                  <a:gd name="connsiteX44" fmla="*/ 102394 w 314325"/>
                  <a:gd name="connsiteY44" fmla="*/ 283369 h 314325"/>
                  <a:gd name="connsiteX45" fmla="*/ 102394 w 314325"/>
                  <a:gd name="connsiteY45" fmla="*/ 311944 h 314325"/>
                  <a:gd name="connsiteX46" fmla="*/ 121444 w 314325"/>
                  <a:gd name="connsiteY46" fmla="*/ 311944 h 314325"/>
                  <a:gd name="connsiteX47" fmla="*/ 121444 w 314325"/>
                  <a:gd name="connsiteY47" fmla="*/ 283369 h 314325"/>
                  <a:gd name="connsiteX48" fmla="*/ 150019 w 314325"/>
                  <a:gd name="connsiteY48" fmla="*/ 283369 h 314325"/>
                  <a:gd name="connsiteX49" fmla="*/ 150019 w 314325"/>
                  <a:gd name="connsiteY49" fmla="*/ 311944 h 314325"/>
                  <a:gd name="connsiteX50" fmla="*/ 169069 w 314325"/>
                  <a:gd name="connsiteY50" fmla="*/ 311944 h 314325"/>
                  <a:gd name="connsiteX51" fmla="*/ 169069 w 314325"/>
                  <a:gd name="connsiteY51" fmla="*/ 283369 h 314325"/>
                  <a:gd name="connsiteX52" fmla="*/ 197644 w 314325"/>
                  <a:gd name="connsiteY52" fmla="*/ 283369 h 314325"/>
                  <a:gd name="connsiteX53" fmla="*/ 197644 w 314325"/>
                  <a:gd name="connsiteY53" fmla="*/ 311944 h 314325"/>
                  <a:gd name="connsiteX54" fmla="*/ 216694 w 314325"/>
                  <a:gd name="connsiteY54" fmla="*/ 311944 h 314325"/>
                  <a:gd name="connsiteX55" fmla="*/ 216694 w 314325"/>
                  <a:gd name="connsiteY55" fmla="*/ 283369 h 314325"/>
                  <a:gd name="connsiteX56" fmla="*/ 245269 w 314325"/>
                  <a:gd name="connsiteY56" fmla="*/ 283369 h 314325"/>
                  <a:gd name="connsiteX57" fmla="*/ 245269 w 314325"/>
                  <a:gd name="connsiteY57" fmla="*/ 311944 h 314325"/>
                  <a:gd name="connsiteX58" fmla="*/ 264319 w 314325"/>
                  <a:gd name="connsiteY58" fmla="*/ 311944 h 314325"/>
                  <a:gd name="connsiteX59" fmla="*/ 264319 w 314325"/>
                  <a:gd name="connsiteY59" fmla="*/ 283369 h 314325"/>
                  <a:gd name="connsiteX60" fmla="*/ 283369 w 314325"/>
                  <a:gd name="connsiteY60" fmla="*/ 264319 h 314325"/>
                  <a:gd name="connsiteX61" fmla="*/ 311944 w 314325"/>
                  <a:gd name="connsiteY61" fmla="*/ 264319 h 314325"/>
                  <a:gd name="connsiteX62" fmla="*/ 311944 w 314325"/>
                  <a:gd name="connsiteY62" fmla="*/ 245269 h 314325"/>
                  <a:gd name="connsiteX63" fmla="*/ 283369 w 314325"/>
                  <a:gd name="connsiteY63" fmla="*/ 245269 h 314325"/>
                  <a:gd name="connsiteX64" fmla="*/ 283369 w 314325"/>
                  <a:gd name="connsiteY64" fmla="*/ 216694 h 314325"/>
                  <a:gd name="connsiteX65" fmla="*/ 311944 w 314325"/>
                  <a:gd name="connsiteY65" fmla="*/ 216694 h 314325"/>
                  <a:gd name="connsiteX66" fmla="*/ 311944 w 314325"/>
                  <a:gd name="connsiteY66" fmla="*/ 197644 h 314325"/>
                  <a:gd name="connsiteX67" fmla="*/ 283369 w 314325"/>
                  <a:gd name="connsiteY67" fmla="*/ 197644 h 314325"/>
                  <a:gd name="connsiteX68" fmla="*/ 283369 w 314325"/>
                  <a:gd name="connsiteY68" fmla="*/ 169069 h 314325"/>
                  <a:gd name="connsiteX69" fmla="*/ 311944 w 314325"/>
                  <a:gd name="connsiteY69" fmla="*/ 169069 h 314325"/>
                  <a:gd name="connsiteX70" fmla="*/ 311944 w 314325"/>
                  <a:gd name="connsiteY70" fmla="*/ 150019 h 314325"/>
                  <a:gd name="connsiteX71" fmla="*/ 283369 w 314325"/>
                  <a:gd name="connsiteY71" fmla="*/ 150019 h 314325"/>
                  <a:gd name="connsiteX72" fmla="*/ 283369 w 314325"/>
                  <a:gd name="connsiteY72" fmla="*/ 121444 h 314325"/>
                  <a:gd name="connsiteX73" fmla="*/ 311944 w 314325"/>
                  <a:gd name="connsiteY73" fmla="*/ 121444 h 314325"/>
                  <a:gd name="connsiteX74" fmla="*/ 311944 w 314325"/>
                  <a:gd name="connsiteY74" fmla="*/ 102394 h 314325"/>
                  <a:gd name="connsiteX75" fmla="*/ 283369 w 314325"/>
                  <a:gd name="connsiteY75" fmla="*/ 102394 h 314325"/>
                  <a:gd name="connsiteX76" fmla="*/ 283369 w 314325"/>
                  <a:gd name="connsiteY76" fmla="*/ 73819 h 314325"/>
                  <a:gd name="connsiteX77" fmla="*/ 311944 w 314325"/>
                  <a:gd name="connsiteY77" fmla="*/ 73819 h 314325"/>
                  <a:gd name="connsiteX78" fmla="*/ 311944 w 314325"/>
                  <a:gd name="connsiteY78" fmla="*/ 54769 h 314325"/>
                  <a:gd name="connsiteX79" fmla="*/ 283369 w 314325"/>
                  <a:gd name="connsiteY79" fmla="*/ 54769 h 314325"/>
                  <a:gd name="connsiteX80" fmla="*/ 264319 w 314325"/>
                  <a:gd name="connsiteY80" fmla="*/ 35719 h 314325"/>
                  <a:gd name="connsiteX81" fmla="*/ 264319 w 314325"/>
                  <a:gd name="connsiteY81" fmla="*/ 262414 h 314325"/>
                  <a:gd name="connsiteX82" fmla="*/ 262414 w 314325"/>
                  <a:gd name="connsiteY82" fmla="*/ 264319 h 314325"/>
                  <a:gd name="connsiteX83" fmla="*/ 56674 w 314325"/>
                  <a:gd name="connsiteY83" fmla="*/ 264319 h 314325"/>
                  <a:gd name="connsiteX84" fmla="*/ 56674 w 314325"/>
                  <a:gd name="connsiteY84" fmla="*/ 264319 h 314325"/>
                  <a:gd name="connsiteX85" fmla="*/ 54769 w 314325"/>
                  <a:gd name="connsiteY85" fmla="*/ 262414 h 314325"/>
                  <a:gd name="connsiteX86" fmla="*/ 54769 w 314325"/>
                  <a:gd name="connsiteY86" fmla="*/ 56674 h 314325"/>
                  <a:gd name="connsiteX87" fmla="*/ 54769 w 314325"/>
                  <a:gd name="connsiteY87" fmla="*/ 56674 h 314325"/>
                  <a:gd name="connsiteX88" fmla="*/ 56674 w 314325"/>
                  <a:gd name="connsiteY88" fmla="*/ 54769 h 314325"/>
                  <a:gd name="connsiteX89" fmla="*/ 262414 w 314325"/>
                  <a:gd name="connsiteY89" fmla="*/ 54769 h 314325"/>
                  <a:gd name="connsiteX90" fmla="*/ 264319 w 314325"/>
                  <a:gd name="connsiteY90" fmla="*/ 56674 h 314325"/>
                  <a:gd name="connsiteX91" fmla="*/ 264319 w 314325"/>
                  <a:gd name="connsiteY91" fmla="*/ 26241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14325" h="314325">
                    <a:moveTo>
                      <a:pt x="264319" y="35719"/>
                    </a:moveTo>
                    <a:lnTo>
                      <a:pt x="264319" y="7144"/>
                    </a:lnTo>
                    <a:lnTo>
                      <a:pt x="245269" y="7144"/>
                    </a:lnTo>
                    <a:lnTo>
                      <a:pt x="245269" y="35719"/>
                    </a:lnTo>
                    <a:lnTo>
                      <a:pt x="216694" y="35719"/>
                    </a:lnTo>
                    <a:lnTo>
                      <a:pt x="216694" y="7144"/>
                    </a:lnTo>
                    <a:lnTo>
                      <a:pt x="197644" y="7144"/>
                    </a:lnTo>
                    <a:lnTo>
                      <a:pt x="197644" y="35719"/>
                    </a:lnTo>
                    <a:lnTo>
                      <a:pt x="169069" y="35719"/>
                    </a:lnTo>
                    <a:lnTo>
                      <a:pt x="169069" y="7144"/>
                    </a:lnTo>
                    <a:lnTo>
                      <a:pt x="150019" y="7144"/>
                    </a:lnTo>
                    <a:lnTo>
                      <a:pt x="150019" y="35719"/>
                    </a:lnTo>
                    <a:lnTo>
                      <a:pt x="121444" y="35719"/>
                    </a:lnTo>
                    <a:lnTo>
                      <a:pt x="121444" y="7144"/>
                    </a:lnTo>
                    <a:lnTo>
                      <a:pt x="102394" y="7144"/>
                    </a:lnTo>
                    <a:lnTo>
                      <a:pt x="102394" y="35719"/>
                    </a:lnTo>
                    <a:lnTo>
                      <a:pt x="73819" y="35719"/>
                    </a:lnTo>
                    <a:lnTo>
                      <a:pt x="73819" y="7144"/>
                    </a:lnTo>
                    <a:lnTo>
                      <a:pt x="54769" y="7144"/>
                    </a:lnTo>
                    <a:lnTo>
                      <a:pt x="54769" y="35719"/>
                    </a:lnTo>
                    <a:cubicBezTo>
                      <a:pt x="44291" y="36671"/>
                      <a:pt x="36671" y="44291"/>
                      <a:pt x="35719" y="54769"/>
                    </a:cubicBezTo>
                    <a:lnTo>
                      <a:pt x="7144" y="54769"/>
                    </a:lnTo>
                    <a:lnTo>
                      <a:pt x="7144" y="73819"/>
                    </a:lnTo>
                    <a:lnTo>
                      <a:pt x="35719" y="73819"/>
                    </a:lnTo>
                    <a:lnTo>
                      <a:pt x="35719" y="102394"/>
                    </a:lnTo>
                    <a:lnTo>
                      <a:pt x="7144" y="102394"/>
                    </a:lnTo>
                    <a:lnTo>
                      <a:pt x="7144" y="121444"/>
                    </a:lnTo>
                    <a:lnTo>
                      <a:pt x="35719" y="121444"/>
                    </a:lnTo>
                    <a:lnTo>
                      <a:pt x="35719" y="150019"/>
                    </a:lnTo>
                    <a:lnTo>
                      <a:pt x="7144" y="150019"/>
                    </a:lnTo>
                    <a:lnTo>
                      <a:pt x="7144" y="169069"/>
                    </a:lnTo>
                    <a:lnTo>
                      <a:pt x="35719" y="169069"/>
                    </a:lnTo>
                    <a:lnTo>
                      <a:pt x="35719" y="197644"/>
                    </a:lnTo>
                    <a:lnTo>
                      <a:pt x="7144" y="197644"/>
                    </a:lnTo>
                    <a:lnTo>
                      <a:pt x="7144" y="216694"/>
                    </a:lnTo>
                    <a:lnTo>
                      <a:pt x="35719" y="216694"/>
                    </a:lnTo>
                    <a:lnTo>
                      <a:pt x="35719" y="245269"/>
                    </a:lnTo>
                    <a:lnTo>
                      <a:pt x="7144" y="245269"/>
                    </a:lnTo>
                    <a:lnTo>
                      <a:pt x="7144" y="264319"/>
                    </a:lnTo>
                    <a:lnTo>
                      <a:pt x="35719" y="264319"/>
                    </a:lnTo>
                    <a:cubicBezTo>
                      <a:pt x="36671" y="274796"/>
                      <a:pt x="44291" y="282416"/>
                      <a:pt x="54769" y="283369"/>
                    </a:cubicBezTo>
                    <a:lnTo>
                      <a:pt x="54769" y="311944"/>
                    </a:lnTo>
                    <a:lnTo>
                      <a:pt x="73819" y="311944"/>
                    </a:lnTo>
                    <a:lnTo>
                      <a:pt x="73819" y="283369"/>
                    </a:lnTo>
                    <a:lnTo>
                      <a:pt x="102394" y="283369"/>
                    </a:lnTo>
                    <a:lnTo>
                      <a:pt x="102394" y="311944"/>
                    </a:lnTo>
                    <a:lnTo>
                      <a:pt x="121444" y="311944"/>
                    </a:lnTo>
                    <a:lnTo>
                      <a:pt x="121444" y="283369"/>
                    </a:lnTo>
                    <a:lnTo>
                      <a:pt x="150019" y="283369"/>
                    </a:lnTo>
                    <a:lnTo>
                      <a:pt x="150019" y="311944"/>
                    </a:lnTo>
                    <a:lnTo>
                      <a:pt x="169069" y="311944"/>
                    </a:lnTo>
                    <a:lnTo>
                      <a:pt x="169069" y="283369"/>
                    </a:lnTo>
                    <a:lnTo>
                      <a:pt x="197644" y="283369"/>
                    </a:lnTo>
                    <a:lnTo>
                      <a:pt x="197644" y="311944"/>
                    </a:lnTo>
                    <a:lnTo>
                      <a:pt x="216694" y="311944"/>
                    </a:lnTo>
                    <a:lnTo>
                      <a:pt x="216694" y="283369"/>
                    </a:lnTo>
                    <a:lnTo>
                      <a:pt x="245269" y="283369"/>
                    </a:lnTo>
                    <a:lnTo>
                      <a:pt x="245269" y="311944"/>
                    </a:lnTo>
                    <a:lnTo>
                      <a:pt x="264319" y="311944"/>
                    </a:lnTo>
                    <a:lnTo>
                      <a:pt x="264319" y="283369"/>
                    </a:lnTo>
                    <a:cubicBezTo>
                      <a:pt x="274796" y="282416"/>
                      <a:pt x="282416" y="274796"/>
                      <a:pt x="283369" y="264319"/>
                    </a:cubicBezTo>
                    <a:lnTo>
                      <a:pt x="311944" y="264319"/>
                    </a:lnTo>
                    <a:lnTo>
                      <a:pt x="311944" y="245269"/>
                    </a:lnTo>
                    <a:lnTo>
                      <a:pt x="283369" y="245269"/>
                    </a:lnTo>
                    <a:lnTo>
                      <a:pt x="283369" y="216694"/>
                    </a:lnTo>
                    <a:lnTo>
                      <a:pt x="311944" y="216694"/>
                    </a:lnTo>
                    <a:lnTo>
                      <a:pt x="311944" y="197644"/>
                    </a:lnTo>
                    <a:lnTo>
                      <a:pt x="283369" y="197644"/>
                    </a:lnTo>
                    <a:lnTo>
                      <a:pt x="283369" y="169069"/>
                    </a:lnTo>
                    <a:lnTo>
                      <a:pt x="311944" y="169069"/>
                    </a:lnTo>
                    <a:lnTo>
                      <a:pt x="311944" y="150019"/>
                    </a:lnTo>
                    <a:lnTo>
                      <a:pt x="283369" y="150019"/>
                    </a:lnTo>
                    <a:lnTo>
                      <a:pt x="283369" y="121444"/>
                    </a:lnTo>
                    <a:lnTo>
                      <a:pt x="311944" y="121444"/>
                    </a:lnTo>
                    <a:lnTo>
                      <a:pt x="311944" y="102394"/>
                    </a:lnTo>
                    <a:lnTo>
                      <a:pt x="283369" y="102394"/>
                    </a:lnTo>
                    <a:lnTo>
                      <a:pt x="283369" y="73819"/>
                    </a:lnTo>
                    <a:lnTo>
                      <a:pt x="311944" y="73819"/>
                    </a:lnTo>
                    <a:lnTo>
                      <a:pt x="311944" y="54769"/>
                    </a:lnTo>
                    <a:lnTo>
                      <a:pt x="283369" y="54769"/>
                    </a:lnTo>
                    <a:cubicBezTo>
                      <a:pt x="282416" y="44291"/>
                      <a:pt x="274796" y="36671"/>
                      <a:pt x="264319" y="35719"/>
                    </a:cubicBezTo>
                    <a:close/>
                    <a:moveTo>
                      <a:pt x="264319" y="262414"/>
                    </a:moveTo>
                    <a:cubicBezTo>
                      <a:pt x="264319" y="263366"/>
                      <a:pt x="263366" y="264319"/>
                      <a:pt x="262414" y="264319"/>
                    </a:cubicBezTo>
                    <a:lnTo>
                      <a:pt x="56674" y="264319"/>
                    </a:lnTo>
                    <a:cubicBezTo>
                      <a:pt x="56674" y="264319"/>
                      <a:pt x="56674" y="264319"/>
                      <a:pt x="56674" y="264319"/>
                    </a:cubicBezTo>
                    <a:cubicBezTo>
                      <a:pt x="55721" y="264319"/>
                      <a:pt x="54769" y="263366"/>
                      <a:pt x="54769" y="262414"/>
                    </a:cubicBezTo>
                    <a:lnTo>
                      <a:pt x="54769" y="56674"/>
                    </a:lnTo>
                    <a:cubicBezTo>
                      <a:pt x="54769" y="56674"/>
                      <a:pt x="54769" y="56674"/>
                      <a:pt x="54769" y="56674"/>
                    </a:cubicBezTo>
                    <a:cubicBezTo>
                      <a:pt x="54769" y="55721"/>
                      <a:pt x="55721" y="54769"/>
                      <a:pt x="56674" y="54769"/>
                    </a:cubicBezTo>
                    <a:lnTo>
                      <a:pt x="262414" y="54769"/>
                    </a:lnTo>
                    <a:cubicBezTo>
                      <a:pt x="263366" y="54769"/>
                      <a:pt x="264319" y="55721"/>
                      <a:pt x="264319" y="56674"/>
                    </a:cubicBezTo>
                    <a:lnTo>
                      <a:pt x="264319" y="262414"/>
                    </a:lnTo>
                    <a:close/>
                  </a:path>
                </a:pathLst>
              </a:custGeom>
              <a:grpFill/>
              <a:ln w="19050" cap="flat">
                <a:noFill/>
                <a:prstDash val="solid"/>
                <a:miter/>
              </a:ln>
            </p:spPr>
            <p:txBody>
              <a:bodyPr rtlCol="0" anchor="ctr"/>
              <a:lstStyle/>
              <a:p>
                <a:endParaRPr lang="en-US" sz="1125" dirty="0"/>
              </a:p>
            </p:txBody>
          </p:sp>
        </p:grpSp>
      </p:grpSp>
      <p:sp>
        <p:nvSpPr>
          <p:cNvPr id="2" name="TextBox 1">
            <a:extLst>
              <a:ext uri="{FF2B5EF4-FFF2-40B4-BE49-F238E27FC236}">
                <a16:creationId xmlns:a16="http://schemas.microsoft.com/office/drawing/2014/main" id="{28F6D900-4A19-A241-B21D-37D332B13AFF}"/>
              </a:ext>
            </a:extLst>
          </p:cNvPr>
          <p:cNvSpPr txBox="1"/>
          <p:nvPr/>
        </p:nvSpPr>
        <p:spPr>
          <a:xfrm>
            <a:off x="616688" y="-4961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619178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Nitro System</a:t>
            </a:r>
          </a:p>
        </p:txBody>
      </p:sp>
      <p:sp>
        <p:nvSpPr>
          <p:cNvPr id="8" name="TextBox 7"/>
          <p:cNvSpPr txBox="1"/>
          <p:nvPr/>
        </p:nvSpPr>
        <p:spPr>
          <a:xfrm>
            <a:off x="494824" y="1077441"/>
            <a:ext cx="2388236" cy="323165"/>
          </a:xfrm>
          <a:prstGeom prst="rect">
            <a:avLst/>
          </a:prstGeom>
          <a:noFill/>
          <a:ln>
            <a:noFill/>
          </a:ln>
        </p:spPr>
        <p:txBody>
          <a:bodyPr wrap="square" rtlCol="0">
            <a:spAutoFit/>
          </a:bodyPr>
          <a:lstStyle/>
          <a:p>
            <a:pPr algn="ctr" defTabSz="457189">
              <a:spcAft>
                <a:spcPts val="375"/>
              </a:spcAft>
              <a:defRPr/>
            </a:pPr>
            <a:r>
              <a:rPr lang="en-US" sz="1500" b="1" i="1" kern="0" spc="100" dirty="0">
                <a:solidFill>
                  <a:srgbClr val="FF9600"/>
                </a:solidFill>
                <a:latin typeface="Amazon Ember" panose="02000000000000000000" pitchFamily="2" charset="0"/>
                <a:ea typeface="Amazon Ember" panose="02000000000000000000" pitchFamily="2" charset="0"/>
                <a:sym typeface="Helvetica"/>
              </a:rPr>
              <a:t>Nitro Hypervisor</a:t>
            </a:r>
          </a:p>
        </p:txBody>
      </p:sp>
      <p:sp>
        <p:nvSpPr>
          <p:cNvPr id="9" name="TextBox 8"/>
          <p:cNvSpPr txBox="1"/>
          <p:nvPr/>
        </p:nvSpPr>
        <p:spPr>
          <a:xfrm>
            <a:off x="3377883" y="1077441"/>
            <a:ext cx="2388236" cy="323165"/>
          </a:xfrm>
          <a:prstGeom prst="rect">
            <a:avLst/>
          </a:prstGeom>
          <a:noFill/>
          <a:ln>
            <a:noFill/>
          </a:ln>
        </p:spPr>
        <p:txBody>
          <a:bodyPr wrap="square" rtlCol="0">
            <a:spAutoFit/>
          </a:bodyPr>
          <a:lstStyle/>
          <a:p>
            <a:pPr algn="ctr" defTabSz="457189">
              <a:spcAft>
                <a:spcPts val="375"/>
              </a:spcAft>
              <a:defRPr/>
            </a:pPr>
            <a:r>
              <a:rPr lang="en-US" sz="1500" b="1" i="1" kern="0" spc="100" dirty="0">
                <a:solidFill>
                  <a:srgbClr val="FF9600"/>
                </a:solidFill>
                <a:latin typeface="Amazon Ember" panose="02000000000000000000" pitchFamily="2" charset="0"/>
                <a:ea typeface="Amazon Ember" panose="02000000000000000000" pitchFamily="2" charset="0"/>
                <a:sym typeface="Helvetica"/>
              </a:rPr>
              <a:t>Nitro Card</a:t>
            </a:r>
          </a:p>
        </p:txBody>
      </p:sp>
      <p:sp>
        <p:nvSpPr>
          <p:cNvPr id="10" name="TextBox 9"/>
          <p:cNvSpPr txBox="1"/>
          <p:nvPr/>
        </p:nvSpPr>
        <p:spPr>
          <a:xfrm>
            <a:off x="6260942" y="1077441"/>
            <a:ext cx="2388236" cy="323165"/>
          </a:xfrm>
          <a:prstGeom prst="rect">
            <a:avLst/>
          </a:prstGeom>
          <a:noFill/>
          <a:ln>
            <a:noFill/>
          </a:ln>
        </p:spPr>
        <p:txBody>
          <a:bodyPr wrap="square" rtlCol="0">
            <a:spAutoFit/>
          </a:bodyPr>
          <a:lstStyle/>
          <a:p>
            <a:pPr algn="ctr" defTabSz="457189">
              <a:spcAft>
                <a:spcPts val="375"/>
              </a:spcAft>
              <a:defRPr/>
            </a:pPr>
            <a:r>
              <a:rPr lang="en-US" sz="1500" b="1" i="1" kern="0" spc="100" dirty="0">
                <a:solidFill>
                  <a:srgbClr val="FF9600"/>
                </a:solidFill>
                <a:latin typeface="Amazon Ember" panose="02000000000000000000" pitchFamily="2" charset="0"/>
                <a:ea typeface="Amazon Ember" panose="02000000000000000000" pitchFamily="2" charset="0"/>
                <a:sym typeface="Helvetica"/>
              </a:rPr>
              <a:t>Nitro Security Chip</a:t>
            </a:r>
          </a:p>
        </p:txBody>
      </p:sp>
      <p:sp>
        <p:nvSpPr>
          <p:cNvPr id="24" name="TextBox 23"/>
          <p:cNvSpPr txBox="1"/>
          <p:nvPr/>
        </p:nvSpPr>
        <p:spPr>
          <a:xfrm>
            <a:off x="494823" y="3024487"/>
            <a:ext cx="2622059" cy="679673"/>
          </a:xfrm>
          <a:prstGeom prst="rect">
            <a:avLst/>
          </a:prstGeom>
          <a:noFill/>
          <a:ln>
            <a:noFill/>
          </a:ln>
        </p:spPr>
        <p:txBody>
          <a:bodyPr wrap="square" rtlCol="0">
            <a:spAutoFit/>
          </a:bodyPr>
          <a:lstStyle/>
          <a:p>
            <a:pPr marL="171450" indent="-171450" defTabSz="457189">
              <a:spcAft>
                <a:spcPts val="375"/>
              </a:spcAft>
              <a:buFont typeface="Arial" panose="020B0604020202020204" pitchFamily="34" charset="0"/>
              <a:buChar char="•"/>
              <a:defRPr/>
            </a:pPr>
            <a:r>
              <a:rPr lang="en-US" sz="1050" kern="0" spc="100" dirty="0">
                <a:solidFill>
                  <a:srgbClr val="FFFFFF"/>
                </a:solidFill>
                <a:latin typeface="Amazon Ember" panose="02000000000000000000" pitchFamily="2" charset="0"/>
                <a:ea typeface="Amazon Ember" panose="02000000000000000000" pitchFamily="2" charset="0"/>
                <a:sym typeface="Helvetica"/>
              </a:rPr>
              <a:t>Lightweight hypervisor</a:t>
            </a:r>
          </a:p>
          <a:p>
            <a:pPr marL="171450" indent="-171450" defTabSz="457189">
              <a:spcAft>
                <a:spcPts val="375"/>
              </a:spcAft>
              <a:buFont typeface="Arial" panose="020B0604020202020204" pitchFamily="34" charset="0"/>
              <a:buChar char="•"/>
              <a:defRPr/>
            </a:pPr>
            <a:r>
              <a:rPr lang="en-US" sz="1050" kern="0" spc="100" dirty="0">
                <a:solidFill>
                  <a:srgbClr val="FFFFFF"/>
                </a:solidFill>
                <a:latin typeface="Amazon Ember" panose="02000000000000000000" pitchFamily="2" charset="0"/>
                <a:ea typeface="Amazon Ember" panose="02000000000000000000" pitchFamily="2" charset="0"/>
                <a:sym typeface="Helvetica"/>
              </a:rPr>
              <a:t>Memory and CPU allocation</a:t>
            </a:r>
          </a:p>
          <a:p>
            <a:pPr marL="171450" indent="-171450" defTabSz="457189">
              <a:spcAft>
                <a:spcPts val="375"/>
              </a:spcAft>
              <a:buFont typeface="Arial" panose="020B0604020202020204" pitchFamily="34" charset="0"/>
              <a:buChar char="•"/>
              <a:defRPr/>
            </a:pPr>
            <a:r>
              <a:rPr lang="en-US" sz="1050" kern="0" spc="100" dirty="0">
                <a:solidFill>
                  <a:srgbClr val="FFFFFF"/>
                </a:solidFill>
                <a:latin typeface="Amazon Ember" panose="02000000000000000000" pitchFamily="2" charset="0"/>
                <a:ea typeface="Amazon Ember" panose="02000000000000000000" pitchFamily="2" charset="0"/>
                <a:sym typeface="Helvetica"/>
              </a:rPr>
              <a:t>Bare Metal-like performance</a:t>
            </a:r>
          </a:p>
        </p:txBody>
      </p:sp>
      <p:sp>
        <p:nvSpPr>
          <p:cNvPr id="25" name="TextBox 24"/>
          <p:cNvSpPr txBox="1"/>
          <p:nvPr/>
        </p:nvSpPr>
        <p:spPr>
          <a:xfrm>
            <a:off x="3676650" y="3024487"/>
            <a:ext cx="2314575" cy="892552"/>
          </a:xfrm>
          <a:prstGeom prst="rect">
            <a:avLst/>
          </a:prstGeom>
          <a:noFill/>
          <a:ln>
            <a:noFill/>
          </a:ln>
        </p:spPr>
        <p:txBody>
          <a:bodyPr wrap="square" rtlCol="0">
            <a:spAutoFit/>
          </a:bodyPr>
          <a:lstStyle/>
          <a:p>
            <a:pPr marL="171450" indent="-171450" defTabSz="457189">
              <a:spcAft>
                <a:spcPts val="375"/>
              </a:spcAft>
              <a:buFont typeface="Arial" panose="020B0604020202020204" pitchFamily="34" charset="0"/>
              <a:buChar char="•"/>
              <a:defRPr/>
            </a:pPr>
            <a:r>
              <a:rPr lang="en-US" sz="1050" kern="0" spc="100" dirty="0">
                <a:solidFill>
                  <a:srgbClr val="FFFFFF"/>
                </a:solidFill>
                <a:latin typeface="Amazon Ember" panose="02000000000000000000" pitchFamily="2" charset="0"/>
                <a:ea typeface="Amazon Ember" panose="02000000000000000000" pitchFamily="2" charset="0"/>
                <a:sym typeface="Helvetica"/>
              </a:rPr>
              <a:t>VPC Networking</a:t>
            </a:r>
          </a:p>
          <a:p>
            <a:pPr marL="171450" indent="-171450" defTabSz="457189">
              <a:spcAft>
                <a:spcPts val="375"/>
              </a:spcAft>
              <a:buFont typeface="Arial" panose="020B0604020202020204" pitchFamily="34" charset="0"/>
              <a:buChar char="•"/>
              <a:defRPr/>
            </a:pPr>
            <a:r>
              <a:rPr lang="en-US" sz="1050" kern="0" spc="100" dirty="0">
                <a:solidFill>
                  <a:srgbClr val="FFFFFF"/>
                </a:solidFill>
                <a:latin typeface="Amazon Ember" panose="02000000000000000000" pitchFamily="2" charset="0"/>
                <a:ea typeface="Amazon Ember" panose="02000000000000000000" pitchFamily="2" charset="0"/>
                <a:sym typeface="Helvetica"/>
              </a:rPr>
              <a:t>Amazon EBS</a:t>
            </a:r>
          </a:p>
          <a:p>
            <a:pPr marL="171450" indent="-171450" defTabSz="457189">
              <a:spcAft>
                <a:spcPts val="375"/>
              </a:spcAft>
              <a:buFont typeface="Arial" panose="020B0604020202020204" pitchFamily="34" charset="0"/>
              <a:buChar char="•"/>
              <a:defRPr/>
            </a:pPr>
            <a:r>
              <a:rPr lang="en-US" sz="1050" kern="0" spc="100" dirty="0">
                <a:solidFill>
                  <a:srgbClr val="FFFFFF"/>
                </a:solidFill>
                <a:latin typeface="Amazon Ember" panose="02000000000000000000" pitchFamily="2" charset="0"/>
                <a:ea typeface="Amazon Ember" panose="02000000000000000000" pitchFamily="2" charset="0"/>
                <a:sym typeface="Helvetica"/>
              </a:rPr>
              <a:t>Local Instance</a:t>
            </a:r>
          </a:p>
          <a:p>
            <a:pPr marL="171450" indent="-171450" defTabSz="457189">
              <a:spcAft>
                <a:spcPts val="375"/>
              </a:spcAft>
              <a:buFont typeface="Arial" panose="020B0604020202020204" pitchFamily="34" charset="0"/>
              <a:buChar char="•"/>
              <a:defRPr/>
            </a:pPr>
            <a:r>
              <a:rPr lang="en-US" sz="1050" kern="0" spc="100" dirty="0">
                <a:solidFill>
                  <a:srgbClr val="FFFFFF"/>
                </a:solidFill>
                <a:latin typeface="Amazon Ember" panose="02000000000000000000" pitchFamily="2" charset="0"/>
                <a:ea typeface="Amazon Ember" panose="02000000000000000000" pitchFamily="2" charset="0"/>
                <a:sym typeface="Helvetica"/>
              </a:rPr>
              <a:t>System Controller</a:t>
            </a:r>
          </a:p>
        </p:txBody>
      </p:sp>
      <p:sp>
        <p:nvSpPr>
          <p:cNvPr id="26" name="TextBox 25"/>
          <p:cNvSpPr txBox="1"/>
          <p:nvPr/>
        </p:nvSpPr>
        <p:spPr>
          <a:xfrm>
            <a:off x="6260941" y="3024487"/>
            <a:ext cx="2635409" cy="679673"/>
          </a:xfrm>
          <a:prstGeom prst="rect">
            <a:avLst/>
          </a:prstGeom>
          <a:noFill/>
          <a:ln>
            <a:noFill/>
          </a:ln>
        </p:spPr>
        <p:txBody>
          <a:bodyPr wrap="square" rtlCol="0">
            <a:spAutoFit/>
          </a:bodyPr>
          <a:lstStyle/>
          <a:p>
            <a:pPr marL="171450" indent="-171450" defTabSz="457189">
              <a:spcAft>
                <a:spcPts val="375"/>
              </a:spcAft>
              <a:buFont typeface="Arial" panose="020B0604020202020204" pitchFamily="34" charset="0"/>
              <a:buChar char="•"/>
              <a:defRPr/>
            </a:pPr>
            <a:r>
              <a:rPr lang="en-US" sz="1050" kern="0" spc="100" dirty="0">
                <a:solidFill>
                  <a:srgbClr val="FFFFFF"/>
                </a:solidFill>
                <a:latin typeface="Amazon Ember" panose="02000000000000000000" pitchFamily="2" charset="0"/>
                <a:ea typeface="Amazon Ember" panose="02000000000000000000" pitchFamily="2" charset="0"/>
                <a:sym typeface="Helvetica"/>
              </a:rPr>
              <a:t>Integrated into motherboard</a:t>
            </a:r>
          </a:p>
          <a:p>
            <a:pPr marL="171450" indent="-171450" defTabSz="457189">
              <a:spcAft>
                <a:spcPts val="375"/>
              </a:spcAft>
              <a:buFont typeface="Arial" panose="020B0604020202020204" pitchFamily="34" charset="0"/>
              <a:buChar char="•"/>
              <a:defRPr/>
            </a:pPr>
            <a:r>
              <a:rPr lang="en-US" sz="1050" kern="0" spc="100" dirty="0">
                <a:solidFill>
                  <a:srgbClr val="FFFFFF"/>
                </a:solidFill>
                <a:latin typeface="Amazon Ember" panose="02000000000000000000" pitchFamily="2" charset="0"/>
                <a:ea typeface="Amazon Ember" panose="02000000000000000000" pitchFamily="2" charset="0"/>
                <a:sym typeface="Helvetica"/>
              </a:rPr>
              <a:t>Protects hardware resources</a:t>
            </a:r>
          </a:p>
          <a:p>
            <a:pPr marL="171450" indent="-171450" defTabSz="457189">
              <a:spcAft>
                <a:spcPts val="375"/>
              </a:spcAft>
              <a:buFont typeface="Arial" panose="020B0604020202020204" pitchFamily="34" charset="0"/>
              <a:buChar char="•"/>
              <a:defRPr/>
            </a:pPr>
            <a:r>
              <a:rPr lang="en-US" sz="1050" kern="0" spc="100" dirty="0">
                <a:solidFill>
                  <a:srgbClr val="FFFFFF"/>
                </a:solidFill>
                <a:latin typeface="Amazon Ember" panose="02000000000000000000" pitchFamily="2" charset="0"/>
                <a:ea typeface="Amazon Ember" panose="02000000000000000000" pitchFamily="2" charset="0"/>
                <a:sym typeface="Helvetica"/>
              </a:rPr>
              <a:t>Hardware Root of Trust</a:t>
            </a:r>
          </a:p>
        </p:txBody>
      </p:sp>
      <p:sp>
        <p:nvSpPr>
          <p:cNvPr id="28" name="TextBox 27"/>
          <p:cNvSpPr txBox="1"/>
          <p:nvPr/>
        </p:nvSpPr>
        <p:spPr>
          <a:xfrm>
            <a:off x="352323" y="4242291"/>
            <a:ext cx="8430513" cy="338554"/>
          </a:xfrm>
          <a:prstGeom prst="rect">
            <a:avLst/>
          </a:prstGeom>
          <a:noFill/>
        </p:spPr>
        <p:txBody>
          <a:bodyPr wrap="square" rtlCol="0">
            <a:spAutoFit/>
          </a:bodyPr>
          <a:lstStyle/>
          <a:p>
            <a:pPr algn="ctr" defTabSz="457189">
              <a:spcBef>
                <a:spcPts val="675"/>
              </a:spcBef>
              <a:spcAft>
                <a:spcPts val="675"/>
              </a:spcAft>
              <a:defRPr/>
            </a:pPr>
            <a:r>
              <a:rPr lang="en-US" sz="1600" b="1" kern="0" spc="100" dirty="0">
                <a:solidFill>
                  <a:srgbClr val="FF9600"/>
                </a:solidFill>
                <a:latin typeface="Amazon Ember" panose="02000000000000000000" pitchFamily="2" charset="0"/>
                <a:ea typeface="Amazon Ember" panose="02000000000000000000" pitchFamily="2" charset="0"/>
                <a:sym typeface="Helvetica"/>
              </a:rPr>
              <a:t>Modular Building Blocks </a:t>
            </a:r>
            <a:r>
              <a:rPr lang="en-US" sz="1600" b="1" kern="0" spc="100" dirty="0">
                <a:solidFill>
                  <a:schemeClr val="bg1"/>
                </a:solidFill>
                <a:latin typeface="Amazon Ember" panose="02000000000000000000" pitchFamily="2" charset="0"/>
                <a:ea typeface="Amazon Ember" panose="02000000000000000000" pitchFamily="2" charset="0"/>
                <a:sym typeface="Helvetica"/>
              </a:rPr>
              <a:t>for rapid design and delivery of </a:t>
            </a:r>
            <a:r>
              <a:rPr lang="en-US" sz="1600" b="1" kern="0" spc="100" dirty="0">
                <a:solidFill>
                  <a:srgbClr val="FF9600"/>
                </a:solidFill>
                <a:latin typeface="Amazon Ember" panose="02000000000000000000" pitchFamily="2" charset="0"/>
                <a:ea typeface="Amazon Ember" panose="02000000000000000000" pitchFamily="2" charset="0"/>
                <a:sym typeface="Helvetica"/>
              </a:rPr>
              <a:t>EC2 </a:t>
            </a:r>
            <a:r>
              <a:rPr lang="en-US" sz="1600" b="1" kern="0" spc="100" dirty="0">
                <a:solidFill>
                  <a:schemeClr val="bg1"/>
                </a:solidFill>
                <a:latin typeface="Amazon Ember" panose="02000000000000000000" pitchFamily="2" charset="0"/>
                <a:ea typeface="Amazon Ember" panose="02000000000000000000" pitchFamily="2" charset="0"/>
                <a:sym typeface="Helvetica"/>
              </a:rPr>
              <a:t>instances</a:t>
            </a:r>
          </a:p>
        </p:txBody>
      </p:sp>
      <p:grpSp>
        <p:nvGrpSpPr>
          <p:cNvPr id="86" name="Group 23">
            <a:extLst>
              <a:ext uri="{FF2B5EF4-FFF2-40B4-BE49-F238E27FC236}">
                <a16:creationId xmlns:a16="http://schemas.microsoft.com/office/drawing/2014/main" id="{89F39B89-27BE-1D42-8368-CD8567CAD606}"/>
              </a:ext>
            </a:extLst>
          </p:cNvPr>
          <p:cNvGrpSpPr/>
          <p:nvPr/>
        </p:nvGrpSpPr>
        <p:grpSpPr>
          <a:xfrm>
            <a:off x="6944400" y="1660349"/>
            <a:ext cx="1021320" cy="1020960"/>
            <a:chOff x="6579000" y="2658600"/>
            <a:chExt cx="1021320" cy="1020960"/>
          </a:xfrm>
        </p:grpSpPr>
        <p:sp>
          <p:nvSpPr>
            <p:cNvPr id="87" name="CustomShape 24">
              <a:extLst>
                <a:ext uri="{FF2B5EF4-FFF2-40B4-BE49-F238E27FC236}">
                  <a16:creationId xmlns:a16="http://schemas.microsoft.com/office/drawing/2014/main" id="{0EC43A03-6DFA-5E44-8450-9AF9101C0E7C}"/>
                </a:ext>
              </a:extLst>
            </p:cNvPr>
            <p:cNvSpPr/>
            <p:nvPr/>
          </p:nvSpPr>
          <p:spPr>
            <a:xfrm>
              <a:off x="6668280" y="2746800"/>
              <a:ext cx="838800" cy="838800"/>
            </a:xfrm>
            <a:prstGeom prst="roundRect">
              <a:avLst>
                <a:gd name="adj" fmla="val 16667"/>
              </a:avLst>
            </a:prstGeom>
            <a:solidFill>
              <a:srgbClr val="282828"/>
            </a:solidFill>
            <a:ln w="19080">
              <a:solidFill>
                <a:srgbClr val="FFFFFF"/>
              </a:solidFill>
              <a:round/>
            </a:ln>
            <a:effectLst>
              <a:outerShdw blurRad="40000" dist="23040" dir="5400000" rotWithShape="0">
                <a:srgbClr val="000000">
                  <a:alpha val="35000"/>
                </a:srgbClr>
              </a:outerShdw>
            </a:effectLst>
          </p:spPr>
          <p:style>
            <a:lnRef idx="1">
              <a:schemeClr val="accent2"/>
            </a:lnRef>
            <a:fillRef idx="3">
              <a:schemeClr val="accent2"/>
            </a:fillRef>
            <a:effectRef idx="2">
              <a:schemeClr val="accent2"/>
            </a:effectRef>
            <a:fontRef idx="minor"/>
          </p:style>
        </p:sp>
        <p:grpSp>
          <p:nvGrpSpPr>
            <p:cNvPr id="88" name="Group 25">
              <a:extLst>
                <a:ext uri="{FF2B5EF4-FFF2-40B4-BE49-F238E27FC236}">
                  <a16:creationId xmlns:a16="http://schemas.microsoft.com/office/drawing/2014/main" id="{9D673071-AB8E-834B-835F-11B8779F65DF}"/>
                </a:ext>
              </a:extLst>
            </p:cNvPr>
            <p:cNvGrpSpPr/>
            <p:nvPr/>
          </p:nvGrpSpPr>
          <p:grpSpPr>
            <a:xfrm>
              <a:off x="6579000" y="2966760"/>
              <a:ext cx="171000" cy="405360"/>
              <a:chOff x="6579000" y="2966760"/>
              <a:chExt cx="171000" cy="405360"/>
            </a:xfrm>
          </p:grpSpPr>
          <p:sp>
            <p:nvSpPr>
              <p:cNvPr id="107" name="Line 26">
                <a:extLst>
                  <a:ext uri="{FF2B5EF4-FFF2-40B4-BE49-F238E27FC236}">
                    <a16:creationId xmlns:a16="http://schemas.microsoft.com/office/drawing/2014/main" id="{7D19C122-2D32-904D-ACDB-C7A90D25A891}"/>
                  </a:ext>
                </a:extLst>
              </p:cNvPr>
              <p:cNvSpPr/>
              <p:nvPr/>
            </p:nvSpPr>
            <p:spPr>
              <a:xfrm>
                <a:off x="6579000" y="2966760"/>
                <a:ext cx="171000" cy="360"/>
              </a:xfrm>
              <a:prstGeom prst="line">
                <a:avLst/>
              </a:prstGeom>
              <a:ln w="19080">
                <a:solidFill>
                  <a:srgbClr val="FFFFFF"/>
                </a:solidFill>
                <a:round/>
              </a:ln>
            </p:spPr>
            <p:style>
              <a:lnRef idx="1">
                <a:schemeClr val="accent1"/>
              </a:lnRef>
              <a:fillRef idx="0">
                <a:schemeClr val="accent1"/>
              </a:fillRef>
              <a:effectRef idx="0">
                <a:schemeClr val="accent1"/>
              </a:effectRef>
              <a:fontRef idx="minor"/>
            </p:style>
          </p:sp>
          <p:sp>
            <p:nvSpPr>
              <p:cNvPr id="108" name="Line 27">
                <a:extLst>
                  <a:ext uri="{FF2B5EF4-FFF2-40B4-BE49-F238E27FC236}">
                    <a16:creationId xmlns:a16="http://schemas.microsoft.com/office/drawing/2014/main" id="{530160B3-5BCA-A644-8BD5-15218FE783BE}"/>
                  </a:ext>
                </a:extLst>
              </p:cNvPr>
              <p:cNvSpPr/>
              <p:nvPr/>
            </p:nvSpPr>
            <p:spPr>
              <a:xfrm>
                <a:off x="6579000" y="3101760"/>
                <a:ext cx="171000" cy="360"/>
              </a:xfrm>
              <a:prstGeom prst="line">
                <a:avLst/>
              </a:prstGeom>
              <a:ln w="19080">
                <a:solidFill>
                  <a:srgbClr val="FFFFFF"/>
                </a:solidFill>
                <a:round/>
              </a:ln>
            </p:spPr>
            <p:style>
              <a:lnRef idx="1">
                <a:schemeClr val="accent1"/>
              </a:lnRef>
              <a:fillRef idx="0">
                <a:schemeClr val="accent1"/>
              </a:fillRef>
              <a:effectRef idx="0">
                <a:schemeClr val="accent1"/>
              </a:effectRef>
              <a:fontRef idx="minor"/>
            </p:style>
          </p:sp>
          <p:sp>
            <p:nvSpPr>
              <p:cNvPr id="109" name="Line 28">
                <a:extLst>
                  <a:ext uri="{FF2B5EF4-FFF2-40B4-BE49-F238E27FC236}">
                    <a16:creationId xmlns:a16="http://schemas.microsoft.com/office/drawing/2014/main" id="{D7F704A4-BF54-A84C-A10B-C464B4B41C91}"/>
                  </a:ext>
                </a:extLst>
              </p:cNvPr>
              <p:cNvSpPr/>
              <p:nvPr/>
            </p:nvSpPr>
            <p:spPr>
              <a:xfrm>
                <a:off x="6579000" y="3236760"/>
                <a:ext cx="171000" cy="360"/>
              </a:xfrm>
              <a:prstGeom prst="line">
                <a:avLst/>
              </a:prstGeom>
              <a:ln w="19080">
                <a:solidFill>
                  <a:srgbClr val="FFFFFF"/>
                </a:solidFill>
                <a:round/>
              </a:ln>
            </p:spPr>
            <p:style>
              <a:lnRef idx="1">
                <a:schemeClr val="accent1"/>
              </a:lnRef>
              <a:fillRef idx="0">
                <a:schemeClr val="accent1"/>
              </a:fillRef>
              <a:effectRef idx="0">
                <a:schemeClr val="accent1"/>
              </a:effectRef>
              <a:fontRef idx="minor"/>
            </p:style>
          </p:sp>
          <p:sp>
            <p:nvSpPr>
              <p:cNvPr id="110" name="Line 29">
                <a:extLst>
                  <a:ext uri="{FF2B5EF4-FFF2-40B4-BE49-F238E27FC236}">
                    <a16:creationId xmlns:a16="http://schemas.microsoft.com/office/drawing/2014/main" id="{6FBCE07A-B5C2-AD4A-89A0-5E2835BF370B}"/>
                  </a:ext>
                </a:extLst>
              </p:cNvPr>
              <p:cNvSpPr/>
              <p:nvPr/>
            </p:nvSpPr>
            <p:spPr>
              <a:xfrm>
                <a:off x="6579000" y="3371760"/>
                <a:ext cx="171000" cy="360"/>
              </a:xfrm>
              <a:prstGeom prst="line">
                <a:avLst/>
              </a:prstGeom>
              <a:ln w="19080">
                <a:solidFill>
                  <a:srgbClr val="FFFFFF"/>
                </a:solidFill>
                <a:round/>
              </a:ln>
            </p:spPr>
            <p:style>
              <a:lnRef idx="1">
                <a:schemeClr val="accent1"/>
              </a:lnRef>
              <a:fillRef idx="0">
                <a:schemeClr val="accent1"/>
              </a:fillRef>
              <a:effectRef idx="0">
                <a:schemeClr val="accent1"/>
              </a:effectRef>
              <a:fontRef idx="minor"/>
            </p:style>
          </p:sp>
        </p:grpSp>
        <p:grpSp>
          <p:nvGrpSpPr>
            <p:cNvPr id="89" name="Group 30">
              <a:extLst>
                <a:ext uri="{FF2B5EF4-FFF2-40B4-BE49-F238E27FC236}">
                  <a16:creationId xmlns:a16="http://schemas.microsoft.com/office/drawing/2014/main" id="{13AAB3F7-FF8A-E64A-B5E4-12B1089CED43}"/>
                </a:ext>
              </a:extLst>
            </p:cNvPr>
            <p:cNvGrpSpPr/>
            <p:nvPr/>
          </p:nvGrpSpPr>
          <p:grpSpPr>
            <a:xfrm>
              <a:off x="7429680" y="2966760"/>
              <a:ext cx="170640" cy="405360"/>
              <a:chOff x="7429680" y="2966760"/>
              <a:chExt cx="170640" cy="405360"/>
            </a:xfrm>
          </p:grpSpPr>
          <p:sp>
            <p:nvSpPr>
              <p:cNvPr id="103" name="Line 31">
                <a:extLst>
                  <a:ext uri="{FF2B5EF4-FFF2-40B4-BE49-F238E27FC236}">
                    <a16:creationId xmlns:a16="http://schemas.microsoft.com/office/drawing/2014/main" id="{8A0058A2-F243-6447-9F0A-875BA18F2F57}"/>
                  </a:ext>
                </a:extLst>
              </p:cNvPr>
              <p:cNvSpPr/>
              <p:nvPr/>
            </p:nvSpPr>
            <p:spPr>
              <a:xfrm>
                <a:off x="7429680" y="2966760"/>
                <a:ext cx="170640" cy="360"/>
              </a:xfrm>
              <a:prstGeom prst="line">
                <a:avLst/>
              </a:prstGeom>
              <a:ln w="19080">
                <a:solidFill>
                  <a:srgbClr val="FFFFFF"/>
                </a:solidFill>
                <a:round/>
              </a:ln>
            </p:spPr>
            <p:style>
              <a:lnRef idx="1">
                <a:schemeClr val="accent1"/>
              </a:lnRef>
              <a:fillRef idx="0">
                <a:schemeClr val="accent1"/>
              </a:fillRef>
              <a:effectRef idx="0">
                <a:schemeClr val="accent1"/>
              </a:effectRef>
              <a:fontRef idx="minor"/>
            </p:style>
          </p:sp>
          <p:sp>
            <p:nvSpPr>
              <p:cNvPr id="104" name="Line 32">
                <a:extLst>
                  <a:ext uri="{FF2B5EF4-FFF2-40B4-BE49-F238E27FC236}">
                    <a16:creationId xmlns:a16="http://schemas.microsoft.com/office/drawing/2014/main" id="{4436341C-2C23-DD4A-9967-08AA2CF73CA4}"/>
                  </a:ext>
                </a:extLst>
              </p:cNvPr>
              <p:cNvSpPr/>
              <p:nvPr/>
            </p:nvSpPr>
            <p:spPr>
              <a:xfrm>
                <a:off x="7429680" y="3101760"/>
                <a:ext cx="170640" cy="360"/>
              </a:xfrm>
              <a:prstGeom prst="line">
                <a:avLst/>
              </a:prstGeom>
              <a:ln w="19080">
                <a:solidFill>
                  <a:srgbClr val="FFFFFF"/>
                </a:solidFill>
                <a:round/>
              </a:ln>
            </p:spPr>
            <p:style>
              <a:lnRef idx="1">
                <a:schemeClr val="accent1"/>
              </a:lnRef>
              <a:fillRef idx="0">
                <a:schemeClr val="accent1"/>
              </a:fillRef>
              <a:effectRef idx="0">
                <a:schemeClr val="accent1"/>
              </a:effectRef>
              <a:fontRef idx="minor"/>
            </p:style>
          </p:sp>
          <p:sp>
            <p:nvSpPr>
              <p:cNvPr id="105" name="Line 33">
                <a:extLst>
                  <a:ext uri="{FF2B5EF4-FFF2-40B4-BE49-F238E27FC236}">
                    <a16:creationId xmlns:a16="http://schemas.microsoft.com/office/drawing/2014/main" id="{6E8F20DD-1BF2-294F-915B-89630E91F62F}"/>
                  </a:ext>
                </a:extLst>
              </p:cNvPr>
              <p:cNvSpPr/>
              <p:nvPr/>
            </p:nvSpPr>
            <p:spPr>
              <a:xfrm>
                <a:off x="7429680" y="3236760"/>
                <a:ext cx="170640" cy="360"/>
              </a:xfrm>
              <a:prstGeom prst="line">
                <a:avLst/>
              </a:prstGeom>
              <a:ln w="19080">
                <a:solidFill>
                  <a:srgbClr val="FFFFFF"/>
                </a:solidFill>
                <a:round/>
              </a:ln>
            </p:spPr>
            <p:style>
              <a:lnRef idx="1">
                <a:schemeClr val="accent1"/>
              </a:lnRef>
              <a:fillRef idx="0">
                <a:schemeClr val="accent1"/>
              </a:fillRef>
              <a:effectRef idx="0">
                <a:schemeClr val="accent1"/>
              </a:effectRef>
              <a:fontRef idx="minor"/>
            </p:style>
          </p:sp>
          <p:sp>
            <p:nvSpPr>
              <p:cNvPr id="106" name="Line 34">
                <a:extLst>
                  <a:ext uri="{FF2B5EF4-FFF2-40B4-BE49-F238E27FC236}">
                    <a16:creationId xmlns:a16="http://schemas.microsoft.com/office/drawing/2014/main" id="{F3794253-5D90-FE42-9D23-7FBB933F13ED}"/>
                  </a:ext>
                </a:extLst>
              </p:cNvPr>
              <p:cNvSpPr/>
              <p:nvPr/>
            </p:nvSpPr>
            <p:spPr>
              <a:xfrm>
                <a:off x="7429680" y="3371760"/>
                <a:ext cx="170640" cy="360"/>
              </a:xfrm>
              <a:prstGeom prst="line">
                <a:avLst/>
              </a:prstGeom>
              <a:ln w="19080">
                <a:solidFill>
                  <a:srgbClr val="FFFFFF"/>
                </a:solidFill>
                <a:round/>
              </a:ln>
            </p:spPr>
            <p:style>
              <a:lnRef idx="1">
                <a:schemeClr val="accent1"/>
              </a:lnRef>
              <a:fillRef idx="0">
                <a:schemeClr val="accent1"/>
              </a:fillRef>
              <a:effectRef idx="0">
                <a:schemeClr val="accent1"/>
              </a:effectRef>
              <a:fontRef idx="minor"/>
            </p:style>
          </p:sp>
        </p:grpSp>
        <p:grpSp>
          <p:nvGrpSpPr>
            <p:cNvPr id="90" name="Group 35">
              <a:extLst>
                <a:ext uri="{FF2B5EF4-FFF2-40B4-BE49-F238E27FC236}">
                  <a16:creationId xmlns:a16="http://schemas.microsoft.com/office/drawing/2014/main" id="{0165EAD5-BE5D-FA45-900D-BA65330C451D}"/>
                </a:ext>
              </a:extLst>
            </p:cNvPr>
            <p:cNvGrpSpPr/>
            <p:nvPr/>
          </p:nvGrpSpPr>
          <p:grpSpPr>
            <a:xfrm>
              <a:off x="6879600" y="2658600"/>
              <a:ext cx="405360" cy="1020960"/>
              <a:chOff x="6879600" y="2658600"/>
              <a:chExt cx="405360" cy="1020960"/>
            </a:xfrm>
          </p:grpSpPr>
          <p:grpSp>
            <p:nvGrpSpPr>
              <p:cNvPr id="93" name="Group 36">
                <a:extLst>
                  <a:ext uri="{FF2B5EF4-FFF2-40B4-BE49-F238E27FC236}">
                    <a16:creationId xmlns:a16="http://schemas.microsoft.com/office/drawing/2014/main" id="{68DA0928-4ABD-CB41-B8A1-A7439B94E632}"/>
                  </a:ext>
                </a:extLst>
              </p:cNvPr>
              <p:cNvGrpSpPr/>
              <p:nvPr/>
            </p:nvGrpSpPr>
            <p:grpSpPr>
              <a:xfrm>
                <a:off x="6879600" y="2658600"/>
                <a:ext cx="405360" cy="170640"/>
                <a:chOff x="6879600" y="2658600"/>
                <a:chExt cx="405360" cy="170640"/>
              </a:xfrm>
            </p:grpSpPr>
            <p:sp>
              <p:nvSpPr>
                <p:cNvPr id="99" name="Line 37">
                  <a:extLst>
                    <a:ext uri="{FF2B5EF4-FFF2-40B4-BE49-F238E27FC236}">
                      <a16:creationId xmlns:a16="http://schemas.microsoft.com/office/drawing/2014/main" id="{1CFBFC71-E3C3-AD42-855A-E549243EB67C}"/>
                    </a:ext>
                  </a:extLst>
                </p:cNvPr>
                <p:cNvSpPr/>
                <p:nvPr/>
              </p:nvSpPr>
              <p:spPr>
                <a:xfrm>
                  <a:off x="7284600" y="2658600"/>
                  <a:ext cx="360" cy="170640"/>
                </a:xfrm>
                <a:prstGeom prst="line">
                  <a:avLst/>
                </a:prstGeom>
                <a:ln w="19080">
                  <a:solidFill>
                    <a:srgbClr val="FFFFFF"/>
                  </a:solidFill>
                  <a:round/>
                </a:ln>
              </p:spPr>
              <p:style>
                <a:lnRef idx="1">
                  <a:schemeClr val="accent1"/>
                </a:lnRef>
                <a:fillRef idx="0">
                  <a:schemeClr val="accent1"/>
                </a:fillRef>
                <a:effectRef idx="0">
                  <a:schemeClr val="accent1"/>
                </a:effectRef>
                <a:fontRef idx="minor"/>
              </p:style>
            </p:sp>
            <p:sp>
              <p:nvSpPr>
                <p:cNvPr id="100" name="Line 38">
                  <a:extLst>
                    <a:ext uri="{FF2B5EF4-FFF2-40B4-BE49-F238E27FC236}">
                      <a16:creationId xmlns:a16="http://schemas.microsoft.com/office/drawing/2014/main" id="{4DC4EB92-D80D-9647-97D7-76A44B8A0B48}"/>
                    </a:ext>
                  </a:extLst>
                </p:cNvPr>
                <p:cNvSpPr/>
                <p:nvPr/>
              </p:nvSpPr>
              <p:spPr>
                <a:xfrm>
                  <a:off x="7149600" y="2658600"/>
                  <a:ext cx="360" cy="170640"/>
                </a:xfrm>
                <a:prstGeom prst="line">
                  <a:avLst/>
                </a:prstGeom>
                <a:ln w="19080">
                  <a:solidFill>
                    <a:srgbClr val="FFFFFF"/>
                  </a:solidFill>
                  <a:round/>
                </a:ln>
              </p:spPr>
              <p:style>
                <a:lnRef idx="1">
                  <a:schemeClr val="accent1"/>
                </a:lnRef>
                <a:fillRef idx="0">
                  <a:schemeClr val="accent1"/>
                </a:fillRef>
                <a:effectRef idx="0">
                  <a:schemeClr val="accent1"/>
                </a:effectRef>
                <a:fontRef idx="minor"/>
              </p:style>
            </p:sp>
            <p:sp>
              <p:nvSpPr>
                <p:cNvPr id="101" name="Line 39">
                  <a:extLst>
                    <a:ext uri="{FF2B5EF4-FFF2-40B4-BE49-F238E27FC236}">
                      <a16:creationId xmlns:a16="http://schemas.microsoft.com/office/drawing/2014/main" id="{327C52D1-7A7A-9447-B243-013C1FCAD462}"/>
                    </a:ext>
                  </a:extLst>
                </p:cNvPr>
                <p:cNvSpPr/>
                <p:nvPr/>
              </p:nvSpPr>
              <p:spPr>
                <a:xfrm>
                  <a:off x="7014600" y="2658600"/>
                  <a:ext cx="360" cy="170640"/>
                </a:xfrm>
                <a:prstGeom prst="line">
                  <a:avLst/>
                </a:prstGeom>
                <a:ln w="19080">
                  <a:solidFill>
                    <a:srgbClr val="FFFFFF"/>
                  </a:solidFill>
                  <a:round/>
                </a:ln>
              </p:spPr>
              <p:style>
                <a:lnRef idx="1">
                  <a:schemeClr val="accent1"/>
                </a:lnRef>
                <a:fillRef idx="0">
                  <a:schemeClr val="accent1"/>
                </a:fillRef>
                <a:effectRef idx="0">
                  <a:schemeClr val="accent1"/>
                </a:effectRef>
                <a:fontRef idx="minor"/>
              </p:style>
            </p:sp>
            <p:sp>
              <p:nvSpPr>
                <p:cNvPr id="102" name="Line 40">
                  <a:extLst>
                    <a:ext uri="{FF2B5EF4-FFF2-40B4-BE49-F238E27FC236}">
                      <a16:creationId xmlns:a16="http://schemas.microsoft.com/office/drawing/2014/main" id="{2AAA8F6A-6F71-8E40-8CDC-E366E3BB47F6}"/>
                    </a:ext>
                  </a:extLst>
                </p:cNvPr>
                <p:cNvSpPr/>
                <p:nvPr/>
              </p:nvSpPr>
              <p:spPr>
                <a:xfrm>
                  <a:off x="6879600" y="2658600"/>
                  <a:ext cx="360" cy="170640"/>
                </a:xfrm>
                <a:prstGeom prst="line">
                  <a:avLst/>
                </a:prstGeom>
                <a:ln w="19080">
                  <a:solidFill>
                    <a:srgbClr val="FFFFFF"/>
                  </a:solidFill>
                  <a:round/>
                </a:ln>
              </p:spPr>
              <p:style>
                <a:lnRef idx="1">
                  <a:schemeClr val="accent1"/>
                </a:lnRef>
                <a:fillRef idx="0">
                  <a:schemeClr val="accent1"/>
                </a:fillRef>
                <a:effectRef idx="0">
                  <a:schemeClr val="accent1"/>
                </a:effectRef>
                <a:fontRef idx="minor"/>
              </p:style>
            </p:sp>
          </p:grpSp>
          <p:grpSp>
            <p:nvGrpSpPr>
              <p:cNvPr id="94" name="Group 41">
                <a:extLst>
                  <a:ext uri="{FF2B5EF4-FFF2-40B4-BE49-F238E27FC236}">
                    <a16:creationId xmlns:a16="http://schemas.microsoft.com/office/drawing/2014/main" id="{235F75E7-B1C8-D04B-AE2A-BC8C96FA8260}"/>
                  </a:ext>
                </a:extLst>
              </p:cNvPr>
              <p:cNvGrpSpPr/>
              <p:nvPr/>
            </p:nvGrpSpPr>
            <p:grpSpPr>
              <a:xfrm>
                <a:off x="6879600" y="3508560"/>
                <a:ext cx="405360" cy="171000"/>
                <a:chOff x="6879600" y="3508560"/>
                <a:chExt cx="405360" cy="171000"/>
              </a:xfrm>
            </p:grpSpPr>
            <p:sp>
              <p:nvSpPr>
                <p:cNvPr id="95" name="Line 42">
                  <a:extLst>
                    <a:ext uri="{FF2B5EF4-FFF2-40B4-BE49-F238E27FC236}">
                      <a16:creationId xmlns:a16="http://schemas.microsoft.com/office/drawing/2014/main" id="{EEB12BAA-C594-884E-9C80-A46F43F0BEC9}"/>
                    </a:ext>
                  </a:extLst>
                </p:cNvPr>
                <p:cNvSpPr/>
                <p:nvPr/>
              </p:nvSpPr>
              <p:spPr>
                <a:xfrm>
                  <a:off x="7284600" y="3508560"/>
                  <a:ext cx="360" cy="171000"/>
                </a:xfrm>
                <a:prstGeom prst="line">
                  <a:avLst/>
                </a:prstGeom>
                <a:ln w="19080">
                  <a:solidFill>
                    <a:srgbClr val="FFFFFF"/>
                  </a:solidFill>
                  <a:round/>
                </a:ln>
              </p:spPr>
              <p:style>
                <a:lnRef idx="1">
                  <a:schemeClr val="accent1"/>
                </a:lnRef>
                <a:fillRef idx="0">
                  <a:schemeClr val="accent1"/>
                </a:fillRef>
                <a:effectRef idx="0">
                  <a:schemeClr val="accent1"/>
                </a:effectRef>
                <a:fontRef idx="minor"/>
              </p:style>
            </p:sp>
            <p:sp>
              <p:nvSpPr>
                <p:cNvPr id="96" name="Line 43">
                  <a:extLst>
                    <a:ext uri="{FF2B5EF4-FFF2-40B4-BE49-F238E27FC236}">
                      <a16:creationId xmlns:a16="http://schemas.microsoft.com/office/drawing/2014/main" id="{18104C1B-7939-F345-BA27-D74F8C1A9651}"/>
                    </a:ext>
                  </a:extLst>
                </p:cNvPr>
                <p:cNvSpPr/>
                <p:nvPr/>
              </p:nvSpPr>
              <p:spPr>
                <a:xfrm>
                  <a:off x="7149600" y="3508560"/>
                  <a:ext cx="360" cy="171000"/>
                </a:xfrm>
                <a:prstGeom prst="line">
                  <a:avLst/>
                </a:prstGeom>
                <a:ln w="19080">
                  <a:solidFill>
                    <a:srgbClr val="FFFFFF"/>
                  </a:solidFill>
                  <a:round/>
                </a:ln>
              </p:spPr>
              <p:style>
                <a:lnRef idx="1">
                  <a:schemeClr val="accent1"/>
                </a:lnRef>
                <a:fillRef idx="0">
                  <a:schemeClr val="accent1"/>
                </a:fillRef>
                <a:effectRef idx="0">
                  <a:schemeClr val="accent1"/>
                </a:effectRef>
                <a:fontRef idx="minor"/>
              </p:style>
            </p:sp>
            <p:sp>
              <p:nvSpPr>
                <p:cNvPr id="97" name="Line 44">
                  <a:extLst>
                    <a:ext uri="{FF2B5EF4-FFF2-40B4-BE49-F238E27FC236}">
                      <a16:creationId xmlns:a16="http://schemas.microsoft.com/office/drawing/2014/main" id="{EEDB80FB-DF12-0F47-B7F5-4688B65E0C14}"/>
                    </a:ext>
                  </a:extLst>
                </p:cNvPr>
                <p:cNvSpPr/>
                <p:nvPr/>
              </p:nvSpPr>
              <p:spPr>
                <a:xfrm>
                  <a:off x="7014600" y="3508560"/>
                  <a:ext cx="360" cy="171000"/>
                </a:xfrm>
                <a:prstGeom prst="line">
                  <a:avLst/>
                </a:prstGeom>
                <a:ln w="19080">
                  <a:solidFill>
                    <a:srgbClr val="FFFFFF"/>
                  </a:solidFill>
                  <a:round/>
                </a:ln>
              </p:spPr>
              <p:style>
                <a:lnRef idx="1">
                  <a:schemeClr val="accent1"/>
                </a:lnRef>
                <a:fillRef idx="0">
                  <a:schemeClr val="accent1"/>
                </a:fillRef>
                <a:effectRef idx="0">
                  <a:schemeClr val="accent1"/>
                </a:effectRef>
                <a:fontRef idx="minor"/>
              </p:style>
            </p:sp>
            <p:sp>
              <p:nvSpPr>
                <p:cNvPr id="98" name="Line 45">
                  <a:extLst>
                    <a:ext uri="{FF2B5EF4-FFF2-40B4-BE49-F238E27FC236}">
                      <a16:creationId xmlns:a16="http://schemas.microsoft.com/office/drawing/2014/main" id="{C6542412-1D73-9743-BE7F-0B689143566D}"/>
                    </a:ext>
                  </a:extLst>
                </p:cNvPr>
                <p:cNvSpPr/>
                <p:nvPr/>
              </p:nvSpPr>
              <p:spPr>
                <a:xfrm>
                  <a:off x="6879600" y="3508560"/>
                  <a:ext cx="360" cy="171000"/>
                </a:xfrm>
                <a:prstGeom prst="line">
                  <a:avLst/>
                </a:prstGeom>
                <a:ln w="19080">
                  <a:solidFill>
                    <a:srgbClr val="FFFFFF"/>
                  </a:solidFill>
                  <a:round/>
                </a:ln>
              </p:spPr>
              <p:style>
                <a:lnRef idx="1">
                  <a:schemeClr val="accent1"/>
                </a:lnRef>
                <a:fillRef idx="0">
                  <a:schemeClr val="accent1"/>
                </a:fillRef>
                <a:effectRef idx="0">
                  <a:schemeClr val="accent1"/>
                </a:effectRef>
                <a:fontRef idx="minor"/>
              </p:style>
            </p:sp>
          </p:grpSp>
        </p:grpSp>
        <p:sp>
          <p:nvSpPr>
            <p:cNvPr id="91" name="CustomShape 46">
              <a:extLst>
                <a:ext uri="{FF2B5EF4-FFF2-40B4-BE49-F238E27FC236}">
                  <a16:creationId xmlns:a16="http://schemas.microsoft.com/office/drawing/2014/main" id="{980183E2-7491-7D4C-A8D2-6F00BD89453E}"/>
                </a:ext>
              </a:extLst>
            </p:cNvPr>
            <p:cNvSpPr/>
            <p:nvPr/>
          </p:nvSpPr>
          <p:spPr>
            <a:xfrm>
              <a:off x="6817680" y="2895840"/>
              <a:ext cx="540360" cy="540360"/>
            </a:xfrm>
            <a:prstGeom prst="roundRect">
              <a:avLst>
                <a:gd name="adj" fmla="val 16667"/>
              </a:avLst>
            </a:prstGeom>
            <a:solidFill>
              <a:srgbClr val="282828"/>
            </a:solidFill>
            <a:ln w="19080">
              <a:solidFill>
                <a:srgbClr val="FFFFFF"/>
              </a:solidFill>
              <a:round/>
            </a:ln>
            <a:effectLst>
              <a:outerShdw blurRad="40000" dist="23040" dir="5400000" rotWithShape="0">
                <a:srgbClr val="000000">
                  <a:alpha val="35000"/>
                </a:srgbClr>
              </a:outerShdw>
            </a:effectLst>
          </p:spPr>
          <p:style>
            <a:lnRef idx="1">
              <a:schemeClr val="accent2"/>
            </a:lnRef>
            <a:fillRef idx="3">
              <a:schemeClr val="accent2"/>
            </a:fillRef>
            <a:effectRef idx="2">
              <a:schemeClr val="accent2"/>
            </a:effectRef>
            <a:fontRef idx="minor"/>
          </p:style>
        </p:sp>
        <p:sp>
          <p:nvSpPr>
            <p:cNvPr id="92" name="CustomShape 47">
              <a:extLst>
                <a:ext uri="{FF2B5EF4-FFF2-40B4-BE49-F238E27FC236}">
                  <a16:creationId xmlns:a16="http://schemas.microsoft.com/office/drawing/2014/main" id="{D65677A4-262A-BB43-A999-B282A025E6D9}"/>
                </a:ext>
              </a:extLst>
            </p:cNvPr>
            <p:cNvSpPr/>
            <p:nvPr/>
          </p:nvSpPr>
          <p:spPr>
            <a:xfrm>
              <a:off x="6995520" y="3007800"/>
              <a:ext cx="184320" cy="321120"/>
            </a:xfrm>
            <a:custGeom>
              <a:avLst/>
              <a:gdLst/>
              <a:ahLst/>
              <a:cxnLst/>
              <a:rect l="l" t="t" r="r" b="b"/>
              <a:pathLst>
                <a:path w="196" h="397">
                  <a:moveTo>
                    <a:pt x="139" y="0"/>
                  </a:moveTo>
                  <a:lnTo>
                    <a:pt x="0" y="226"/>
                  </a:lnTo>
                  <a:lnTo>
                    <a:pt x="83" y="226"/>
                  </a:lnTo>
                  <a:lnTo>
                    <a:pt x="66" y="397"/>
                  </a:lnTo>
                  <a:lnTo>
                    <a:pt x="196" y="154"/>
                  </a:lnTo>
                  <a:lnTo>
                    <a:pt x="111" y="154"/>
                  </a:lnTo>
                  <a:lnTo>
                    <a:pt x="139" y="0"/>
                  </a:lnTo>
                  <a:close/>
                </a:path>
              </a:pathLst>
            </a:custGeom>
            <a:solidFill>
              <a:srgbClr val="282828"/>
            </a:solidFill>
            <a:ln w="19080">
              <a:solidFill>
                <a:srgbClr val="FFFFFF"/>
              </a:solidFill>
              <a:round/>
            </a:ln>
            <a:scene3d>
              <a:camera prst="orthographicFront">
                <a:rot lat="0" lon="0" rev="0"/>
              </a:camera>
              <a:lightRig rig="threePt" dir="t"/>
            </a:scene3d>
          </p:spPr>
          <p:style>
            <a:lnRef idx="0">
              <a:scrgbClr r="0" g="0" b="0"/>
            </a:lnRef>
            <a:fillRef idx="0">
              <a:scrgbClr r="0" g="0" b="0"/>
            </a:fillRef>
            <a:effectRef idx="0">
              <a:scrgbClr r="0" g="0" b="0"/>
            </a:effectRef>
            <a:fontRef idx="minor"/>
          </p:style>
        </p:sp>
      </p:grpSp>
      <p:grpSp>
        <p:nvGrpSpPr>
          <p:cNvPr id="111" name="Group 1">
            <a:extLst>
              <a:ext uri="{FF2B5EF4-FFF2-40B4-BE49-F238E27FC236}">
                <a16:creationId xmlns:a16="http://schemas.microsoft.com/office/drawing/2014/main" id="{7610A519-E15C-A547-9B9C-E06A7548994D}"/>
              </a:ext>
            </a:extLst>
          </p:cNvPr>
          <p:cNvGrpSpPr/>
          <p:nvPr/>
        </p:nvGrpSpPr>
        <p:grpSpPr>
          <a:xfrm>
            <a:off x="4138432" y="1897589"/>
            <a:ext cx="1109520" cy="750240"/>
            <a:chOff x="2165400" y="2919960"/>
            <a:chExt cx="1109520" cy="750240"/>
          </a:xfrm>
        </p:grpSpPr>
        <p:grpSp>
          <p:nvGrpSpPr>
            <p:cNvPr id="112" name="Group 2">
              <a:extLst>
                <a:ext uri="{FF2B5EF4-FFF2-40B4-BE49-F238E27FC236}">
                  <a16:creationId xmlns:a16="http://schemas.microsoft.com/office/drawing/2014/main" id="{6D2E85F3-2103-5347-A23D-3809EECCFACD}"/>
                </a:ext>
              </a:extLst>
            </p:cNvPr>
            <p:cNvGrpSpPr/>
            <p:nvPr/>
          </p:nvGrpSpPr>
          <p:grpSpPr>
            <a:xfrm>
              <a:off x="2165400" y="2919960"/>
              <a:ext cx="1109520" cy="750240"/>
              <a:chOff x="2165400" y="2919960"/>
              <a:chExt cx="1109520" cy="750240"/>
            </a:xfrm>
          </p:grpSpPr>
          <p:sp>
            <p:nvSpPr>
              <p:cNvPr id="114" name="CustomShape 3">
                <a:extLst>
                  <a:ext uri="{FF2B5EF4-FFF2-40B4-BE49-F238E27FC236}">
                    <a16:creationId xmlns:a16="http://schemas.microsoft.com/office/drawing/2014/main" id="{10C89C98-D8AD-884C-BC0F-04778080456D}"/>
                  </a:ext>
                </a:extLst>
              </p:cNvPr>
              <p:cNvSpPr/>
              <p:nvPr/>
            </p:nvSpPr>
            <p:spPr>
              <a:xfrm>
                <a:off x="2165400" y="2919960"/>
                <a:ext cx="1109520" cy="750240"/>
              </a:xfrm>
              <a:custGeom>
                <a:avLst/>
                <a:gdLst/>
                <a:ahLst/>
                <a:cxnLst/>
                <a:rect l="l" t="t" r="r" b="b"/>
                <a:pathLst>
                  <a:path w="698500" h="474020">
                    <a:moveTo>
                      <a:pt x="261620" y="0"/>
                    </a:moveTo>
                    <a:lnTo>
                      <a:pt x="698500" y="0"/>
                    </a:lnTo>
                    <a:lnTo>
                      <a:pt x="698500" y="468940"/>
                    </a:lnTo>
                    <a:lnTo>
                      <a:pt x="543560" y="468940"/>
                    </a:lnTo>
                    <a:lnTo>
                      <a:pt x="543560" y="474020"/>
                    </a:lnTo>
                    <a:lnTo>
                      <a:pt x="106680" y="474020"/>
                    </a:lnTo>
                    <a:lnTo>
                      <a:pt x="106680" y="413060"/>
                    </a:lnTo>
                    <a:lnTo>
                      <a:pt x="0" y="413060"/>
                    </a:lnTo>
                    <a:lnTo>
                      <a:pt x="0" y="162560"/>
                    </a:lnTo>
                    <a:lnTo>
                      <a:pt x="106680" y="162560"/>
                    </a:lnTo>
                    <a:lnTo>
                      <a:pt x="106680" y="101600"/>
                    </a:lnTo>
                    <a:lnTo>
                      <a:pt x="261620" y="101600"/>
                    </a:lnTo>
                    <a:close/>
                  </a:path>
                </a:pathLst>
              </a:custGeom>
              <a:solidFill>
                <a:srgbClr val="282828"/>
              </a:solidFill>
              <a:ln w="19080">
                <a:solidFill>
                  <a:srgbClr val="FFFFFF"/>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15" name="CustomShape 4">
                <a:extLst>
                  <a:ext uri="{FF2B5EF4-FFF2-40B4-BE49-F238E27FC236}">
                    <a16:creationId xmlns:a16="http://schemas.microsoft.com/office/drawing/2014/main" id="{63866CA6-8A0B-5D45-BB37-5D32F6C840FF}"/>
                  </a:ext>
                </a:extLst>
              </p:cNvPr>
              <p:cNvSpPr/>
              <p:nvPr/>
            </p:nvSpPr>
            <p:spPr>
              <a:xfrm>
                <a:off x="2709000" y="3064320"/>
                <a:ext cx="354600" cy="436680"/>
              </a:xfrm>
              <a:prstGeom prst="rect">
                <a:avLst/>
              </a:prstGeom>
              <a:solidFill>
                <a:srgbClr val="282828"/>
              </a:solidFill>
              <a:ln w="19080">
                <a:solidFill>
                  <a:srgbClr val="FFFFFF"/>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16" name="CustomShape 5">
                <a:extLst>
                  <a:ext uri="{FF2B5EF4-FFF2-40B4-BE49-F238E27FC236}">
                    <a16:creationId xmlns:a16="http://schemas.microsoft.com/office/drawing/2014/main" id="{F226A287-1F6D-8A45-9D36-E40B32916CE7}"/>
                  </a:ext>
                </a:extLst>
              </p:cNvPr>
              <p:cNvSpPr/>
              <p:nvPr/>
            </p:nvSpPr>
            <p:spPr>
              <a:xfrm>
                <a:off x="2264400" y="3274560"/>
                <a:ext cx="110880" cy="207360"/>
              </a:xfrm>
              <a:prstGeom prst="rect">
                <a:avLst/>
              </a:prstGeom>
              <a:solidFill>
                <a:srgbClr val="282828"/>
              </a:solidFill>
              <a:ln w="19080">
                <a:solidFill>
                  <a:srgbClr val="FFFFFF"/>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17" name="CustomShape 6">
                <a:extLst>
                  <a:ext uri="{FF2B5EF4-FFF2-40B4-BE49-F238E27FC236}">
                    <a16:creationId xmlns:a16="http://schemas.microsoft.com/office/drawing/2014/main" id="{DAB8C1C6-A232-CD40-ADB8-6018AB816431}"/>
                  </a:ext>
                </a:extLst>
              </p:cNvPr>
              <p:cNvSpPr/>
              <p:nvPr/>
            </p:nvSpPr>
            <p:spPr>
              <a:xfrm>
                <a:off x="2448720" y="3184560"/>
                <a:ext cx="214200" cy="82080"/>
              </a:xfrm>
              <a:prstGeom prst="rect">
                <a:avLst/>
              </a:prstGeom>
              <a:solidFill>
                <a:srgbClr val="282828"/>
              </a:solidFill>
              <a:ln w="19080">
                <a:solidFill>
                  <a:srgbClr val="FFFFFF"/>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18" name="CustomShape 7">
                <a:extLst>
                  <a:ext uri="{FF2B5EF4-FFF2-40B4-BE49-F238E27FC236}">
                    <a16:creationId xmlns:a16="http://schemas.microsoft.com/office/drawing/2014/main" id="{E25BA2EA-EA48-344C-9254-AC2BAB4A2E4E}"/>
                  </a:ext>
                </a:extLst>
              </p:cNvPr>
              <p:cNvSpPr/>
              <p:nvPr/>
            </p:nvSpPr>
            <p:spPr>
              <a:xfrm>
                <a:off x="2448720" y="3337560"/>
                <a:ext cx="214200" cy="82080"/>
              </a:xfrm>
              <a:prstGeom prst="rect">
                <a:avLst/>
              </a:prstGeom>
              <a:solidFill>
                <a:srgbClr val="282828"/>
              </a:solidFill>
              <a:ln w="19080">
                <a:solidFill>
                  <a:srgbClr val="FFFFFF"/>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19" name="CustomShape 8">
                <a:extLst>
                  <a:ext uri="{FF2B5EF4-FFF2-40B4-BE49-F238E27FC236}">
                    <a16:creationId xmlns:a16="http://schemas.microsoft.com/office/drawing/2014/main" id="{07B232E9-5951-7743-9C81-94A249D8B851}"/>
                  </a:ext>
                </a:extLst>
              </p:cNvPr>
              <p:cNvSpPr/>
              <p:nvPr/>
            </p:nvSpPr>
            <p:spPr>
              <a:xfrm>
                <a:off x="3081600" y="3245400"/>
                <a:ext cx="193320" cy="82080"/>
              </a:xfrm>
              <a:prstGeom prst="rect">
                <a:avLst/>
              </a:prstGeom>
              <a:solidFill>
                <a:srgbClr val="282828"/>
              </a:solidFill>
              <a:ln w="19080">
                <a:solidFill>
                  <a:srgbClr val="FFFFFF"/>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grpSp>
        <p:sp>
          <p:nvSpPr>
            <p:cNvPr id="113" name="CustomShape 9">
              <a:extLst>
                <a:ext uri="{FF2B5EF4-FFF2-40B4-BE49-F238E27FC236}">
                  <a16:creationId xmlns:a16="http://schemas.microsoft.com/office/drawing/2014/main" id="{14EF45D5-C7B7-3548-A781-09A578D7EB0E}"/>
                </a:ext>
              </a:extLst>
            </p:cNvPr>
            <p:cNvSpPr/>
            <p:nvPr/>
          </p:nvSpPr>
          <p:spPr>
            <a:xfrm>
              <a:off x="2819520" y="3141360"/>
              <a:ext cx="162000" cy="282960"/>
            </a:xfrm>
            <a:custGeom>
              <a:avLst/>
              <a:gdLst/>
              <a:ahLst/>
              <a:cxnLst/>
              <a:rect l="l" t="t" r="r" b="b"/>
              <a:pathLst>
                <a:path w="196" h="397">
                  <a:moveTo>
                    <a:pt x="139" y="0"/>
                  </a:moveTo>
                  <a:lnTo>
                    <a:pt x="0" y="226"/>
                  </a:lnTo>
                  <a:lnTo>
                    <a:pt x="83" y="226"/>
                  </a:lnTo>
                  <a:lnTo>
                    <a:pt x="66" y="397"/>
                  </a:lnTo>
                  <a:lnTo>
                    <a:pt x="196" y="154"/>
                  </a:lnTo>
                  <a:lnTo>
                    <a:pt x="111" y="154"/>
                  </a:lnTo>
                  <a:lnTo>
                    <a:pt x="139" y="0"/>
                  </a:lnTo>
                  <a:close/>
                </a:path>
              </a:pathLst>
            </a:custGeom>
            <a:solidFill>
              <a:srgbClr val="282828"/>
            </a:solidFill>
            <a:ln w="19080">
              <a:solidFill>
                <a:srgbClr val="FFFFFF"/>
              </a:solidFill>
              <a:round/>
            </a:ln>
            <a:scene3d>
              <a:camera prst="orthographicFront">
                <a:rot lat="0" lon="0" rev="0"/>
              </a:camera>
              <a:lightRig rig="threePt" dir="t"/>
            </a:scene3d>
          </p:spPr>
          <p:style>
            <a:lnRef idx="0">
              <a:scrgbClr r="0" g="0" b="0"/>
            </a:lnRef>
            <a:fillRef idx="0">
              <a:scrgbClr r="0" g="0" b="0"/>
            </a:fillRef>
            <a:effectRef idx="0">
              <a:scrgbClr r="0" g="0" b="0"/>
            </a:effectRef>
            <a:fontRef idx="minor"/>
          </p:style>
        </p:sp>
      </p:grpSp>
      <p:grpSp>
        <p:nvGrpSpPr>
          <p:cNvPr id="120" name="Group 48">
            <a:extLst>
              <a:ext uri="{FF2B5EF4-FFF2-40B4-BE49-F238E27FC236}">
                <a16:creationId xmlns:a16="http://schemas.microsoft.com/office/drawing/2014/main" id="{8ADC679E-53B5-FD49-92DC-884FBF8FEF5F}"/>
              </a:ext>
            </a:extLst>
          </p:cNvPr>
          <p:cNvGrpSpPr/>
          <p:nvPr/>
        </p:nvGrpSpPr>
        <p:grpSpPr>
          <a:xfrm>
            <a:off x="4030072" y="1777709"/>
            <a:ext cx="1109520" cy="750240"/>
            <a:chOff x="2057040" y="2800080"/>
            <a:chExt cx="1109520" cy="750240"/>
          </a:xfrm>
        </p:grpSpPr>
        <p:grpSp>
          <p:nvGrpSpPr>
            <p:cNvPr id="121" name="Group 49">
              <a:extLst>
                <a:ext uri="{FF2B5EF4-FFF2-40B4-BE49-F238E27FC236}">
                  <a16:creationId xmlns:a16="http://schemas.microsoft.com/office/drawing/2014/main" id="{D05C5A14-6B9F-E840-81ED-C9A7BAC5BCAB}"/>
                </a:ext>
              </a:extLst>
            </p:cNvPr>
            <p:cNvGrpSpPr/>
            <p:nvPr/>
          </p:nvGrpSpPr>
          <p:grpSpPr>
            <a:xfrm>
              <a:off x="2057040" y="2800080"/>
              <a:ext cx="1109520" cy="750240"/>
              <a:chOff x="2057040" y="2800080"/>
              <a:chExt cx="1109520" cy="750240"/>
            </a:xfrm>
          </p:grpSpPr>
          <p:sp>
            <p:nvSpPr>
              <p:cNvPr id="123" name="CustomShape 50">
                <a:extLst>
                  <a:ext uri="{FF2B5EF4-FFF2-40B4-BE49-F238E27FC236}">
                    <a16:creationId xmlns:a16="http://schemas.microsoft.com/office/drawing/2014/main" id="{62E479DE-3907-E945-9284-D885E3A7E39F}"/>
                  </a:ext>
                </a:extLst>
              </p:cNvPr>
              <p:cNvSpPr/>
              <p:nvPr/>
            </p:nvSpPr>
            <p:spPr>
              <a:xfrm>
                <a:off x="2057040" y="2800080"/>
                <a:ext cx="1109520" cy="750240"/>
              </a:xfrm>
              <a:custGeom>
                <a:avLst/>
                <a:gdLst/>
                <a:ahLst/>
                <a:cxnLst/>
                <a:rect l="l" t="t" r="r" b="b"/>
                <a:pathLst>
                  <a:path w="698500" h="474020">
                    <a:moveTo>
                      <a:pt x="261620" y="0"/>
                    </a:moveTo>
                    <a:lnTo>
                      <a:pt x="698500" y="0"/>
                    </a:lnTo>
                    <a:lnTo>
                      <a:pt x="698500" y="468940"/>
                    </a:lnTo>
                    <a:lnTo>
                      <a:pt x="543560" y="468940"/>
                    </a:lnTo>
                    <a:lnTo>
                      <a:pt x="543560" y="474020"/>
                    </a:lnTo>
                    <a:lnTo>
                      <a:pt x="106680" y="474020"/>
                    </a:lnTo>
                    <a:lnTo>
                      <a:pt x="106680" y="413060"/>
                    </a:lnTo>
                    <a:lnTo>
                      <a:pt x="0" y="413060"/>
                    </a:lnTo>
                    <a:lnTo>
                      <a:pt x="0" y="162560"/>
                    </a:lnTo>
                    <a:lnTo>
                      <a:pt x="106680" y="162560"/>
                    </a:lnTo>
                    <a:lnTo>
                      <a:pt x="106680" y="101600"/>
                    </a:lnTo>
                    <a:lnTo>
                      <a:pt x="261620" y="101600"/>
                    </a:lnTo>
                    <a:close/>
                  </a:path>
                </a:pathLst>
              </a:custGeom>
              <a:solidFill>
                <a:srgbClr val="282828"/>
              </a:solidFill>
              <a:ln w="19080">
                <a:solidFill>
                  <a:srgbClr val="FFFFFF"/>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24" name="CustomShape 51">
                <a:extLst>
                  <a:ext uri="{FF2B5EF4-FFF2-40B4-BE49-F238E27FC236}">
                    <a16:creationId xmlns:a16="http://schemas.microsoft.com/office/drawing/2014/main" id="{CE787944-350D-BF47-8CE3-290250EA3240}"/>
                  </a:ext>
                </a:extLst>
              </p:cNvPr>
              <p:cNvSpPr/>
              <p:nvPr/>
            </p:nvSpPr>
            <p:spPr>
              <a:xfrm>
                <a:off x="2600640" y="2944440"/>
                <a:ext cx="354600" cy="436680"/>
              </a:xfrm>
              <a:prstGeom prst="rect">
                <a:avLst/>
              </a:prstGeom>
              <a:solidFill>
                <a:srgbClr val="282828"/>
              </a:solidFill>
              <a:ln w="19080">
                <a:solidFill>
                  <a:srgbClr val="FFFFFF"/>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25" name="CustomShape 52">
                <a:extLst>
                  <a:ext uri="{FF2B5EF4-FFF2-40B4-BE49-F238E27FC236}">
                    <a16:creationId xmlns:a16="http://schemas.microsoft.com/office/drawing/2014/main" id="{31F5D5DC-90E1-6E47-911A-B15255CFFEE4}"/>
                  </a:ext>
                </a:extLst>
              </p:cNvPr>
              <p:cNvSpPr/>
              <p:nvPr/>
            </p:nvSpPr>
            <p:spPr>
              <a:xfrm>
                <a:off x="2156040" y="3154680"/>
                <a:ext cx="110880" cy="207360"/>
              </a:xfrm>
              <a:prstGeom prst="rect">
                <a:avLst/>
              </a:prstGeom>
              <a:solidFill>
                <a:srgbClr val="282828"/>
              </a:solidFill>
              <a:ln w="19080">
                <a:solidFill>
                  <a:srgbClr val="FFFFFF"/>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26" name="CustomShape 53">
                <a:extLst>
                  <a:ext uri="{FF2B5EF4-FFF2-40B4-BE49-F238E27FC236}">
                    <a16:creationId xmlns:a16="http://schemas.microsoft.com/office/drawing/2014/main" id="{BA7FB430-B454-9642-A9E4-F68A7B7EA760}"/>
                  </a:ext>
                </a:extLst>
              </p:cNvPr>
              <p:cNvSpPr/>
              <p:nvPr/>
            </p:nvSpPr>
            <p:spPr>
              <a:xfrm>
                <a:off x="2340360" y="3064680"/>
                <a:ext cx="214200" cy="82080"/>
              </a:xfrm>
              <a:prstGeom prst="rect">
                <a:avLst/>
              </a:prstGeom>
              <a:solidFill>
                <a:srgbClr val="282828"/>
              </a:solidFill>
              <a:ln w="19080">
                <a:solidFill>
                  <a:srgbClr val="FFFFFF"/>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27" name="CustomShape 54">
                <a:extLst>
                  <a:ext uri="{FF2B5EF4-FFF2-40B4-BE49-F238E27FC236}">
                    <a16:creationId xmlns:a16="http://schemas.microsoft.com/office/drawing/2014/main" id="{B55B6F62-00B8-1048-A1AF-00BBE26EDE7A}"/>
                  </a:ext>
                </a:extLst>
              </p:cNvPr>
              <p:cNvSpPr/>
              <p:nvPr/>
            </p:nvSpPr>
            <p:spPr>
              <a:xfrm>
                <a:off x="2340360" y="3217680"/>
                <a:ext cx="214200" cy="82080"/>
              </a:xfrm>
              <a:prstGeom prst="rect">
                <a:avLst/>
              </a:prstGeom>
              <a:solidFill>
                <a:srgbClr val="282828"/>
              </a:solidFill>
              <a:ln w="19080">
                <a:solidFill>
                  <a:srgbClr val="FFFFFF"/>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28" name="CustomShape 55">
                <a:extLst>
                  <a:ext uri="{FF2B5EF4-FFF2-40B4-BE49-F238E27FC236}">
                    <a16:creationId xmlns:a16="http://schemas.microsoft.com/office/drawing/2014/main" id="{FB51874A-14F8-984B-A42A-CE4C86241218}"/>
                  </a:ext>
                </a:extLst>
              </p:cNvPr>
              <p:cNvSpPr/>
              <p:nvPr/>
            </p:nvSpPr>
            <p:spPr>
              <a:xfrm>
                <a:off x="2973240" y="3125520"/>
                <a:ext cx="193320" cy="82080"/>
              </a:xfrm>
              <a:prstGeom prst="rect">
                <a:avLst/>
              </a:prstGeom>
              <a:solidFill>
                <a:srgbClr val="282828"/>
              </a:solidFill>
              <a:ln w="19080">
                <a:solidFill>
                  <a:srgbClr val="FFFFFF"/>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grpSp>
        <p:sp>
          <p:nvSpPr>
            <p:cNvPr id="122" name="CustomShape 56">
              <a:extLst>
                <a:ext uri="{FF2B5EF4-FFF2-40B4-BE49-F238E27FC236}">
                  <a16:creationId xmlns:a16="http://schemas.microsoft.com/office/drawing/2014/main" id="{AACFE71A-38EC-5741-9CF4-E8475FDCC3EA}"/>
                </a:ext>
              </a:extLst>
            </p:cNvPr>
            <p:cNvSpPr/>
            <p:nvPr/>
          </p:nvSpPr>
          <p:spPr>
            <a:xfrm>
              <a:off x="2711160" y="3021480"/>
              <a:ext cx="162000" cy="282960"/>
            </a:xfrm>
            <a:custGeom>
              <a:avLst/>
              <a:gdLst/>
              <a:ahLst/>
              <a:cxnLst/>
              <a:rect l="l" t="t" r="r" b="b"/>
              <a:pathLst>
                <a:path w="196" h="397">
                  <a:moveTo>
                    <a:pt x="139" y="0"/>
                  </a:moveTo>
                  <a:lnTo>
                    <a:pt x="0" y="226"/>
                  </a:lnTo>
                  <a:lnTo>
                    <a:pt x="83" y="226"/>
                  </a:lnTo>
                  <a:lnTo>
                    <a:pt x="66" y="397"/>
                  </a:lnTo>
                  <a:lnTo>
                    <a:pt x="196" y="154"/>
                  </a:lnTo>
                  <a:lnTo>
                    <a:pt x="111" y="154"/>
                  </a:lnTo>
                  <a:lnTo>
                    <a:pt x="139" y="0"/>
                  </a:lnTo>
                  <a:close/>
                </a:path>
              </a:pathLst>
            </a:custGeom>
            <a:solidFill>
              <a:srgbClr val="282828"/>
            </a:solidFill>
            <a:ln w="19080">
              <a:solidFill>
                <a:srgbClr val="FFFFFF"/>
              </a:solidFill>
              <a:round/>
            </a:ln>
            <a:scene3d>
              <a:camera prst="orthographicFront">
                <a:rot lat="0" lon="0" rev="0"/>
              </a:camera>
              <a:lightRig rig="threePt" dir="t"/>
            </a:scene3d>
          </p:spPr>
          <p:style>
            <a:lnRef idx="0">
              <a:scrgbClr r="0" g="0" b="0"/>
            </a:lnRef>
            <a:fillRef idx="0">
              <a:scrgbClr r="0" g="0" b="0"/>
            </a:fillRef>
            <a:effectRef idx="0">
              <a:scrgbClr r="0" g="0" b="0"/>
            </a:effectRef>
            <a:fontRef idx="minor"/>
          </p:style>
        </p:sp>
      </p:grpSp>
      <p:grpSp>
        <p:nvGrpSpPr>
          <p:cNvPr id="129" name="Group 57">
            <a:extLst>
              <a:ext uri="{FF2B5EF4-FFF2-40B4-BE49-F238E27FC236}">
                <a16:creationId xmlns:a16="http://schemas.microsoft.com/office/drawing/2014/main" id="{EB44814A-D252-0B40-9ADF-CA15AEEAA119}"/>
              </a:ext>
            </a:extLst>
          </p:cNvPr>
          <p:cNvGrpSpPr/>
          <p:nvPr/>
        </p:nvGrpSpPr>
        <p:grpSpPr>
          <a:xfrm>
            <a:off x="3921712" y="1657829"/>
            <a:ext cx="1109520" cy="750240"/>
            <a:chOff x="1948680" y="2680200"/>
            <a:chExt cx="1109520" cy="750240"/>
          </a:xfrm>
        </p:grpSpPr>
        <p:grpSp>
          <p:nvGrpSpPr>
            <p:cNvPr id="130" name="Group 58">
              <a:extLst>
                <a:ext uri="{FF2B5EF4-FFF2-40B4-BE49-F238E27FC236}">
                  <a16:creationId xmlns:a16="http://schemas.microsoft.com/office/drawing/2014/main" id="{0E90427F-3857-BD48-B97D-ED04BF008ED9}"/>
                </a:ext>
              </a:extLst>
            </p:cNvPr>
            <p:cNvGrpSpPr/>
            <p:nvPr/>
          </p:nvGrpSpPr>
          <p:grpSpPr>
            <a:xfrm>
              <a:off x="1948680" y="2680200"/>
              <a:ext cx="1109520" cy="750240"/>
              <a:chOff x="1948680" y="2680200"/>
              <a:chExt cx="1109520" cy="750240"/>
            </a:xfrm>
          </p:grpSpPr>
          <p:sp>
            <p:nvSpPr>
              <p:cNvPr id="132" name="CustomShape 59">
                <a:extLst>
                  <a:ext uri="{FF2B5EF4-FFF2-40B4-BE49-F238E27FC236}">
                    <a16:creationId xmlns:a16="http://schemas.microsoft.com/office/drawing/2014/main" id="{86CF8800-74CC-334C-8113-05DFDEDFF23E}"/>
                  </a:ext>
                </a:extLst>
              </p:cNvPr>
              <p:cNvSpPr/>
              <p:nvPr/>
            </p:nvSpPr>
            <p:spPr>
              <a:xfrm>
                <a:off x="1948680" y="2680200"/>
                <a:ext cx="1109520" cy="750240"/>
              </a:xfrm>
              <a:custGeom>
                <a:avLst/>
                <a:gdLst/>
                <a:ahLst/>
                <a:cxnLst/>
                <a:rect l="l" t="t" r="r" b="b"/>
                <a:pathLst>
                  <a:path w="698500" h="474020">
                    <a:moveTo>
                      <a:pt x="261620" y="0"/>
                    </a:moveTo>
                    <a:lnTo>
                      <a:pt x="698500" y="0"/>
                    </a:lnTo>
                    <a:lnTo>
                      <a:pt x="698500" y="468940"/>
                    </a:lnTo>
                    <a:lnTo>
                      <a:pt x="543560" y="468940"/>
                    </a:lnTo>
                    <a:lnTo>
                      <a:pt x="543560" y="474020"/>
                    </a:lnTo>
                    <a:lnTo>
                      <a:pt x="106680" y="474020"/>
                    </a:lnTo>
                    <a:lnTo>
                      <a:pt x="106680" y="413060"/>
                    </a:lnTo>
                    <a:lnTo>
                      <a:pt x="0" y="413060"/>
                    </a:lnTo>
                    <a:lnTo>
                      <a:pt x="0" y="162560"/>
                    </a:lnTo>
                    <a:lnTo>
                      <a:pt x="106680" y="162560"/>
                    </a:lnTo>
                    <a:lnTo>
                      <a:pt x="106680" y="101600"/>
                    </a:lnTo>
                    <a:lnTo>
                      <a:pt x="261620" y="101600"/>
                    </a:lnTo>
                    <a:close/>
                  </a:path>
                </a:pathLst>
              </a:custGeom>
              <a:solidFill>
                <a:srgbClr val="282828"/>
              </a:solidFill>
              <a:ln w="19080">
                <a:solidFill>
                  <a:srgbClr val="FFFFFF"/>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33" name="CustomShape 60">
                <a:extLst>
                  <a:ext uri="{FF2B5EF4-FFF2-40B4-BE49-F238E27FC236}">
                    <a16:creationId xmlns:a16="http://schemas.microsoft.com/office/drawing/2014/main" id="{527DF0B6-82AF-1C4C-A08B-08E05D980284}"/>
                  </a:ext>
                </a:extLst>
              </p:cNvPr>
              <p:cNvSpPr/>
              <p:nvPr/>
            </p:nvSpPr>
            <p:spPr>
              <a:xfrm>
                <a:off x="2492280" y="2824560"/>
                <a:ext cx="354600" cy="436680"/>
              </a:xfrm>
              <a:prstGeom prst="rect">
                <a:avLst/>
              </a:prstGeom>
              <a:solidFill>
                <a:srgbClr val="282828"/>
              </a:solidFill>
              <a:ln w="19080">
                <a:solidFill>
                  <a:srgbClr val="FFFFFF"/>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34" name="CustomShape 61">
                <a:extLst>
                  <a:ext uri="{FF2B5EF4-FFF2-40B4-BE49-F238E27FC236}">
                    <a16:creationId xmlns:a16="http://schemas.microsoft.com/office/drawing/2014/main" id="{0F2EAC62-12CC-9A44-93D5-BF038544BF6A}"/>
                  </a:ext>
                </a:extLst>
              </p:cNvPr>
              <p:cNvSpPr/>
              <p:nvPr/>
            </p:nvSpPr>
            <p:spPr>
              <a:xfrm>
                <a:off x="2047680" y="3034800"/>
                <a:ext cx="110880" cy="207360"/>
              </a:xfrm>
              <a:prstGeom prst="rect">
                <a:avLst/>
              </a:prstGeom>
              <a:solidFill>
                <a:srgbClr val="282828"/>
              </a:solidFill>
              <a:ln w="19080">
                <a:solidFill>
                  <a:srgbClr val="FFFFFF"/>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35" name="CustomShape 62">
                <a:extLst>
                  <a:ext uri="{FF2B5EF4-FFF2-40B4-BE49-F238E27FC236}">
                    <a16:creationId xmlns:a16="http://schemas.microsoft.com/office/drawing/2014/main" id="{BC7CD278-0DFD-9949-8F1C-992C903FEB9A}"/>
                  </a:ext>
                </a:extLst>
              </p:cNvPr>
              <p:cNvSpPr/>
              <p:nvPr/>
            </p:nvSpPr>
            <p:spPr>
              <a:xfrm>
                <a:off x="2232000" y="2944800"/>
                <a:ext cx="214200" cy="82080"/>
              </a:xfrm>
              <a:prstGeom prst="rect">
                <a:avLst/>
              </a:prstGeom>
              <a:solidFill>
                <a:srgbClr val="282828"/>
              </a:solidFill>
              <a:ln w="19080">
                <a:solidFill>
                  <a:srgbClr val="FFFFFF"/>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36" name="CustomShape 63">
                <a:extLst>
                  <a:ext uri="{FF2B5EF4-FFF2-40B4-BE49-F238E27FC236}">
                    <a16:creationId xmlns:a16="http://schemas.microsoft.com/office/drawing/2014/main" id="{970E20B3-AD87-504D-B3EF-BD5F9173C3D0}"/>
                  </a:ext>
                </a:extLst>
              </p:cNvPr>
              <p:cNvSpPr/>
              <p:nvPr/>
            </p:nvSpPr>
            <p:spPr>
              <a:xfrm>
                <a:off x="2232000" y="3097800"/>
                <a:ext cx="214200" cy="82080"/>
              </a:xfrm>
              <a:prstGeom prst="rect">
                <a:avLst/>
              </a:prstGeom>
              <a:solidFill>
                <a:srgbClr val="282828"/>
              </a:solidFill>
              <a:ln w="19080">
                <a:solidFill>
                  <a:srgbClr val="FFFFFF"/>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137" name="CustomShape 64">
                <a:extLst>
                  <a:ext uri="{FF2B5EF4-FFF2-40B4-BE49-F238E27FC236}">
                    <a16:creationId xmlns:a16="http://schemas.microsoft.com/office/drawing/2014/main" id="{D4338B1D-898A-5D42-A3A3-28B70D6D9290}"/>
                  </a:ext>
                </a:extLst>
              </p:cNvPr>
              <p:cNvSpPr/>
              <p:nvPr/>
            </p:nvSpPr>
            <p:spPr>
              <a:xfrm>
                <a:off x="2864880" y="3005640"/>
                <a:ext cx="193320" cy="82080"/>
              </a:xfrm>
              <a:prstGeom prst="rect">
                <a:avLst/>
              </a:prstGeom>
              <a:solidFill>
                <a:srgbClr val="282828"/>
              </a:solidFill>
              <a:ln w="19080">
                <a:solidFill>
                  <a:srgbClr val="FFFFFF"/>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sp>
        </p:grpSp>
        <p:sp>
          <p:nvSpPr>
            <p:cNvPr id="131" name="CustomShape 65">
              <a:extLst>
                <a:ext uri="{FF2B5EF4-FFF2-40B4-BE49-F238E27FC236}">
                  <a16:creationId xmlns:a16="http://schemas.microsoft.com/office/drawing/2014/main" id="{8843ED03-86E0-6342-86E7-DD9E6BA8BC97}"/>
                </a:ext>
              </a:extLst>
            </p:cNvPr>
            <p:cNvSpPr/>
            <p:nvPr/>
          </p:nvSpPr>
          <p:spPr>
            <a:xfrm>
              <a:off x="2602800" y="2901600"/>
              <a:ext cx="162000" cy="282960"/>
            </a:xfrm>
            <a:custGeom>
              <a:avLst/>
              <a:gdLst/>
              <a:ahLst/>
              <a:cxnLst/>
              <a:rect l="l" t="t" r="r" b="b"/>
              <a:pathLst>
                <a:path w="196" h="397">
                  <a:moveTo>
                    <a:pt x="139" y="0"/>
                  </a:moveTo>
                  <a:lnTo>
                    <a:pt x="0" y="226"/>
                  </a:lnTo>
                  <a:lnTo>
                    <a:pt x="83" y="226"/>
                  </a:lnTo>
                  <a:lnTo>
                    <a:pt x="66" y="397"/>
                  </a:lnTo>
                  <a:lnTo>
                    <a:pt x="196" y="154"/>
                  </a:lnTo>
                  <a:lnTo>
                    <a:pt x="111" y="154"/>
                  </a:lnTo>
                  <a:lnTo>
                    <a:pt x="139" y="0"/>
                  </a:lnTo>
                  <a:close/>
                </a:path>
              </a:pathLst>
            </a:custGeom>
            <a:solidFill>
              <a:srgbClr val="282828"/>
            </a:solidFill>
            <a:ln w="19080">
              <a:solidFill>
                <a:srgbClr val="FFFFFF"/>
              </a:solidFill>
              <a:round/>
            </a:ln>
            <a:scene3d>
              <a:camera prst="orthographicFront">
                <a:rot lat="0" lon="0" rev="0"/>
              </a:camera>
              <a:lightRig rig="threePt" dir="t"/>
            </a:scene3d>
          </p:spPr>
          <p:style>
            <a:lnRef idx="0">
              <a:scrgbClr r="0" g="0" b="0"/>
            </a:lnRef>
            <a:fillRef idx="0">
              <a:scrgbClr r="0" g="0" b="0"/>
            </a:fillRef>
            <a:effectRef idx="0">
              <a:scrgbClr r="0" g="0" b="0"/>
            </a:effectRef>
            <a:fontRef idx="minor"/>
          </p:style>
        </p:sp>
      </p:grpSp>
      <p:grpSp>
        <p:nvGrpSpPr>
          <p:cNvPr id="226" name="Group 17">
            <a:extLst>
              <a:ext uri="{FF2B5EF4-FFF2-40B4-BE49-F238E27FC236}">
                <a16:creationId xmlns:a16="http://schemas.microsoft.com/office/drawing/2014/main" id="{5700EB00-3790-1343-85B0-E552EC687041}"/>
              </a:ext>
            </a:extLst>
          </p:cNvPr>
          <p:cNvGrpSpPr/>
          <p:nvPr/>
        </p:nvGrpSpPr>
        <p:grpSpPr>
          <a:xfrm>
            <a:off x="1133384" y="1587629"/>
            <a:ext cx="1002600" cy="1073520"/>
            <a:chOff x="11167200" y="2697480"/>
            <a:chExt cx="1002600" cy="1073520"/>
          </a:xfrm>
        </p:grpSpPr>
        <p:grpSp>
          <p:nvGrpSpPr>
            <p:cNvPr id="227" name="Group 18">
              <a:extLst>
                <a:ext uri="{FF2B5EF4-FFF2-40B4-BE49-F238E27FC236}">
                  <a16:creationId xmlns:a16="http://schemas.microsoft.com/office/drawing/2014/main" id="{13B94A81-3600-1549-9CD8-714E0709BE2D}"/>
                </a:ext>
              </a:extLst>
            </p:cNvPr>
            <p:cNvGrpSpPr/>
            <p:nvPr/>
          </p:nvGrpSpPr>
          <p:grpSpPr>
            <a:xfrm>
              <a:off x="11167200" y="2697480"/>
              <a:ext cx="1002600" cy="1073520"/>
              <a:chOff x="11167200" y="2697480"/>
              <a:chExt cx="1002600" cy="1073520"/>
            </a:xfrm>
          </p:grpSpPr>
          <p:sp>
            <p:nvSpPr>
              <p:cNvPr id="229" name="CustomShape 19">
                <a:extLst>
                  <a:ext uri="{FF2B5EF4-FFF2-40B4-BE49-F238E27FC236}">
                    <a16:creationId xmlns:a16="http://schemas.microsoft.com/office/drawing/2014/main" id="{CD8986E3-254F-FB49-95EE-59A865CF48D9}"/>
                  </a:ext>
                </a:extLst>
              </p:cNvPr>
              <p:cNvSpPr/>
              <p:nvPr/>
            </p:nvSpPr>
            <p:spPr>
              <a:xfrm>
                <a:off x="11167200" y="2873160"/>
                <a:ext cx="498240" cy="897840"/>
              </a:xfrm>
              <a:custGeom>
                <a:avLst/>
                <a:gdLst/>
                <a:ahLst/>
                <a:cxnLst/>
                <a:rect l="l" t="t" r="r" b="b"/>
                <a:pathLst>
                  <a:path w="314" h="562">
                    <a:moveTo>
                      <a:pt x="0" y="0"/>
                    </a:moveTo>
                    <a:lnTo>
                      <a:pt x="0" y="441"/>
                    </a:lnTo>
                    <a:lnTo>
                      <a:pt x="314" y="562"/>
                    </a:lnTo>
                    <a:lnTo>
                      <a:pt x="314" y="120"/>
                    </a:lnTo>
                    <a:lnTo>
                      <a:pt x="0" y="0"/>
                    </a:lnTo>
                    <a:close/>
                  </a:path>
                </a:pathLst>
              </a:custGeom>
              <a:noFill/>
              <a:ln w="19080">
                <a:solidFill>
                  <a:srgbClr val="FFFFFF"/>
                </a:solidFill>
                <a:round/>
              </a:ln>
            </p:spPr>
            <p:style>
              <a:lnRef idx="0">
                <a:scrgbClr r="0" g="0" b="0"/>
              </a:lnRef>
              <a:fillRef idx="0">
                <a:scrgbClr r="0" g="0" b="0"/>
              </a:fillRef>
              <a:effectRef idx="0">
                <a:scrgbClr r="0" g="0" b="0"/>
              </a:effectRef>
              <a:fontRef idx="minor"/>
            </p:style>
          </p:sp>
          <p:sp>
            <p:nvSpPr>
              <p:cNvPr id="230" name="CustomShape 20">
                <a:extLst>
                  <a:ext uri="{FF2B5EF4-FFF2-40B4-BE49-F238E27FC236}">
                    <a16:creationId xmlns:a16="http://schemas.microsoft.com/office/drawing/2014/main" id="{2E83B5F7-0D1A-9747-BFE6-9D761A05D66E}"/>
                  </a:ext>
                </a:extLst>
              </p:cNvPr>
              <p:cNvSpPr/>
              <p:nvPr/>
            </p:nvSpPr>
            <p:spPr>
              <a:xfrm>
                <a:off x="11167200" y="2697480"/>
                <a:ext cx="1002600" cy="361080"/>
              </a:xfrm>
              <a:custGeom>
                <a:avLst/>
                <a:gdLst/>
                <a:ahLst/>
                <a:cxnLst/>
                <a:rect l="l" t="t" r="r" b="b"/>
                <a:pathLst>
                  <a:path w="627" h="229">
                    <a:moveTo>
                      <a:pt x="0" y="109"/>
                    </a:moveTo>
                    <a:lnTo>
                      <a:pt x="314" y="229"/>
                    </a:lnTo>
                    <a:lnTo>
                      <a:pt x="627" y="109"/>
                    </a:lnTo>
                    <a:lnTo>
                      <a:pt x="314" y="0"/>
                    </a:lnTo>
                    <a:lnTo>
                      <a:pt x="0" y="109"/>
                    </a:lnTo>
                    <a:close/>
                  </a:path>
                </a:pathLst>
              </a:custGeom>
              <a:noFill/>
              <a:ln w="19080">
                <a:solidFill>
                  <a:srgbClr val="FFFFFF"/>
                </a:solidFill>
                <a:round/>
              </a:ln>
            </p:spPr>
            <p:style>
              <a:lnRef idx="0">
                <a:scrgbClr r="0" g="0" b="0"/>
              </a:lnRef>
              <a:fillRef idx="0">
                <a:scrgbClr r="0" g="0" b="0"/>
              </a:fillRef>
              <a:effectRef idx="0">
                <a:scrgbClr r="0" g="0" b="0"/>
              </a:effectRef>
              <a:fontRef idx="minor"/>
            </p:style>
          </p:sp>
          <p:sp>
            <p:nvSpPr>
              <p:cNvPr id="231" name="CustomShape 21">
                <a:extLst>
                  <a:ext uri="{FF2B5EF4-FFF2-40B4-BE49-F238E27FC236}">
                    <a16:creationId xmlns:a16="http://schemas.microsoft.com/office/drawing/2014/main" id="{896CA41E-F8B8-E84B-9933-D6CBEA194CDF}"/>
                  </a:ext>
                </a:extLst>
              </p:cNvPr>
              <p:cNvSpPr/>
              <p:nvPr/>
            </p:nvSpPr>
            <p:spPr>
              <a:xfrm>
                <a:off x="11673000" y="2873160"/>
                <a:ext cx="496440" cy="897840"/>
              </a:xfrm>
              <a:custGeom>
                <a:avLst/>
                <a:gdLst/>
                <a:ahLst/>
                <a:cxnLst/>
                <a:rect l="l" t="t" r="r" b="b"/>
                <a:pathLst>
                  <a:path w="313" h="562">
                    <a:moveTo>
                      <a:pt x="0" y="562"/>
                    </a:moveTo>
                    <a:lnTo>
                      <a:pt x="313" y="445"/>
                    </a:lnTo>
                    <a:lnTo>
                      <a:pt x="313" y="0"/>
                    </a:lnTo>
                    <a:lnTo>
                      <a:pt x="0" y="120"/>
                    </a:lnTo>
                    <a:lnTo>
                      <a:pt x="0" y="562"/>
                    </a:lnTo>
                    <a:close/>
                  </a:path>
                </a:pathLst>
              </a:custGeom>
              <a:noFill/>
              <a:ln w="19080">
                <a:solidFill>
                  <a:srgbClr val="FFFFFF"/>
                </a:solidFill>
                <a:round/>
              </a:ln>
            </p:spPr>
            <p:style>
              <a:lnRef idx="0">
                <a:scrgbClr r="0" g="0" b="0"/>
              </a:lnRef>
              <a:fillRef idx="0">
                <a:scrgbClr r="0" g="0" b="0"/>
              </a:fillRef>
              <a:effectRef idx="0">
                <a:scrgbClr r="0" g="0" b="0"/>
              </a:effectRef>
              <a:fontRef idx="minor"/>
            </p:style>
          </p:sp>
        </p:grpSp>
        <p:sp>
          <p:nvSpPr>
            <p:cNvPr id="228" name="CustomShape 22">
              <a:extLst>
                <a:ext uri="{FF2B5EF4-FFF2-40B4-BE49-F238E27FC236}">
                  <a16:creationId xmlns:a16="http://schemas.microsoft.com/office/drawing/2014/main" id="{783BA417-AE46-B244-A584-11E67CC0D9A2}"/>
                </a:ext>
              </a:extLst>
            </p:cNvPr>
            <p:cNvSpPr/>
            <p:nvPr/>
          </p:nvSpPr>
          <p:spPr>
            <a:xfrm>
              <a:off x="11819160" y="3100320"/>
              <a:ext cx="220680" cy="455040"/>
            </a:xfrm>
            <a:custGeom>
              <a:avLst/>
              <a:gdLst/>
              <a:ahLst/>
              <a:cxnLst/>
              <a:rect l="l" t="t" r="r" b="b"/>
              <a:pathLst>
                <a:path w="196" h="397">
                  <a:moveTo>
                    <a:pt x="139" y="0"/>
                  </a:moveTo>
                  <a:lnTo>
                    <a:pt x="0" y="226"/>
                  </a:lnTo>
                  <a:lnTo>
                    <a:pt x="83" y="226"/>
                  </a:lnTo>
                  <a:lnTo>
                    <a:pt x="66" y="397"/>
                  </a:lnTo>
                  <a:lnTo>
                    <a:pt x="196" y="154"/>
                  </a:lnTo>
                  <a:lnTo>
                    <a:pt x="111" y="154"/>
                  </a:lnTo>
                  <a:lnTo>
                    <a:pt x="139" y="0"/>
                  </a:lnTo>
                  <a:close/>
                </a:path>
              </a:pathLst>
            </a:custGeom>
            <a:solidFill>
              <a:srgbClr val="282828"/>
            </a:solidFill>
            <a:ln w="19080">
              <a:solidFill>
                <a:srgbClr val="FFFFFF"/>
              </a:solidFill>
              <a:round/>
            </a:ln>
            <a:scene3d>
              <a:camera prst="orthographicFront">
                <a:rot lat="0" lon="1200000" rev="600000"/>
              </a:camera>
              <a:lightRig rig="threePt" dir="t"/>
            </a:scene3d>
          </p:spPr>
          <p:style>
            <a:lnRef idx="0">
              <a:scrgbClr r="0" g="0" b="0"/>
            </a:lnRef>
            <a:fillRef idx="0">
              <a:scrgbClr r="0" g="0" b="0"/>
            </a:fillRef>
            <a:effectRef idx="0">
              <a:scrgbClr r="0" g="0" b="0"/>
            </a:effectRef>
            <a:fontRef idx="minor"/>
          </p:style>
        </p:sp>
      </p:grpSp>
      <p:grpSp>
        <p:nvGrpSpPr>
          <p:cNvPr id="232" name="Group 231">
            <a:extLst>
              <a:ext uri="{FF2B5EF4-FFF2-40B4-BE49-F238E27FC236}">
                <a16:creationId xmlns:a16="http://schemas.microsoft.com/office/drawing/2014/main" id="{CF74F9B8-172E-9B4C-AD35-C9CA418C1BAB}"/>
              </a:ext>
            </a:extLst>
          </p:cNvPr>
          <p:cNvGrpSpPr/>
          <p:nvPr/>
        </p:nvGrpSpPr>
        <p:grpSpPr>
          <a:xfrm>
            <a:off x="8531678" y="2"/>
            <a:ext cx="412991" cy="489858"/>
            <a:chOff x="13432971" y="2"/>
            <a:chExt cx="660785" cy="783773"/>
          </a:xfrm>
        </p:grpSpPr>
        <p:sp>
          <p:nvSpPr>
            <p:cNvPr id="233" name="Arrow: Pentagon 26">
              <a:extLst>
                <a:ext uri="{FF2B5EF4-FFF2-40B4-BE49-F238E27FC236}">
                  <a16:creationId xmlns:a16="http://schemas.microsoft.com/office/drawing/2014/main" id="{F50F6279-B0D0-F241-895A-780FB26BD6C6}"/>
                </a:ext>
              </a:extLst>
            </p:cNvPr>
            <p:cNvSpPr/>
            <p:nvPr/>
          </p:nvSpPr>
          <p:spPr bwMode="auto">
            <a:xfrm rot="5400000">
              <a:off x="13371477" y="61496"/>
              <a:ext cx="783773" cy="660785"/>
            </a:xfrm>
            <a:prstGeom prst="homePlate">
              <a:avLst>
                <a:gd name="adj" fmla="val 3003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34" name="Graphic 3">
              <a:extLst>
                <a:ext uri="{FF2B5EF4-FFF2-40B4-BE49-F238E27FC236}">
                  <a16:creationId xmlns:a16="http://schemas.microsoft.com/office/drawing/2014/main" id="{D0D61CE7-5540-8C40-AF6C-4573A4BFECA0}"/>
                </a:ext>
              </a:extLst>
            </p:cNvPr>
            <p:cNvGrpSpPr/>
            <p:nvPr/>
          </p:nvGrpSpPr>
          <p:grpSpPr>
            <a:xfrm>
              <a:off x="13585427" y="125219"/>
              <a:ext cx="386410" cy="386410"/>
              <a:chOff x="4333875" y="2333625"/>
              <a:chExt cx="476250" cy="476250"/>
            </a:xfrm>
            <a:solidFill>
              <a:schemeClr val="tx1"/>
            </a:solidFill>
          </p:grpSpPr>
          <p:sp>
            <p:nvSpPr>
              <p:cNvPr id="235" name="Freeform: Shape 32">
                <a:extLst>
                  <a:ext uri="{FF2B5EF4-FFF2-40B4-BE49-F238E27FC236}">
                    <a16:creationId xmlns:a16="http://schemas.microsoft.com/office/drawing/2014/main" id="{D769297D-030B-4246-9057-1866E0AA9877}"/>
                  </a:ext>
                </a:extLst>
              </p:cNvPr>
              <p:cNvSpPr/>
              <p:nvPr/>
            </p:nvSpPr>
            <p:spPr>
              <a:xfrm>
                <a:off x="4536281" y="2326481"/>
                <a:ext cx="276225" cy="276225"/>
              </a:xfrm>
              <a:custGeom>
                <a:avLst/>
                <a:gdLst>
                  <a:gd name="connsiteX0" fmla="*/ 254794 w 276225"/>
                  <a:gd name="connsiteY0" fmla="*/ 7144 h 276225"/>
                  <a:gd name="connsiteX1" fmla="*/ 26194 w 276225"/>
                  <a:gd name="connsiteY1" fmla="*/ 7144 h 276225"/>
                  <a:gd name="connsiteX2" fmla="*/ 7144 w 276225"/>
                  <a:gd name="connsiteY2" fmla="*/ 26194 h 276225"/>
                  <a:gd name="connsiteX3" fmla="*/ 7144 w 276225"/>
                  <a:gd name="connsiteY3" fmla="*/ 73819 h 276225"/>
                  <a:gd name="connsiteX4" fmla="*/ 26194 w 276225"/>
                  <a:gd name="connsiteY4" fmla="*/ 73819 h 276225"/>
                  <a:gd name="connsiteX5" fmla="*/ 26194 w 276225"/>
                  <a:gd name="connsiteY5" fmla="*/ 26194 h 276225"/>
                  <a:gd name="connsiteX6" fmla="*/ 254794 w 276225"/>
                  <a:gd name="connsiteY6" fmla="*/ 26194 h 276225"/>
                  <a:gd name="connsiteX7" fmla="*/ 254794 w 276225"/>
                  <a:gd name="connsiteY7" fmla="*/ 254794 h 276225"/>
                  <a:gd name="connsiteX8" fmla="*/ 207169 w 276225"/>
                  <a:gd name="connsiteY8" fmla="*/ 254794 h 276225"/>
                  <a:gd name="connsiteX9" fmla="*/ 207169 w 276225"/>
                  <a:gd name="connsiteY9" fmla="*/ 273844 h 276225"/>
                  <a:gd name="connsiteX10" fmla="*/ 254794 w 276225"/>
                  <a:gd name="connsiteY10" fmla="*/ 273844 h 276225"/>
                  <a:gd name="connsiteX11" fmla="*/ 273844 w 276225"/>
                  <a:gd name="connsiteY11" fmla="*/ 254794 h 276225"/>
                  <a:gd name="connsiteX12" fmla="*/ 273844 w 276225"/>
                  <a:gd name="connsiteY12" fmla="*/ 26194 h 276225"/>
                  <a:gd name="connsiteX13" fmla="*/ 254794 w 276225"/>
                  <a:gd name="connsiteY13" fmla="*/ 714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7144"/>
                    </a:moveTo>
                    <a:lnTo>
                      <a:pt x="26194" y="7144"/>
                    </a:lnTo>
                    <a:cubicBezTo>
                      <a:pt x="15716" y="7144"/>
                      <a:pt x="7144" y="15716"/>
                      <a:pt x="7144" y="26194"/>
                    </a:cubicBezTo>
                    <a:lnTo>
                      <a:pt x="7144" y="73819"/>
                    </a:lnTo>
                    <a:lnTo>
                      <a:pt x="26194" y="73819"/>
                    </a:lnTo>
                    <a:lnTo>
                      <a:pt x="26194" y="26194"/>
                    </a:lnTo>
                    <a:lnTo>
                      <a:pt x="254794" y="26194"/>
                    </a:lnTo>
                    <a:lnTo>
                      <a:pt x="254794" y="254794"/>
                    </a:lnTo>
                    <a:lnTo>
                      <a:pt x="207169" y="254794"/>
                    </a:lnTo>
                    <a:lnTo>
                      <a:pt x="207169" y="273844"/>
                    </a:lnTo>
                    <a:lnTo>
                      <a:pt x="254794" y="273844"/>
                    </a:lnTo>
                    <a:cubicBezTo>
                      <a:pt x="265271" y="273844"/>
                      <a:pt x="273844" y="265271"/>
                      <a:pt x="273844" y="254794"/>
                    </a:cubicBezTo>
                    <a:lnTo>
                      <a:pt x="273844" y="26194"/>
                    </a:lnTo>
                    <a:cubicBezTo>
                      <a:pt x="273844" y="15716"/>
                      <a:pt x="265271" y="7144"/>
                      <a:pt x="254794" y="7144"/>
                    </a:cubicBezTo>
                    <a:close/>
                  </a:path>
                </a:pathLst>
              </a:custGeom>
              <a:grpFill/>
              <a:ln w="19050" cap="flat">
                <a:noFill/>
                <a:prstDash val="solid"/>
                <a:miter/>
              </a:ln>
            </p:spPr>
            <p:txBody>
              <a:bodyPr rtlCol="0" anchor="ctr"/>
              <a:lstStyle/>
              <a:p>
                <a:endParaRPr lang="en-US" sz="1125" dirty="0"/>
              </a:p>
            </p:txBody>
          </p:sp>
          <p:sp>
            <p:nvSpPr>
              <p:cNvPr id="236" name="Freeform: Shape 33">
                <a:extLst>
                  <a:ext uri="{FF2B5EF4-FFF2-40B4-BE49-F238E27FC236}">
                    <a16:creationId xmlns:a16="http://schemas.microsoft.com/office/drawing/2014/main" id="{EE6BF4FA-81CA-4A49-B893-700A79A5392C}"/>
                  </a:ext>
                </a:extLst>
              </p:cNvPr>
              <p:cNvSpPr/>
              <p:nvPr/>
            </p:nvSpPr>
            <p:spPr>
              <a:xfrm>
                <a:off x="4326731" y="2536031"/>
                <a:ext cx="276225" cy="276225"/>
              </a:xfrm>
              <a:custGeom>
                <a:avLst/>
                <a:gdLst>
                  <a:gd name="connsiteX0" fmla="*/ 254794 w 276225"/>
                  <a:gd name="connsiteY0" fmla="*/ 254794 h 276225"/>
                  <a:gd name="connsiteX1" fmla="*/ 26194 w 276225"/>
                  <a:gd name="connsiteY1" fmla="*/ 254794 h 276225"/>
                  <a:gd name="connsiteX2" fmla="*/ 26194 w 276225"/>
                  <a:gd name="connsiteY2" fmla="*/ 26194 h 276225"/>
                  <a:gd name="connsiteX3" fmla="*/ 73819 w 276225"/>
                  <a:gd name="connsiteY3" fmla="*/ 26194 h 276225"/>
                  <a:gd name="connsiteX4" fmla="*/ 73819 w 276225"/>
                  <a:gd name="connsiteY4" fmla="*/ 7144 h 276225"/>
                  <a:gd name="connsiteX5" fmla="*/ 26194 w 276225"/>
                  <a:gd name="connsiteY5" fmla="*/ 7144 h 276225"/>
                  <a:gd name="connsiteX6" fmla="*/ 7144 w 276225"/>
                  <a:gd name="connsiteY6" fmla="*/ 26194 h 276225"/>
                  <a:gd name="connsiteX7" fmla="*/ 7144 w 276225"/>
                  <a:gd name="connsiteY7" fmla="*/ 254794 h 276225"/>
                  <a:gd name="connsiteX8" fmla="*/ 26194 w 276225"/>
                  <a:gd name="connsiteY8" fmla="*/ 273844 h 276225"/>
                  <a:gd name="connsiteX9" fmla="*/ 254794 w 276225"/>
                  <a:gd name="connsiteY9" fmla="*/ 273844 h 276225"/>
                  <a:gd name="connsiteX10" fmla="*/ 273844 w 276225"/>
                  <a:gd name="connsiteY10" fmla="*/ 254794 h 276225"/>
                  <a:gd name="connsiteX11" fmla="*/ 273844 w 276225"/>
                  <a:gd name="connsiteY11" fmla="*/ 207169 h 276225"/>
                  <a:gd name="connsiteX12" fmla="*/ 254794 w 276225"/>
                  <a:gd name="connsiteY12" fmla="*/ 207169 h 276225"/>
                  <a:gd name="connsiteX13" fmla="*/ 254794 w 276225"/>
                  <a:gd name="connsiteY13" fmla="*/ 25479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254794"/>
                    </a:moveTo>
                    <a:lnTo>
                      <a:pt x="26194" y="254794"/>
                    </a:lnTo>
                    <a:lnTo>
                      <a:pt x="26194" y="26194"/>
                    </a:lnTo>
                    <a:lnTo>
                      <a:pt x="73819" y="26194"/>
                    </a:lnTo>
                    <a:lnTo>
                      <a:pt x="73819" y="7144"/>
                    </a:lnTo>
                    <a:lnTo>
                      <a:pt x="26194" y="7144"/>
                    </a:lnTo>
                    <a:cubicBezTo>
                      <a:pt x="15716" y="7144"/>
                      <a:pt x="7144" y="15716"/>
                      <a:pt x="7144" y="26194"/>
                    </a:cubicBezTo>
                    <a:lnTo>
                      <a:pt x="7144" y="254794"/>
                    </a:lnTo>
                    <a:cubicBezTo>
                      <a:pt x="7144" y="265271"/>
                      <a:pt x="15716" y="273844"/>
                      <a:pt x="26194" y="273844"/>
                    </a:cubicBezTo>
                    <a:lnTo>
                      <a:pt x="254794" y="273844"/>
                    </a:lnTo>
                    <a:cubicBezTo>
                      <a:pt x="265271" y="273844"/>
                      <a:pt x="273844" y="265271"/>
                      <a:pt x="273844" y="254794"/>
                    </a:cubicBezTo>
                    <a:lnTo>
                      <a:pt x="273844" y="207169"/>
                    </a:lnTo>
                    <a:lnTo>
                      <a:pt x="254794" y="207169"/>
                    </a:lnTo>
                    <a:lnTo>
                      <a:pt x="254794" y="254794"/>
                    </a:lnTo>
                    <a:close/>
                  </a:path>
                </a:pathLst>
              </a:custGeom>
              <a:grpFill/>
              <a:ln w="19050" cap="flat">
                <a:noFill/>
                <a:prstDash val="solid"/>
                <a:miter/>
              </a:ln>
            </p:spPr>
            <p:txBody>
              <a:bodyPr rtlCol="0" anchor="ctr"/>
              <a:lstStyle/>
              <a:p>
                <a:endParaRPr lang="en-US" sz="1125" dirty="0"/>
              </a:p>
            </p:txBody>
          </p:sp>
          <p:sp>
            <p:nvSpPr>
              <p:cNvPr id="237" name="Freeform: Shape 34">
                <a:extLst>
                  <a:ext uri="{FF2B5EF4-FFF2-40B4-BE49-F238E27FC236}">
                    <a16:creationId xmlns:a16="http://schemas.microsoft.com/office/drawing/2014/main" id="{2B67E422-9C33-E147-BCB9-5AD72D5DF91A}"/>
                  </a:ext>
                </a:extLst>
              </p:cNvPr>
              <p:cNvSpPr/>
              <p:nvPr/>
            </p:nvSpPr>
            <p:spPr>
              <a:xfrm>
                <a:off x="4412456" y="2412206"/>
                <a:ext cx="314325" cy="314325"/>
              </a:xfrm>
              <a:custGeom>
                <a:avLst/>
                <a:gdLst>
                  <a:gd name="connsiteX0" fmla="*/ 264319 w 314325"/>
                  <a:gd name="connsiteY0" fmla="*/ 35719 h 314325"/>
                  <a:gd name="connsiteX1" fmla="*/ 264319 w 314325"/>
                  <a:gd name="connsiteY1" fmla="*/ 7144 h 314325"/>
                  <a:gd name="connsiteX2" fmla="*/ 245269 w 314325"/>
                  <a:gd name="connsiteY2" fmla="*/ 7144 h 314325"/>
                  <a:gd name="connsiteX3" fmla="*/ 245269 w 314325"/>
                  <a:gd name="connsiteY3" fmla="*/ 35719 h 314325"/>
                  <a:gd name="connsiteX4" fmla="*/ 216694 w 314325"/>
                  <a:gd name="connsiteY4" fmla="*/ 35719 h 314325"/>
                  <a:gd name="connsiteX5" fmla="*/ 216694 w 314325"/>
                  <a:gd name="connsiteY5" fmla="*/ 7144 h 314325"/>
                  <a:gd name="connsiteX6" fmla="*/ 197644 w 314325"/>
                  <a:gd name="connsiteY6" fmla="*/ 7144 h 314325"/>
                  <a:gd name="connsiteX7" fmla="*/ 197644 w 314325"/>
                  <a:gd name="connsiteY7" fmla="*/ 35719 h 314325"/>
                  <a:gd name="connsiteX8" fmla="*/ 169069 w 314325"/>
                  <a:gd name="connsiteY8" fmla="*/ 35719 h 314325"/>
                  <a:gd name="connsiteX9" fmla="*/ 169069 w 314325"/>
                  <a:gd name="connsiteY9" fmla="*/ 7144 h 314325"/>
                  <a:gd name="connsiteX10" fmla="*/ 150019 w 314325"/>
                  <a:gd name="connsiteY10" fmla="*/ 7144 h 314325"/>
                  <a:gd name="connsiteX11" fmla="*/ 150019 w 314325"/>
                  <a:gd name="connsiteY11" fmla="*/ 35719 h 314325"/>
                  <a:gd name="connsiteX12" fmla="*/ 121444 w 314325"/>
                  <a:gd name="connsiteY12" fmla="*/ 35719 h 314325"/>
                  <a:gd name="connsiteX13" fmla="*/ 121444 w 314325"/>
                  <a:gd name="connsiteY13" fmla="*/ 7144 h 314325"/>
                  <a:gd name="connsiteX14" fmla="*/ 102394 w 314325"/>
                  <a:gd name="connsiteY14" fmla="*/ 7144 h 314325"/>
                  <a:gd name="connsiteX15" fmla="*/ 102394 w 314325"/>
                  <a:gd name="connsiteY15" fmla="*/ 35719 h 314325"/>
                  <a:gd name="connsiteX16" fmla="*/ 73819 w 314325"/>
                  <a:gd name="connsiteY16" fmla="*/ 35719 h 314325"/>
                  <a:gd name="connsiteX17" fmla="*/ 73819 w 314325"/>
                  <a:gd name="connsiteY17" fmla="*/ 7144 h 314325"/>
                  <a:gd name="connsiteX18" fmla="*/ 54769 w 314325"/>
                  <a:gd name="connsiteY18" fmla="*/ 7144 h 314325"/>
                  <a:gd name="connsiteX19" fmla="*/ 54769 w 314325"/>
                  <a:gd name="connsiteY19" fmla="*/ 35719 h 314325"/>
                  <a:gd name="connsiteX20" fmla="*/ 35719 w 314325"/>
                  <a:gd name="connsiteY20" fmla="*/ 54769 h 314325"/>
                  <a:gd name="connsiteX21" fmla="*/ 7144 w 314325"/>
                  <a:gd name="connsiteY21" fmla="*/ 54769 h 314325"/>
                  <a:gd name="connsiteX22" fmla="*/ 7144 w 314325"/>
                  <a:gd name="connsiteY22" fmla="*/ 73819 h 314325"/>
                  <a:gd name="connsiteX23" fmla="*/ 35719 w 314325"/>
                  <a:gd name="connsiteY23" fmla="*/ 73819 h 314325"/>
                  <a:gd name="connsiteX24" fmla="*/ 35719 w 314325"/>
                  <a:gd name="connsiteY24" fmla="*/ 102394 h 314325"/>
                  <a:gd name="connsiteX25" fmla="*/ 7144 w 314325"/>
                  <a:gd name="connsiteY25" fmla="*/ 102394 h 314325"/>
                  <a:gd name="connsiteX26" fmla="*/ 7144 w 314325"/>
                  <a:gd name="connsiteY26" fmla="*/ 121444 h 314325"/>
                  <a:gd name="connsiteX27" fmla="*/ 35719 w 314325"/>
                  <a:gd name="connsiteY27" fmla="*/ 121444 h 314325"/>
                  <a:gd name="connsiteX28" fmla="*/ 35719 w 314325"/>
                  <a:gd name="connsiteY28" fmla="*/ 150019 h 314325"/>
                  <a:gd name="connsiteX29" fmla="*/ 7144 w 314325"/>
                  <a:gd name="connsiteY29" fmla="*/ 150019 h 314325"/>
                  <a:gd name="connsiteX30" fmla="*/ 7144 w 314325"/>
                  <a:gd name="connsiteY30" fmla="*/ 169069 h 314325"/>
                  <a:gd name="connsiteX31" fmla="*/ 35719 w 314325"/>
                  <a:gd name="connsiteY31" fmla="*/ 169069 h 314325"/>
                  <a:gd name="connsiteX32" fmla="*/ 35719 w 314325"/>
                  <a:gd name="connsiteY32" fmla="*/ 197644 h 314325"/>
                  <a:gd name="connsiteX33" fmla="*/ 7144 w 314325"/>
                  <a:gd name="connsiteY33" fmla="*/ 197644 h 314325"/>
                  <a:gd name="connsiteX34" fmla="*/ 7144 w 314325"/>
                  <a:gd name="connsiteY34" fmla="*/ 216694 h 314325"/>
                  <a:gd name="connsiteX35" fmla="*/ 35719 w 314325"/>
                  <a:gd name="connsiteY35" fmla="*/ 216694 h 314325"/>
                  <a:gd name="connsiteX36" fmla="*/ 35719 w 314325"/>
                  <a:gd name="connsiteY36" fmla="*/ 245269 h 314325"/>
                  <a:gd name="connsiteX37" fmla="*/ 7144 w 314325"/>
                  <a:gd name="connsiteY37" fmla="*/ 245269 h 314325"/>
                  <a:gd name="connsiteX38" fmla="*/ 7144 w 314325"/>
                  <a:gd name="connsiteY38" fmla="*/ 264319 h 314325"/>
                  <a:gd name="connsiteX39" fmla="*/ 35719 w 314325"/>
                  <a:gd name="connsiteY39" fmla="*/ 264319 h 314325"/>
                  <a:gd name="connsiteX40" fmla="*/ 54769 w 314325"/>
                  <a:gd name="connsiteY40" fmla="*/ 283369 h 314325"/>
                  <a:gd name="connsiteX41" fmla="*/ 54769 w 314325"/>
                  <a:gd name="connsiteY41" fmla="*/ 311944 h 314325"/>
                  <a:gd name="connsiteX42" fmla="*/ 73819 w 314325"/>
                  <a:gd name="connsiteY42" fmla="*/ 311944 h 314325"/>
                  <a:gd name="connsiteX43" fmla="*/ 73819 w 314325"/>
                  <a:gd name="connsiteY43" fmla="*/ 283369 h 314325"/>
                  <a:gd name="connsiteX44" fmla="*/ 102394 w 314325"/>
                  <a:gd name="connsiteY44" fmla="*/ 283369 h 314325"/>
                  <a:gd name="connsiteX45" fmla="*/ 102394 w 314325"/>
                  <a:gd name="connsiteY45" fmla="*/ 311944 h 314325"/>
                  <a:gd name="connsiteX46" fmla="*/ 121444 w 314325"/>
                  <a:gd name="connsiteY46" fmla="*/ 311944 h 314325"/>
                  <a:gd name="connsiteX47" fmla="*/ 121444 w 314325"/>
                  <a:gd name="connsiteY47" fmla="*/ 283369 h 314325"/>
                  <a:gd name="connsiteX48" fmla="*/ 150019 w 314325"/>
                  <a:gd name="connsiteY48" fmla="*/ 283369 h 314325"/>
                  <a:gd name="connsiteX49" fmla="*/ 150019 w 314325"/>
                  <a:gd name="connsiteY49" fmla="*/ 311944 h 314325"/>
                  <a:gd name="connsiteX50" fmla="*/ 169069 w 314325"/>
                  <a:gd name="connsiteY50" fmla="*/ 311944 h 314325"/>
                  <a:gd name="connsiteX51" fmla="*/ 169069 w 314325"/>
                  <a:gd name="connsiteY51" fmla="*/ 283369 h 314325"/>
                  <a:gd name="connsiteX52" fmla="*/ 197644 w 314325"/>
                  <a:gd name="connsiteY52" fmla="*/ 283369 h 314325"/>
                  <a:gd name="connsiteX53" fmla="*/ 197644 w 314325"/>
                  <a:gd name="connsiteY53" fmla="*/ 311944 h 314325"/>
                  <a:gd name="connsiteX54" fmla="*/ 216694 w 314325"/>
                  <a:gd name="connsiteY54" fmla="*/ 311944 h 314325"/>
                  <a:gd name="connsiteX55" fmla="*/ 216694 w 314325"/>
                  <a:gd name="connsiteY55" fmla="*/ 283369 h 314325"/>
                  <a:gd name="connsiteX56" fmla="*/ 245269 w 314325"/>
                  <a:gd name="connsiteY56" fmla="*/ 283369 h 314325"/>
                  <a:gd name="connsiteX57" fmla="*/ 245269 w 314325"/>
                  <a:gd name="connsiteY57" fmla="*/ 311944 h 314325"/>
                  <a:gd name="connsiteX58" fmla="*/ 264319 w 314325"/>
                  <a:gd name="connsiteY58" fmla="*/ 311944 h 314325"/>
                  <a:gd name="connsiteX59" fmla="*/ 264319 w 314325"/>
                  <a:gd name="connsiteY59" fmla="*/ 283369 h 314325"/>
                  <a:gd name="connsiteX60" fmla="*/ 283369 w 314325"/>
                  <a:gd name="connsiteY60" fmla="*/ 264319 h 314325"/>
                  <a:gd name="connsiteX61" fmla="*/ 311944 w 314325"/>
                  <a:gd name="connsiteY61" fmla="*/ 264319 h 314325"/>
                  <a:gd name="connsiteX62" fmla="*/ 311944 w 314325"/>
                  <a:gd name="connsiteY62" fmla="*/ 245269 h 314325"/>
                  <a:gd name="connsiteX63" fmla="*/ 283369 w 314325"/>
                  <a:gd name="connsiteY63" fmla="*/ 245269 h 314325"/>
                  <a:gd name="connsiteX64" fmla="*/ 283369 w 314325"/>
                  <a:gd name="connsiteY64" fmla="*/ 216694 h 314325"/>
                  <a:gd name="connsiteX65" fmla="*/ 311944 w 314325"/>
                  <a:gd name="connsiteY65" fmla="*/ 216694 h 314325"/>
                  <a:gd name="connsiteX66" fmla="*/ 311944 w 314325"/>
                  <a:gd name="connsiteY66" fmla="*/ 197644 h 314325"/>
                  <a:gd name="connsiteX67" fmla="*/ 283369 w 314325"/>
                  <a:gd name="connsiteY67" fmla="*/ 197644 h 314325"/>
                  <a:gd name="connsiteX68" fmla="*/ 283369 w 314325"/>
                  <a:gd name="connsiteY68" fmla="*/ 169069 h 314325"/>
                  <a:gd name="connsiteX69" fmla="*/ 311944 w 314325"/>
                  <a:gd name="connsiteY69" fmla="*/ 169069 h 314325"/>
                  <a:gd name="connsiteX70" fmla="*/ 311944 w 314325"/>
                  <a:gd name="connsiteY70" fmla="*/ 150019 h 314325"/>
                  <a:gd name="connsiteX71" fmla="*/ 283369 w 314325"/>
                  <a:gd name="connsiteY71" fmla="*/ 150019 h 314325"/>
                  <a:gd name="connsiteX72" fmla="*/ 283369 w 314325"/>
                  <a:gd name="connsiteY72" fmla="*/ 121444 h 314325"/>
                  <a:gd name="connsiteX73" fmla="*/ 311944 w 314325"/>
                  <a:gd name="connsiteY73" fmla="*/ 121444 h 314325"/>
                  <a:gd name="connsiteX74" fmla="*/ 311944 w 314325"/>
                  <a:gd name="connsiteY74" fmla="*/ 102394 h 314325"/>
                  <a:gd name="connsiteX75" fmla="*/ 283369 w 314325"/>
                  <a:gd name="connsiteY75" fmla="*/ 102394 h 314325"/>
                  <a:gd name="connsiteX76" fmla="*/ 283369 w 314325"/>
                  <a:gd name="connsiteY76" fmla="*/ 73819 h 314325"/>
                  <a:gd name="connsiteX77" fmla="*/ 311944 w 314325"/>
                  <a:gd name="connsiteY77" fmla="*/ 73819 h 314325"/>
                  <a:gd name="connsiteX78" fmla="*/ 311944 w 314325"/>
                  <a:gd name="connsiteY78" fmla="*/ 54769 h 314325"/>
                  <a:gd name="connsiteX79" fmla="*/ 283369 w 314325"/>
                  <a:gd name="connsiteY79" fmla="*/ 54769 h 314325"/>
                  <a:gd name="connsiteX80" fmla="*/ 264319 w 314325"/>
                  <a:gd name="connsiteY80" fmla="*/ 35719 h 314325"/>
                  <a:gd name="connsiteX81" fmla="*/ 264319 w 314325"/>
                  <a:gd name="connsiteY81" fmla="*/ 262414 h 314325"/>
                  <a:gd name="connsiteX82" fmla="*/ 262414 w 314325"/>
                  <a:gd name="connsiteY82" fmla="*/ 264319 h 314325"/>
                  <a:gd name="connsiteX83" fmla="*/ 56674 w 314325"/>
                  <a:gd name="connsiteY83" fmla="*/ 264319 h 314325"/>
                  <a:gd name="connsiteX84" fmla="*/ 56674 w 314325"/>
                  <a:gd name="connsiteY84" fmla="*/ 264319 h 314325"/>
                  <a:gd name="connsiteX85" fmla="*/ 54769 w 314325"/>
                  <a:gd name="connsiteY85" fmla="*/ 262414 h 314325"/>
                  <a:gd name="connsiteX86" fmla="*/ 54769 w 314325"/>
                  <a:gd name="connsiteY86" fmla="*/ 56674 h 314325"/>
                  <a:gd name="connsiteX87" fmla="*/ 54769 w 314325"/>
                  <a:gd name="connsiteY87" fmla="*/ 56674 h 314325"/>
                  <a:gd name="connsiteX88" fmla="*/ 56674 w 314325"/>
                  <a:gd name="connsiteY88" fmla="*/ 54769 h 314325"/>
                  <a:gd name="connsiteX89" fmla="*/ 262414 w 314325"/>
                  <a:gd name="connsiteY89" fmla="*/ 54769 h 314325"/>
                  <a:gd name="connsiteX90" fmla="*/ 264319 w 314325"/>
                  <a:gd name="connsiteY90" fmla="*/ 56674 h 314325"/>
                  <a:gd name="connsiteX91" fmla="*/ 264319 w 314325"/>
                  <a:gd name="connsiteY91" fmla="*/ 26241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14325" h="314325">
                    <a:moveTo>
                      <a:pt x="264319" y="35719"/>
                    </a:moveTo>
                    <a:lnTo>
                      <a:pt x="264319" y="7144"/>
                    </a:lnTo>
                    <a:lnTo>
                      <a:pt x="245269" y="7144"/>
                    </a:lnTo>
                    <a:lnTo>
                      <a:pt x="245269" y="35719"/>
                    </a:lnTo>
                    <a:lnTo>
                      <a:pt x="216694" y="35719"/>
                    </a:lnTo>
                    <a:lnTo>
                      <a:pt x="216694" y="7144"/>
                    </a:lnTo>
                    <a:lnTo>
                      <a:pt x="197644" y="7144"/>
                    </a:lnTo>
                    <a:lnTo>
                      <a:pt x="197644" y="35719"/>
                    </a:lnTo>
                    <a:lnTo>
                      <a:pt x="169069" y="35719"/>
                    </a:lnTo>
                    <a:lnTo>
                      <a:pt x="169069" y="7144"/>
                    </a:lnTo>
                    <a:lnTo>
                      <a:pt x="150019" y="7144"/>
                    </a:lnTo>
                    <a:lnTo>
                      <a:pt x="150019" y="35719"/>
                    </a:lnTo>
                    <a:lnTo>
                      <a:pt x="121444" y="35719"/>
                    </a:lnTo>
                    <a:lnTo>
                      <a:pt x="121444" y="7144"/>
                    </a:lnTo>
                    <a:lnTo>
                      <a:pt x="102394" y="7144"/>
                    </a:lnTo>
                    <a:lnTo>
                      <a:pt x="102394" y="35719"/>
                    </a:lnTo>
                    <a:lnTo>
                      <a:pt x="73819" y="35719"/>
                    </a:lnTo>
                    <a:lnTo>
                      <a:pt x="73819" y="7144"/>
                    </a:lnTo>
                    <a:lnTo>
                      <a:pt x="54769" y="7144"/>
                    </a:lnTo>
                    <a:lnTo>
                      <a:pt x="54769" y="35719"/>
                    </a:lnTo>
                    <a:cubicBezTo>
                      <a:pt x="44291" y="36671"/>
                      <a:pt x="36671" y="44291"/>
                      <a:pt x="35719" y="54769"/>
                    </a:cubicBezTo>
                    <a:lnTo>
                      <a:pt x="7144" y="54769"/>
                    </a:lnTo>
                    <a:lnTo>
                      <a:pt x="7144" y="73819"/>
                    </a:lnTo>
                    <a:lnTo>
                      <a:pt x="35719" y="73819"/>
                    </a:lnTo>
                    <a:lnTo>
                      <a:pt x="35719" y="102394"/>
                    </a:lnTo>
                    <a:lnTo>
                      <a:pt x="7144" y="102394"/>
                    </a:lnTo>
                    <a:lnTo>
                      <a:pt x="7144" y="121444"/>
                    </a:lnTo>
                    <a:lnTo>
                      <a:pt x="35719" y="121444"/>
                    </a:lnTo>
                    <a:lnTo>
                      <a:pt x="35719" y="150019"/>
                    </a:lnTo>
                    <a:lnTo>
                      <a:pt x="7144" y="150019"/>
                    </a:lnTo>
                    <a:lnTo>
                      <a:pt x="7144" y="169069"/>
                    </a:lnTo>
                    <a:lnTo>
                      <a:pt x="35719" y="169069"/>
                    </a:lnTo>
                    <a:lnTo>
                      <a:pt x="35719" y="197644"/>
                    </a:lnTo>
                    <a:lnTo>
                      <a:pt x="7144" y="197644"/>
                    </a:lnTo>
                    <a:lnTo>
                      <a:pt x="7144" y="216694"/>
                    </a:lnTo>
                    <a:lnTo>
                      <a:pt x="35719" y="216694"/>
                    </a:lnTo>
                    <a:lnTo>
                      <a:pt x="35719" y="245269"/>
                    </a:lnTo>
                    <a:lnTo>
                      <a:pt x="7144" y="245269"/>
                    </a:lnTo>
                    <a:lnTo>
                      <a:pt x="7144" y="264319"/>
                    </a:lnTo>
                    <a:lnTo>
                      <a:pt x="35719" y="264319"/>
                    </a:lnTo>
                    <a:cubicBezTo>
                      <a:pt x="36671" y="274796"/>
                      <a:pt x="44291" y="282416"/>
                      <a:pt x="54769" y="283369"/>
                    </a:cubicBezTo>
                    <a:lnTo>
                      <a:pt x="54769" y="311944"/>
                    </a:lnTo>
                    <a:lnTo>
                      <a:pt x="73819" y="311944"/>
                    </a:lnTo>
                    <a:lnTo>
                      <a:pt x="73819" y="283369"/>
                    </a:lnTo>
                    <a:lnTo>
                      <a:pt x="102394" y="283369"/>
                    </a:lnTo>
                    <a:lnTo>
                      <a:pt x="102394" y="311944"/>
                    </a:lnTo>
                    <a:lnTo>
                      <a:pt x="121444" y="311944"/>
                    </a:lnTo>
                    <a:lnTo>
                      <a:pt x="121444" y="283369"/>
                    </a:lnTo>
                    <a:lnTo>
                      <a:pt x="150019" y="283369"/>
                    </a:lnTo>
                    <a:lnTo>
                      <a:pt x="150019" y="311944"/>
                    </a:lnTo>
                    <a:lnTo>
                      <a:pt x="169069" y="311944"/>
                    </a:lnTo>
                    <a:lnTo>
                      <a:pt x="169069" y="283369"/>
                    </a:lnTo>
                    <a:lnTo>
                      <a:pt x="197644" y="283369"/>
                    </a:lnTo>
                    <a:lnTo>
                      <a:pt x="197644" y="311944"/>
                    </a:lnTo>
                    <a:lnTo>
                      <a:pt x="216694" y="311944"/>
                    </a:lnTo>
                    <a:lnTo>
                      <a:pt x="216694" y="283369"/>
                    </a:lnTo>
                    <a:lnTo>
                      <a:pt x="245269" y="283369"/>
                    </a:lnTo>
                    <a:lnTo>
                      <a:pt x="245269" y="311944"/>
                    </a:lnTo>
                    <a:lnTo>
                      <a:pt x="264319" y="311944"/>
                    </a:lnTo>
                    <a:lnTo>
                      <a:pt x="264319" y="283369"/>
                    </a:lnTo>
                    <a:cubicBezTo>
                      <a:pt x="274796" y="282416"/>
                      <a:pt x="282416" y="274796"/>
                      <a:pt x="283369" y="264319"/>
                    </a:cubicBezTo>
                    <a:lnTo>
                      <a:pt x="311944" y="264319"/>
                    </a:lnTo>
                    <a:lnTo>
                      <a:pt x="311944" y="245269"/>
                    </a:lnTo>
                    <a:lnTo>
                      <a:pt x="283369" y="245269"/>
                    </a:lnTo>
                    <a:lnTo>
                      <a:pt x="283369" y="216694"/>
                    </a:lnTo>
                    <a:lnTo>
                      <a:pt x="311944" y="216694"/>
                    </a:lnTo>
                    <a:lnTo>
                      <a:pt x="311944" y="197644"/>
                    </a:lnTo>
                    <a:lnTo>
                      <a:pt x="283369" y="197644"/>
                    </a:lnTo>
                    <a:lnTo>
                      <a:pt x="283369" y="169069"/>
                    </a:lnTo>
                    <a:lnTo>
                      <a:pt x="311944" y="169069"/>
                    </a:lnTo>
                    <a:lnTo>
                      <a:pt x="311944" y="150019"/>
                    </a:lnTo>
                    <a:lnTo>
                      <a:pt x="283369" y="150019"/>
                    </a:lnTo>
                    <a:lnTo>
                      <a:pt x="283369" y="121444"/>
                    </a:lnTo>
                    <a:lnTo>
                      <a:pt x="311944" y="121444"/>
                    </a:lnTo>
                    <a:lnTo>
                      <a:pt x="311944" y="102394"/>
                    </a:lnTo>
                    <a:lnTo>
                      <a:pt x="283369" y="102394"/>
                    </a:lnTo>
                    <a:lnTo>
                      <a:pt x="283369" y="73819"/>
                    </a:lnTo>
                    <a:lnTo>
                      <a:pt x="311944" y="73819"/>
                    </a:lnTo>
                    <a:lnTo>
                      <a:pt x="311944" y="54769"/>
                    </a:lnTo>
                    <a:lnTo>
                      <a:pt x="283369" y="54769"/>
                    </a:lnTo>
                    <a:cubicBezTo>
                      <a:pt x="282416" y="44291"/>
                      <a:pt x="274796" y="36671"/>
                      <a:pt x="264319" y="35719"/>
                    </a:cubicBezTo>
                    <a:close/>
                    <a:moveTo>
                      <a:pt x="264319" y="262414"/>
                    </a:moveTo>
                    <a:cubicBezTo>
                      <a:pt x="264319" y="263366"/>
                      <a:pt x="263366" y="264319"/>
                      <a:pt x="262414" y="264319"/>
                    </a:cubicBezTo>
                    <a:lnTo>
                      <a:pt x="56674" y="264319"/>
                    </a:lnTo>
                    <a:cubicBezTo>
                      <a:pt x="56674" y="264319"/>
                      <a:pt x="56674" y="264319"/>
                      <a:pt x="56674" y="264319"/>
                    </a:cubicBezTo>
                    <a:cubicBezTo>
                      <a:pt x="55721" y="264319"/>
                      <a:pt x="54769" y="263366"/>
                      <a:pt x="54769" y="262414"/>
                    </a:cubicBezTo>
                    <a:lnTo>
                      <a:pt x="54769" y="56674"/>
                    </a:lnTo>
                    <a:cubicBezTo>
                      <a:pt x="54769" y="56674"/>
                      <a:pt x="54769" y="56674"/>
                      <a:pt x="54769" y="56674"/>
                    </a:cubicBezTo>
                    <a:cubicBezTo>
                      <a:pt x="54769" y="55721"/>
                      <a:pt x="55721" y="54769"/>
                      <a:pt x="56674" y="54769"/>
                    </a:cubicBezTo>
                    <a:lnTo>
                      <a:pt x="262414" y="54769"/>
                    </a:lnTo>
                    <a:cubicBezTo>
                      <a:pt x="263366" y="54769"/>
                      <a:pt x="264319" y="55721"/>
                      <a:pt x="264319" y="56674"/>
                    </a:cubicBezTo>
                    <a:lnTo>
                      <a:pt x="264319" y="262414"/>
                    </a:lnTo>
                    <a:close/>
                  </a:path>
                </a:pathLst>
              </a:custGeom>
              <a:grpFill/>
              <a:ln w="19050" cap="flat">
                <a:noFill/>
                <a:prstDash val="solid"/>
                <a:miter/>
              </a:ln>
            </p:spPr>
            <p:txBody>
              <a:bodyPr rtlCol="0" anchor="ctr"/>
              <a:lstStyle/>
              <a:p>
                <a:endParaRPr lang="en-US" sz="1125" dirty="0"/>
              </a:p>
            </p:txBody>
          </p:sp>
        </p:grpSp>
      </p:grpSp>
    </p:spTree>
    <p:extLst>
      <p:ext uri="{BB962C8B-B14F-4D97-AF65-F5344CB8AC3E}">
        <p14:creationId xmlns:p14="http://schemas.microsoft.com/office/powerpoint/2010/main" val="90320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32"/>
                                        </p:tgtEl>
                                        <p:attrNameLst>
                                          <p:attrName>style.visibility</p:attrName>
                                        </p:attrNameLst>
                                      </p:cBhvr>
                                      <p:to>
                                        <p:strVal val="visible"/>
                                      </p:to>
                                    </p:set>
                                    <p:anim calcmode="lin" valueType="num">
                                      <p:cBhvr additive="base">
                                        <p:cTn id="7" dur="500" fill="hold"/>
                                        <p:tgtEl>
                                          <p:spTgt spid="232"/>
                                        </p:tgtEl>
                                        <p:attrNameLst>
                                          <p:attrName>ppt_x</p:attrName>
                                        </p:attrNameLst>
                                      </p:cBhvr>
                                      <p:tavLst>
                                        <p:tav tm="0">
                                          <p:val>
                                            <p:strVal val="#ppt_x"/>
                                          </p:val>
                                        </p:tav>
                                        <p:tav tm="100000">
                                          <p:val>
                                            <p:strVal val="#ppt_x"/>
                                          </p:val>
                                        </p:tav>
                                      </p:tavLst>
                                    </p:anim>
                                    <p:anim calcmode="lin" valueType="num">
                                      <p:cBhvr additive="base">
                                        <p:cTn id="8" dur="500" fill="hold"/>
                                        <p:tgtEl>
                                          <p:spTgt spid="2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3220727626"/>
              </p:ext>
            </p:extLst>
          </p:nvPr>
        </p:nvGraphicFramePr>
        <p:xfrm>
          <a:off x="210095" y="1343778"/>
          <a:ext cx="4286250" cy="2400300"/>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3"/>
          <p:cNvSpPr txBox="1"/>
          <p:nvPr/>
        </p:nvSpPr>
        <p:spPr>
          <a:xfrm>
            <a:off x="3072513" y="2423110"/>
            <a:ext cx="404819" cy="120818"/>
          </a:xfrm>
          <a:prstGeom prst="rect">
            <a:avLst/>
          </a:prstGeom>
          <a:solidFill>
            <a:schemeClr val="bg1">
              <a:lumMod val="85000"/>
            </a:schemeClr>
          </a:solidFill>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457189">
              <a:defRPr/>
            </a:pPr>
            <a:r>
              <a:rPr lang="en-US" sz="750" b="1" dirty="0">
                <a:solidFill>
                  <a:srgbClr val="232323"/>
                </a:solidFill>
                <a:latin typeface="+mj-lt"/>
              </a:rPr>
              <a:t>1.5X</a:t>
            </a:r>
          </a:p>
        </p:txBody>
      </p:sp>
      <p:sp>
        <p:nvSpPr>
          <p:cNvPr id="16" name="TextBox 1"/>
          <p:cNvSpPr txBox="1"/>
          <p:nvPr/>
        </p:nvSpPr>
        <p:spPr>
          <a:xfrm>
            <a:off x="1666471" y="3504010"/>
            <a:ext cx="867584" cy="164306"/>
          </a:xfrm>
          <a:prstGeom prst="rect">
            <a:avLst/>
          </a:prstGeom>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457189">
              <a:defRPr/>
            </a:pPr>
            <a:r>
              <a:rPr lang="en-US" sz="900" dirty="0">
                <a:solidFill>
                  <a:schemeClr val="accent1"/>
                </a:solidFill>
                <a:latin typeface="Calibri" panose="020F0502020204030204"/>
              </a:rPr>
              <a:t>without Nitro</a:t>
            </a:r>
          </a:p>
        </p:txBody>
      </p:sp>
      <p:cxnSp>
        <p:nvCxnSpPr>
          <p:cNvPr id="35" name="Straight Arrow Connector 34"/>
          <p:cNvCxnSpPr/>
          <p:nvPr/>
        </p:nvCxnSpPr>
        <p:spPr>
          <a:xfrm flipH="1">
            <a:off x="3178466" y="2362247"/>
            <a:ext cx="496131" cy="363362"/>
          </a:xfrm>
          <a:prstGeom prst="straightConnector1">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1248914" y="2378153"/>
            <a:ext cx="560657" cy="459939"/>
          </a:xfrm>
          <a:prstGeom prst="straightConnector1">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5" name="Chart 4"/>
          <p:cNvGraphicFramePr>
            <a:graphicFrameLocks/>
          </p:cNvGraphicFramePr>
          <p:nvPr>
            <p:extLst>
              <p:ext uri="{D42A27DB-BD31-4B8C-83A1-F6EECF244321}">
                <p14:modId xmlns:p14="http://schemas.microsoft.com/office/powerpoint/2010/main" val="3137823801"/>
              </p:ext>
            </p:extLst>
          </p:nvPr>
        </p:nvGraphicFramePr>
        <p:xfrm>
          <a:off x="4654972" y="1343778"/>
          <a:ext cx="4286250" cy="2400300"/>
        </p:xfrm>
        <a:graphic>
          <a:graphicData uri="http://schemas.openxmlformats.org/drawingml/2006/chart">
            <c:chart xmlns:c="http://schemas.openxmlformats.org/drawingml/2006/chart" xmlns:r="http://schemas.openxmlformats.org/officeDocument/2006/relationships" r:id="rId4"/>
          </a:graphicData>
        </a:graphic>
      </p:graphicFrame>
      <p:cxnSp>
        <p:nvCxnSpPr>
          <p:cNvPr id="26" name="Straight Arrow Connector 25"/>
          <p:cNvCxnSpPr/>
          <p:nvPr/>
        </p:nvCxnSpPr>
        <p:spPr>
          <a:xfrm flipH="1">
            <a:off x="5915626" y="2130665"/>
            <a:ext cx="519987" cy="241954"/>
          </a:xfrm>
          <a:prstGeom prst="straightConnector1">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42722" y="345546"/>
            <a:ext cx="8449056" cy="469830"/>
          </a:xfrm>
        </p:spPr>
        <p:txBody>
          <a:bodyPr/>
          <a:lstStyle/>
          <a:p>
            <a:r>
              <a:rPr lang="en-US" dirty="0"/>
              <a:t>AWS Nitro System</a:t>
            </a:r>
          </a:p>
        </p:txBody>
      </p:sp>
      <p:cxnSp>
        <p:nvCxnSpPr>
          <p:cNvPr id="52" name="Straight Arrow Connector 51"/>
          <p:cNvCxnSpPr/>
          <p:nvPr/>
        </p:nvCxnSpPr>
        <p:spPr>
          <a:xfrm flipH="1">
            <a:off x="7629584" y="2157749"/>
            <a:ext cx="519987" cy="241954"/>
          </a:xfrm>
          <a:prstGeom prst="straightConnector1">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TextBox 3"/>
          <p:cNvSpPr txBox="1"/>
          <p:nvPr/>
        </p:nvSpPr>
        <p:spPr>
          <a:xfrm>
            <a:off x="7629584" y="2101369"/>
            <a:ext cx="359300" cy="174479"/>
          </a:xfrm>
          <a:prstGeom prst="rect">
            <a:avLst/>
          </a:prstGeom>
          <a:solidFill>
            <a:schemeClr val="bg1">
              <a:lumMod val="85000"/>
            </a:schemeClr>
          </a:solidFill>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457189">
              <a:defRPr/>
            </a:pPr>
            <a:r>
              <a:rPr lang="en-US" sz="750" b="1" dirty="0">
                <a:solidFill>
                  <a:srgbClr val="232323"/>
                </a:solidFill>
                <a:latin typeface="Calibri" panose="020F0502020204030204"/>
              </a:rPr>
              <a:t>1.2X</a:t>
            </a:r>
          </a:p>
        </p:txBody>
      </p:sp>
      <p:sp>
        <p:nvSpPr>
          <p:cNvPr id="13" name="TextBox 12"/>
          <p:cNvSpPr txBox="1"/>
          <p:nvPr/>
        </p:nvSpPr>
        <p:spPr>
          <a:xfrm>
            <a:off x="356744" y="4034839"/>
            <a:ext cx="8430513" cy="646331"/>
          </a:xfrm>
          <a:prstGeom prst="rect">
            <a:avLst/>
          </a:prstGeom>
          <a:noFill/>
        </p:spPr>
        <p:txBody>
          <a:bodyPr wrap="square" rtlCol="0">
            <a:spAutoFit/>
          </a:bodyPr>
          <a:lstStyle/>
          <a:p>
            <a:pPr defTabSz="457189">
              <a:spcBef>
                <a:spcPts val="675"/>
              </a:spcBef>
              <a:spcAft>
                <a:spcPts val="675"/>
              </a:spcAft>
              <a:defRPr/>
            </a:pPr>
            <a:r>
              <a:rPr lang="en-US" kern="0" spc="100" dirty="0">
                <a:solidFill>
                  <a:srgbClr val="FFFFFF"/>
                </a:solidFill>
                <a:latin typeface="Amazon Ember" panose="02000000000000000000" pitchFamily="2" charset="0"/>
                <a:ea typeface="Amazon Ember" panose="02000000000000000000" pitchFamily="2" charset="0"/>
                <a:sym typeface="Helvetica"/>
              </a:rPr>
              <a:t>Nitro instances provide</a:t>
            </a:r>
            <a:r>
              <a:rPr lang="en-US" kern="0" spc="100" dirty="0">
                <a:solidFill>
                  <a:srgbClr val="FF9600"/>
                </a:solidFill>
                <a:latin typeface="Amazon Ember" panose="02000000000000000000" pitchFamily="2" charset="0"/>
                <a:ea typeface="Amazon Ember" panose="02000000000000000000" pitchFamily="2" charset="0"/>
                <a:sym typeface="Helvetica"/>
              </a:rPr>
              <a:t> </a:t>
            </a:r>
            <a:r>
              <a:rPr lang="en-US" b="1" kern="0" spc="100" dirty="0">
                <a:solidFill>
                  <a:srgbClr val="FF9600"/>
                </a:solidFill>
                <a:latin typeface="Amazon Ember" panose="02000000000000000000" pitchFamily="2" charset="0"/>
                <a:ea typeface="Amazon Ember" panose="02000000000000000000" pitchFamily="2" charset="0"/>
                <a:sym typeface="Helvetica"/>
              </a:rPr>
              <a:t>bandwidth, performance, and price improvements </a:t>
            </a:r>
            <a:r>
              <a:rPr lang="en-US" kern="0" spc="100" dirty="0">
                <a:solidFill>
                  <a:srgbClr val="FFFFFF"/>
                </a:solidFill>
                <a:latin typeface="Amazon Ember" panose="02000000000000000000" pitchFamily="2" charset="0"/>
                <a:ea typeface="Amazon Ember" panose="02000000000000000000" pitchFamily="2" charset="0"/>
                <a:sym typeface="Helvetica"/>
              </a:rPr>
              <a:t>over previous instance generations</a:t>
            </a:r>
          </a:p>
        </p:txBody>
      </p:sp>
      <p:sp>
        <p:nvSpPr>
          <p:cNvPr id="14" name="TextBox 3">
            <a:extLst>
              <a:ext uri="{FF2B5EF4-FFF2-40B4-BE49-F238E27FC236}">
                <a16:creationId xmlns:a16="http://schemas.microsoft.com/office/drawing/2014/main" id="{E81F8002-6A1E-3F4C-A103-542918FBA9C5}"/>
              </a:ext>
            </a:extLst>
          </p:cNvPr>
          <p:cNvSpPr txBox="1"/>
          <p:nvPr/>
        </p:nvSpPr>
        <p:spPr>
          <a:xfrm>
            <a:off x="5893358" y="2094390"/>
            <a:ext cx="359300" cy="174479"/>
          </a:xfrm>
          <a:prstGeom prst="rect">
            <a:avLst/>
          </a:prstGeom>
          <a:solidFill>
            <a:schemeClr val="bg1">
              <a:lumMod val="85000"/>
            </a:schemeClr>
          </a:solidFill>
        </p:spPr>
        <p:txBody>
          <a:bodyPr wrap="square"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457189">
              <a:defRPr/>
            </a:pPr>
            <a:r>
              <a:rPr lang="en-US" sz="750" b="1" dirty="0">
                <a:solidFill>
                  <a:srgbClr val="232323"/>
                </a:solidFill>
                <a:latin typeface="Calibri" panose="020F0502020204030204"/>
              </a:rPr>
              <a:t>1.3X</a:t>
            </a:r>
          </a:p>
        </p:txBody>
      </p:sp>
      <p:grpSp>
        <p:nvGrpSpPr>
          <p:cNvPr id="15" name="Group 14">
            <a:extLst>
              <a:ext uri="{FF2B5EF4-FFF2-40B4-BE49-F238E27FC236}">
                <a16:creationId xmlns:a16="http://schemas.microsoft.com/office/drawing/2014/main" id="{6DE03A0D-05EF-BD4B-A139-03E0047FA68B}"/>
              </a:ext>
            </a:extLst>
          </p:cNvPr>
          <p:cNvGrpSpPr/>
          <p:nvPr/>
        </p:nvGrpSpPr>
        <p:grpSpPr>
          <a:xfrm>
            <a:off x="8531678" y="2"/>
            <a:ext cx="412991" cy="489858"/>
            <a:chOff x="13432971" y="2"/>
            <a:chExt cx="660785" cy="783773"/>
          </a:xfrm>
        </p:grpSpPr>
        <p:sp>
          <p:nvSpPr>
            <p:cNvPr id="18" name="Arrow: Pentagon 26">
              <a:extLst>
                <a:ext uri="{FF2B5EF4-FFF2-40B4-BE49-F238E27FC236}">
                  <a16:creationId xmlns:a16="http://schemas.microsoft.com/office/drawing/2014/main" id="{91622D31-7E19-984F-8717-CC28970CF886}"/>
                </a:ext>
              </a:extLst>
            </p:cNvPr>
            <p:cNvSpPr/>
            <p:nvPr/>
          </p:nvSpPr>
          <p:spPr bwMode="auto">
            <a:xfrm rot="5400000">
              <a:off x="13371477" y="61496"/>
              <a:ext cx="783773" cy="660785"/>
            </a:xfrm>
            <a:prstGeom prst="homePlate">
              <a:avLst>
                <a:gd name="adj" fmla="val 3003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9" name="Graphic 3">
              <a:extLst>
                <a:ext uri="{FF2B5EF4-FFF2-40B4-BE49-F238E27FC236}">
                  <a16:creationId xmlns:a16="http://schemas.microsoft.com/office/drawing/2014/main" id="{CBE27561-0AB4-6A48-AAE2-DF9F5555A3AF}"/>
                </a:ext>
              </a:extLst>
            </p:cNvPr>
            <p:cNvGrpSpPr/>
            <p:nvPr/>
          </p:nvGrpSpPr>
          <p:grpSpPr>
            <a:xfrm>
              <a:off x="13585427" y="125219"/>
              <a:ext cx="386410" cy="386410"/>
              <a:chOff x="4333875" y="2333625"/>
              <a:chExt cx="476250" cy="476250"/>
            </a:xfrm>
            <a:solidFill>
              <a:schemeClr val="tx1"/>
            </a:solidFill>
          </p:grpSpPr>
          <p:sp>
            <p:nvSpPr>
              <p:cNvPr id="20" name="Freeform: Shape 32">
                <a:extLst>
                  <a:ext uri="{FF2B5EF4-FFF2-40B4-BE49-F238E27FC236}">
                    <a16:creationId xmlns:a16="http://schemas.microsoft.com/office/drawing/2014/main" id="{82727486-C368-3D49-9D00-E121021B49CD}"/>
                  </a:ext>
                </a:extLst>
              </p:cNvPr>
              <p:cNvSpPr/>
              <p:nvPr/>
            </p:nvSpPr>
            <p:spPr>
              <a:xfrm>
                <a:off x="4536281" y="2326481"/>
                <a:ext cx="276225" cy="276225"/>
              </a:xfrm>
              <a:custGeom>
                <a:avLst/>
                <a:gdLst>
                  <a:gd name="connsiteX0" fmla="*/ 254794 w 276225"/>
                  <a:gd name="connsiteY0" fmla="*/ 7144 h 276225"/>
                  <a:gd name="connsiteX1" fmla="*/ 26194 w 276225"/>
                  <a:gd name="connsiteY1" fmla="*/ 7144 h 276225"/>
                  <a:gd name="connsiteX2" fmla="*/ 7144 w 276225"/>
                  <a:gd name="connsiteY2" fmla="*/ 26194 h 276225"/>
                  <a:gd name="connsiteX3" fmla="*/ 7144 w 276225"/>
                  <a:gd name="connsiteY3" fmla="*/ 73819 h 276225"/>
                  <a:gd name="connsiteX4" fmla="*/ 26194 w 276225"/>
                  <a:gd name="connsiteY4" fmla="*/ 73819 h 276225"/>
                  <a:gd name="connsiteX5" fmla="*/ 26194 w 276225"/>
                  <a:gd name="connsiteY5" fmla="*/ 26194 h 276225"/>
                  <a:gd name="connsiteX6" fmla="*/ 254794 w 276225"/>
                  <a:gd name="connsiteY6" fmla="*/ 26194 h 276225"/>
                  <a:gd name="connsiteX7" fmla="*/ 254794 w 276225"/>
                  <a:gd name="connsiteY7" fmla="*/ 254794 h 276225"/>
                  <a:gd name="connsiteX8" fmla="*/ 207169 w 276225"/>
                  <a:gd name="connsiteY8" fmla="*/ 254794 h 276225"/>
                  <a:gd name="connsiteX9" fmla="*/ 207169 w 276225"/>
                  <a:gd name="connsiteY9" fmla="*/ 273844 h 276225"/>
                  <a:gd name="connsiteX10" fmla="*/ 254794 w 276225"/>
                  <a:gd name="connsiteY10" fmla="*/ 273844 h 276225"/>
                  <a:gd name="connsiteX11" fmla="*/ 273844 w 276225"/>
                  <a:gd name="connsiteY11" fmla="*/ 254794 h 276225"/>
                  <a:gd name="connsiteX12" fmla="*/ 273844 w 276225"/>
                  <a:gd name="connsiteY12" fmla="*/ 26194 h 276225"/>
                  <a:gd name="connsiteX13" fmla="*/ 254794 w 276225"/>
                  <a:gd name="connsiteY13" fmla="*/ 714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7144"/>
                    </a:moveTo>
                    <a:lnTo>
                      <a:pt x="26194" y="7144"/>
                    </a:lnTo>
                    <a:cubicBezTo>
                      <a:pt x="15716" y="7144"/>
                      <a:pt x="7144" y="15716"/>
                      <a:pt x="7144" y="26194"/>
                    </a:cubicBezTo>
                    <a:lnTo>
                      <a:pt x="7144" y="73819"/>
                    </a:lnTo>
                    <a:lnTo>
                      <a:pt x="26194" y="73819"/>
                    </a:lnTo>
                    <a:lnTo>
                      <a:pt x="26194" y="26194"/>
                    </a:lnTo>
                    <a:lnTo>
                      <a:pt x="254794" y="26194"/>
                    </a:lnTo>
                    <a:lnTo>
                      <a:pt x="254794" y="254794"/>
                    </a:lnTo>
                    <a:lnTo>
                      <a:pt x="207169" y="254794"/>
                    </a:lnTo>
                    <a:lnTo>
                      <a:pt x="207169" y="273844"/>
                    </a:lnTo>
                    <a:lnTo>
                      <a:pt x="254794" y="273844"/>
                    </a:lnTo>
                    <a:cubicBezTo>
                      <a:pt x="265271" y="273844"/>
                      <a:pt x="273844" y="265271"/>
                      <a:pt x="273844" y="254794"/>
                    </a:cubicBezTo>
                    <a:lnTo>
                      <a:pt x="273844" y="26194"/>
                    </a:lnTo>
                    <a:cubicBezTo>
                      <a:pt x="273844" y="15716"/>
                      <a:pt x="265271" y="7144"/>
                      <a:pt x="254794" y="7144"/>
                    </a:cubicBezTo>
                    <a:close/>
                  </a:path>
                </a:pathLst>
              </a:custGeom>
              <a:grpFill/>
              <a:ln w="19050" cap="flat">
                <a:noFill/>
                <a:prstDash val="solid"/>
                <a:miter/>
              </a:ln>
            </p:spPr>
            <p:txBody>
              <a:bodyPr rtlCol="0" anchor="ctr"/>
              <a:lstStyle/>
              <a:p>
                <a:endParaRPr lang="en-US" sz="1125" dirty="0"/>
              </a:p>
            </p:txBody>
          </p:sp>
          <p:sp>
            <p:nvSpPr>
              <p:cNvPr id="21" name="Freeform: Shape 33">
                <a:extLst>
                  <a:ext uri="{FF2B5EF4-FFF2-40B4-BE49-F238E27FC236}">
                    <a16:creationId xmlns:a16="http://schemas.microsoft.com/office/drawing/2014/main" id="{086825B2-CAB2-4749-8A94-F13309DC3362}"/>
                  </a:ext>
                </a:extLst>
              </p:cNvPr>
              <p:cNvSpPr/>
              <p:nvPr/>
            </p:nvSpPr>
            <p:spPr>
              <a:xfrm>
                <a:off x="4326731" y="2536031"/>
                <a:ext cx="276225" cy="276225"/>
              </a:xfrm>
              <a:custGeom>
                <a:avLst/>
                <a:gdLst>
                  <a:gd name="connsiteX0" fmla="*/ 254794 w 276225"/>
                  <a:gd name="connsiteY0" fmla="*/ 254794 h 276225"/>
                  <a:gd name="connsiteX1" fmla="*/ 26194 w 276225"/>
                  <a:gd name="connsiteY1" fmla="*/ 254794 h 276225"/>
                  <a:gd name="connsiteX2" fmla="*/ 26194 w 276225"/>
                  <a:gd name="connsiteY2" fmla="*/ 26194 h 276225"/>
                  <a:gd name="connsiteX3" fmla="*/ 73819 w 276225"/>
                  <a:gd name="connsiteY3" fmla="*/ 26194 h 276225"/>
                  <a:gd name="connsiteX4" fmla="*/ 73819 w 276225"/>
                  <a:gd name="connsiteY4" fmla="*/ 7144 h 276225"/>
                  <a:gd name="connsiteX5" fmla="*/ 26194 w 276225"/>
                  <a:gd name="connsiteY5" fmla="*/ 7144 h 276225"/>
                  <a:gd name="connsiteX6" fmla="*/ 7144 w 276225"/>
                  <a:gd name="connsiteY6" fmla="*/ 26194 h 276225"/>
                  <a:gd name="connsiteX7" fmla="*/ 7144 w 276225"/>
                  <a:gd name="connsiteY7" fmla="*/ 254794 h 276225"/>
                  <a:gd name="connsiteX8" fmla="*/ 26194 w 276225"/>
                  <a:gd name="connsiteY8" fmla="*/ 273844 h 276225"/>
                  <a:gd name="connsiteX9" fmla="*/ 254794 w 276225"/>
                  <a:gd name="connsiteY9" fmla="*/ 273844 h 276225"/>
                  <a:gd name="connsiteX10" fmla="*/ 273844 w 276225"/>
                  <a:gd name="connsiteY10" fmla="*/ 254794 h 276225"/>
                  <a:gd name="connsiteX11" fmla="*/ 273844 w 276225"/>
                  <a:gd name="connsiteY11" fmla="*/ 207169 h 276225"/>
                  <a:gd name="connsiteX12" fmla="*/ 254794 w 276225"/>
                  <a:gd name="connsiteY12" fmla="*/ 207169 h 276225"/>
                  <a:gd name="connsiteX13" fmla="*/ 254794 w 276225"/>
                  <a:gd name="connsiteY13" fmla="*/ 25479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276225">
                    <a:moveTo>
                      <a:pt x="254794" y="254794"/>
                    </a:moveTo>
                    <a:lnTo>
                      <a:pt x="26194" y="254794"/>
                    </a:lnTo>
                    <a:lnTo>
                      <a:pt x="26194" y="26194"/>
                    </a:lnTo>
                    <a:lnTo>
                      <a:pt x="73819" y="26194"/>
                    </a:lnTo>
                    <a:lnTo>
                      <a:pt x="73819" y="7144"/>
                    </a:lnTo>
                    <a:lnTo>
                      <a:pt x="26194" y="7144"/>
                    </a:lnTo>
                    <a:cubicBezTo>
                      <a:pt x="15716" y="7144"/>
                      <a:pt x="7144" y="15716"/>
                      <a:pt x="7144" y="26194"/>
                    </a:cubicBezTo>
                    <a:lnTo>
                      <a:pt x="7144" y="254794"/>
                    </a:lnTo>
                    <a:cubicBezTo>
                      <a:pt x="7144" y="265271"/>
                      <a:pt x="15716" y="273844"/>
                      <a:pt x="26194" y="273844"/>
                    </a:cubicBezTo>
                    <a:lnTo>
                      <a:pt x="254794" y="273844"/>
                    </a:lnTo>
                    <a:cubicBezTo>
                      <a:pt x="265271" y="273844"/>
                      <a:pt x="273844" y="265271"/>
                      <a:pt x="273844" y="254794"/>
                    </a:cubicBezTo>
                    <a:lnTo>
                      <a:pt x="273844" y="207169"/>
                    </a:lnTo>
                    <a:lnTo>
                      <a:pt x="254794" y="207169"/>
                    </a:lnTo>
                    <a:lnTo>
                      <a:pt x="254794" y="254794"/>
                    </a:lnTo>
                    <a:close/>
                  </a:path>
                </a:pathLst>
              </a:custGeom>
              <a:grpFill/>
              <a:ln w="19050" cap="flat">
                <a:noFill/>
                <a:prstDash val="solid"/>
                <a:miter/>
              </a:ln>
            </p:spPr>
            <p:txBody>
              <a:bodyPr rtlCol="0" anchor="ctr"/>
              <a:lstStyle/>
              <a:p>
                <a:endParaRPr lang="en-US" sz="1125" dirty="0"/>
              </a:p>
            </p:txBody>
          </p:sp>
          <p:sp>
            <p:nvSpPr>
              <p:cNvPr id="22" name="Freeform: Shape 34">
                <a:extLst>
                  <a:ext uri="{FF2B5EF4-FFF2-40B4-BE49-F238E27FC236}">
                    <a16:creationId xmlns:a16="http://schemas.microsoft.com/office/drawing/2014/main" id="{7BD545EE-4A86-0E4D-9C8B-03C5EC33CFB6}"/>
                  </a:ext>
                </a:extLst>
              </p:cNvPr>
              <p:cNvSpPr/>
              <p:nvPr/>
            </p:nvSpPr>
            <p:spPr>
              <a:xfrm>
                <a:off x="4412456" y="2412206"/>
                <a:ext cx="314325" cy="314325"/>
              </a:xfrm>
              <a:custGeom>
                <a:avLst/>
                <a:gdLst>
                  <a:gd name="connsiteX0" fmla="*/ 264319 w 314325"/>
                  <a:gd name="connsiteY0" fmla="*/ 35719 h 314325"/>
                  <a:gd name="connsiteX1" fmla="*/ 264319 w 314325"/>
                  <a:gd name="connsiteY1" fmla="*/ 7144 h 314325"/>
                  <a:gd name="connsiteX2" fmla="*/ 245269 w 314325"/>
                  <a:gd name="connsiteY2" fmla="*/ 7144 h 314325"/>
                  <a:gd name="connsiteX3" fmla="*/ 245269 w 314325"/>
                  <a:gd name="connsiteY3" fmla="*/ 35719 h 314325"/>
                  <a:gd name="connsiteX4" fmla="*/ 216694 w 314325"/>
                  <a:gd name="connsiteY4" fmla="*/ 35719 h 314325"/>
                  <a:gd name="connsiteX5" fmla="*/ 216694 w 314325"/>
                  <a:gd name="connsiteY5" fmla="*/ 7144 h 314325"/>
                  <a:gd name="connsiteX6" fmla="*/ 197644 w 314325"/>
                  <a:gd name="connsiteY6" fmla="*/ 7144 h 314325"/>
                  <a:gd name="connsiteX7" fmla="*/ 197644 w 314325"/>
                  <a:gd name="connsiteY7" fmla="*/ 35719 h 314325"/>
                  <a:gd name="connsiteX8" fmla="*/ 169069 w 314325"/>
                  <a:gd name="connsiteY8" fmla="*/ 35719 h 314325"/>
                  <a:gd name="connsiteX9" fmla="*/ 169069 w 314325"/>
                  <a:gd name="connsiteY9" fmla="*/ 7144 h 314325"/>
                  <a:gd name="connsiteX10" fmla="*/ 150019 w 314325"/>
                  <a:gd name="connsiteY10" fmla="*/ 7144 h 314325"/>
                  <a:gd name="connsiteX11" fmla="*/ 150019 w 314325"/>
                  <a:gd name="connsiteY11" fmla="*/ 35719 h 314325"/>
                  <a:gd name="connsiteX12" fmla="*/ 121444 w 314325"/>
                  <a:gd name="connsiteY12" fmla="*/ 35719 h 314325"/>
                  <a:gd name="connsiteX13" fmla="*/ 121444 w 314325"/>
                  <a:gd name="connsiteY13" fmla="*/ 7144 h 314325"/>
                  <a:gd name="connsiteX14" fmla="*/ 102394 w 314325"/>
                  <a:gd name="connsiteY14" fmla="*/ 7144 h 314325"/>
                  <a:gd name="connsiteX15" fmla="*/ 102394 w 314325"/>
                  <a:gd name="connsiteY15" fmla="*/ 35719 h 314325"/>
                  <a:gd name="connsiteX16" fmla="*/ 73819 w 314325"/>
                  <a:gd name="connsiteY16" fmla="*/ 35719 h 314325"/>
                  <a:gd name="connsiteX17" fmla="*/ 73819 w 314325"/>
                  <a:gd name="connsiteY17" fmla="*/ 7144 h 314325"/>
                  <a:gd name="connsiteX18" fmla="*/ 54769 w 314325"/>
                  <a:gd name="connsiteY18" fmla="*/ 7144 h 314325"/>
                  <a:gd name="connsiteX19" fmla="*/ 54769 w 314325"/>
                  <a:gd name="connsiteY19" fmla="*/ 35719 h 314325"/>
                  <a:gd name="connsiteX20" fmla="*/ 35719 w 314325"/>
                  <a:gd name="connsiteY20" fmla="*/ 54769 h 314325"/>
                  <a:gd name="connsiteX21" fmla="*/ 7144 w 314325"/>
                  <a:gd name="connsiteY21" fmla="*/ 54769 h 314325"/>
                  <a:gd name="connsiteX22" fmla="*/ 7144 w 314325"/>
                  <a:gd name="connsiteY22" fmla="*/ 73819 h 314325"/>
                  <a:gd name="connsiteX23" fmla="*/ 35719 w 314325"/>
                  <a:gd name="connsiteY23" fmla="*/ 73819 h 314325"/>
                  <a:gd name="connsiteX24" fmla="*/ 35719 w 314325"/>
                  <a:gd name="connsiteY24" fmla="*/ 102394 h 314325"/>
                  <a:gd name="connsiteX25" fmla="*/ 7144 w 314325"/>
                  <a:gd name="connsiteY25" fmla="*/ 102394 h 314325"/>
                  <a:gd name="connsiteX26" fmla="*/ 7144 w 314325"/>
                  <a:gd name="connsiteY26" fmla="*/ 121444 h 314325"/>
                  <a:gd name="connsiteX27" fmla="*/ 35719 w 314325"/>
                  <a:gd name="connsiteY27" fmla="*/ 121444 h 314325"/>
                  <a:gd name="connsiteX28" fmla="*/ 35719 w 314325"/>
                  <a:gd name="connsiteY28" fmla="*/ 150019 h 314325"/>
                  <a:gd name="connsiteX29" fmla="*/ 7144 w 314325"/>
                  <a:gd name="connsiteY29" fmla="*/ 150019 h 314325"/>
                  <a:gd name="connsiteX30" fmla="*/ 7144 w 314325"/>
                  <a:gd name="connsiteY30" fmla="*/ 169069 h 314325"/>
                  <a:gd name="connsiteX31" fmla="*/ 35719 w 314325"/>
                  <a:gd name="connsiteY31" fmla="*/ 169069 h 314325"/>
                  <a:gd name="connsiteX32" fmla="*/ 35719 w 314325"/>
                  <a:gd name="connsiteY32" fmla="*/ 197644 h 314325"/>
                  <a:gd name="connsiteX33" fmla="*/ 7144 w 314325"/>
                  <a:gd name="connsiteY33" fmla="*/ 197644 h 314325"/>
                  <a:gd name="connsiteX34" fmla="*/ 7144 w 314325"/>
                  <a:gd name="connsiteY34" fmla="*/ 216694 h 314325"/>
                  <a:gd name="connsiteX35" fmla="*/ 35719 w 314325"/>
                  <a:gd name="connsiteY35" fmla="*/ 216694 h 314325"/>
                  <a:gd name="connsiteX36" fmla="*/ 35719 w 314325"/>
                  <a:gd name="connsiteY36" fmla="*/ 245269 h 314325"/>
                  <a:gd name="connsiteX37" fmla="*/ 7144 w 314325"/>
                  <a:gd name="connsiteY37" fmla="*/ 245269 h 314325"/>
                  <a:gd name="connsiteX38" fmla="*/ 7144 w 314325"/>
                  <a:gd name="connsiteY38" fmla="*/ 264319 h 314325"/>
                  <a:gd name="connsiteX39" fmla="*/ 35719 w 314325"/>
                  <a:gd name="connsiteY39" fmla="*/ 264319 h 314325"/>
                  <a:gd name="connsiteX40" fmla="*/ 54769 w 314325"/>
                  <a:gd name="connsiteY40" fmla="*/ 283369 h 314325"/>
                  <a:gd name="connsiteX41" fmla="*/ 54769 w 314325"/>
                  <a:gd name="connsiteY41" fmla="*/ 311944 h 314325"/>
                  <a:gd name="connsiteX42" fmla="*/ 73819 w 314325"/>
                  <a:gd name="connsiteY42" fmla="*/ 311944 h 314325"/>
                  <a:gd name="connsiteX43" fmla="*/ 73819 w 314325"/>
                  <a:gd name="connsiteY43" fmla="*/ 283369 h 314325"/>
                  <a:gd name="connsiteX44" fmla="*/ 102394 w 314325"/>
                  <a:gd name="connsiteY44" fmla="*/ 283369 h 314325"/>
                  <a:gd name="connsiteX45" fmla="*/ 102394 w 314325"/>
                  <a:gd name="connsiteY45" fmla="*/ 311944 h 314325"/>
                  <a:gd name="connsiteX46" fmla="*/ 121444 w 314325"/>
                  <a:gd name="connsiteY46" fmla="*/ 311944 h 314325"/>
                  <a:gd name="connsiteX47" fmla="*/ 121444 w 314325"/>
                  <a:gd name="connsiteY47" fmla="*/ 283369 h 314325"/>
                  <a:gd name="connsiteX48" fmla="*/ 150019 w 314325"/>
                  <a:gd name="connsiteY48" fmla="*/ 283369 h 314325"/>
                  <a:gd name="connsiteX49" fmla="*/ 150019 w 314325"/>
                  <a:gd name="connsiteY49" fmla="*/ 311944 h 314325"/>
                  <a:gd name="connsiteX50" fmla="*/ 169069 w 314325"/>
                  <a:gd name="connsiteY50" fmla="*/ 311944 h 314325"/>
                  <a:gd name="connsiteX51" fmla="*/ 169069 w 314325"/>
                  <a:gd name="connsiteY51" fmla="*/ 283369 h 314325"/>
                  <a:gd name="connsiteX52" fmla="*/ 197644 w 314325"/>
                  <a:gd name="connsiteY52" fmla="*/ 283369 h 314325"/>
                  <a:gd name="connsiteX53" fmla="*/ 197644 w 314325"/>
                  <a:gd name="connsiteY53" fmla="*/ 311944 h 314325"/>
                  <a:gd name="connsiteX54" fmla="*/ 216694 w 314325"/>
                  <a:gd name="connsiteY54" fmla="*/ 311944 h 314325"/>
                  <a:gd name="connsiteX55" fmla="*/ 216694 w 314325"/>
                  <a:gd name="connsiteY55" fmla="*/ 283369 h 314325"/>
                  <a:gd name="connsiteX56" fmla="*/ 245269 w 314325"/>
                  <a:gd name="connsiteY56" fmla="*/ 283369 h 314325"/>
                  <a:gd name="connsiteX57" fmla="*/ 245269 w 314325"/>
                  <a:gd name="connsiteY57" fmla="*/ 311944 h 314325"/>
                  <a:gd name="connsiteX58" fmla="*/ 264319 w 314325"/>
                  <a:gd name="connsiteY58" fmla="*/ 311944 h 314325"/>
                  <a:gd name="connsiteX59" fmla="*/ 264319 w 314325"/>
                  <a:gd name="connsiteY59" fmla="*/ 283369 h 314325"/>
                  <a:gd name="connsiteX60" fmla="*/ 283369 w 314325"/>
                  <a:gd name="connsiteY60" fmla="*/ 264319 h 314325"/>
                  <a:gd name="connsiteX61" fmla="*/ 311944 w 314325"/>
                  <a:gd name="connsiteY61" fmla="*/ 264319 h 314325"/>
                  <a:gd name="connsiteX62" fmla="*/ 311944 w 314325"/>
                  <a:gd name="connsiteY62" fmla="*/ 245269 h 314325"/>
                  <a:gd name="connsiteX63" fmla="*/ 283369 w 314325"/>
                  <a:gd name="connsiteY63" fmla="*/ 245269 h 314325"/>
                  <a:gd name="connsiteX64" fmla="*/ 283369 w 314325"/>
                  <a:gd name="connsiteY64" fmla="*/ 216694 h 314325"/>
                  <a:gd name="connsiteX65" fmla="*/ 311944 w 314325"/>
                  <a:gd name="connsiteY65" fmla="*/ 216694 h 314325"/>
                  <a:gd name="connsiteX66" fmla="*/ 311944 w 314325"/>
                  <a:gd name="connsiteY66" fmla="*/ 197644 h 314325"/>
                  <a:gd name="connsiteX67" fmla="*/ 283369 w 314325"/>
                  <a:gd name="connsiteY67" fmla="*/ 197644 h 314325"/>
                  <a:gd name="connsiteX68" fmla="*/ 283369 w 314325"/>
                  <a:gd name="connsiteY68" fmla="*/ 169069 h 314325"/>
                  <a:gd name="connsiteX69" fmla="*/ 311944 w 314325"/>
                  <a:gd name="connsiteY69" fmla="*/ 169069 h 314325"/>
                  <a:gd name="connsiteX70" fmla="*/ 311944 w 314325"/>
                  <a:gd name="connsiteY70" fmla="*/ 150019 h 314325"/>
                  <a:gd name="connsiteX71" fmla="*/ 283369 w 314325"/>
                  <a:gd name="connsiteY71" fmla="*/ 150019 h 314325"/>
                  <a:gd name="connsiteX72" fmla="*/ 283369 w 314325"/>
                  <a:gd name="connsiteY72" fmla="*/ 121444 h 314325"/>
                  <a:gd name="connsiteX73" fmla="*/ 311944 w 314325"/>
                  <a:gd name="connsiteY73" fmla="*/ 121444 h 314325"/>
                  <a:gd name="connsiteX74" fmla="*/ 311944 w 314325"/>
                  <a:gd name="connsiteY74" fmla="*/ 102394 h 314325"/>
                  <a:gd name="connsiteX75" fmla="*/ 283369 w 314325"/>
                  <a:gd name="connsiteY75" fmla="*/ 102394 h 314325"/>
                  <a:gd name="connsiteX76" fmla="*/ 283369 w 314325"/>
                  <a:gd name="connsiteY76" fmla="*/ 73819 h 314325"/>
                  <a:gd name="connsiteX77" fmla="*/ 311944 w 314325"/>
                  <a:gd name="connsiteY77" fmla="*/ 73819 h 314325"/>
                  <a:gd name="connsiteX78" fmla="*/ 311944 w 314325"/>
                  <a:gd name="connsiteY78" fmla="*/ 54769 h 314325"/>
                  <a:gd name="connsiteX79" fmla="*/ 283369 w 314325"/>
                  <a:gd name="connsiteY79" fmla="*/ 54769 h 314325"/>
                  <a:gd name="connsiteX80" fmla="*/ 264319 w 314325"/>
                  <a:gd name="connsiteY80" fmla="*/ 35719 h 314325"/>
                  <a:gd name="connsiteX81" fmla="*/ 264319 w 314325"/>
                  <a:gd name="connsiteY81" fmla="*/ 262414 h 314325"/>
                  <a:gd name="connsiteX82" fmla="*/ 262414 w 314325"/>
                  <a:gd name="connsiteY82" fmla="*/ 264319 h 314325"/>
                  <a:gd name="connsiteX83" fmla="*/ 56674 w 314325"/>
                  <a:gd name="connsiteY83" fmla="*/ 264319 h 314325"/>
                  <a:gd name="connsiteX84" fmla="*/ 56674 w 314325"/>
                  <a:gd name="connsiteY84" fmla="*/ 264319 h 314325"/>
                  <a:gd name="connsiteX85" fmla="*/ 54769 w 314325"/>
                  <a:gd name="connsiteY85" fmla="*/ 262414 h 314325"/>
                  <a:gd name="connsiteX86" fmla="*/ 54769 w 314325"/>
                  <a:gd name="connsiteY86" fmla="*/ 56674 h 314325"/>
                  <a:gd name="connsiteX87" fmla="*/ 54769 w 314325"/>
                  <a:gd name="connsiteY87" fmla="*/ 56674 h 314325"/>
                  <a:gd name="connsiteX88" fmla="*/ 56674 w 314325"/>
                  <a:gd name="connsiteY88" fmla="*/ 54769 h 314325"/>
                  <a:gd name="connsiteX89" fmla="*/ 262414 w 314325"/>
                  <a:gd name="connsiteY89" fmla="*/ 54769 h 314325"/>
                  <a:gd name="connsiteX90" fmla="*/ 264319 w 314325"/>
                  <a:gd name="connsiteY90" fmla="*/ 56674 h 314325"/>
                  <a:gd name="connsiteX91" fmla="*/ 264319 w 314325"/>
                  <a:gd name="connsiteY91" fmla="*/ 262414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14325" h="314325">
                    <a:moveTo>
                      <a:pt x="264319" y="35719"/>
                    </a:moveTo>
                    <a:lnTo>
                      <a:pt x="264319" y="7144"/>
                    </a:lnTo>
                    <a:lnTo>
                      <a:pt x="245269" y="7144"/>
                    </a:lnTo>
                    <a:lnTo>
                      <a:pt x="245269" y="35719"/>
                    </a:lnTo>
                    <a:lnTo>
                      <a:pt x="216694" y="35719"/>
                    </a:lnTo>
                    <a:lnTo>
                      <a:pt x="216694" y="7144"/>
                    </a:lnTo>
                    <a:lnTo>
                      <a:pt x="197644" y="7144"/>
                    </a:lnTo>
                    <a:lnTo>
                      <a:pt x="197644" y="35719"/>
                    </a:lnTo>
                    <a:lnTo>
                      <a:pt x="169069" y="35719"/>
                    </a:lnTo>
                    <a:lnTo>
                      <a:pt x="169069" y="7144"/>
                    </a:lnTo>
                    <a:lnTo>
                      <a:pt x="150019" y="7144"/>
                    </a:lnTo>
                    <a:lnTo>
                      <a:pt x="150019" y="35719"/>
                    </a:lnTo>
                    <a:lnTo>
                      <a:pt x="121444" y="35719"/>
                    </a:lnTo>
                    <a:lnTo>
                      <a:pt x="121444" y="7144"/>
                    </a:lnTo>
                    <a:lnTo>
                      <a:pt x="102394" y="7144"/>
                    </a:lnTo>
                    <a:lnTo>
                      <a:pt x="102394" y="35719"/>
                    </a:lnTo>
                    <a:lnTo>
                      <a:pt x="73819" y="35719"/>
                    </a:lnTo>
                    <a:lnTo>
                      <a:pt x="73819" y="7144"/>
                    </a:lnTo>
                    <a:lnTo>
                      <a:pt x="54769" y="7144"/>
                    </a:lnTo>
                    <a:lnTo>
                      <a:pt x="54769" y="35719"/>
                    </a:lnTo>
                    <a:cubicBezTo>
                      <a:pt x="44291" y="36671"/>
                      <a:pt x="36671" y="44291"/>
                      <a:pt x="35719" y="54769"/>
                    </a:cubicBezTo>
                    <a:lnTo>
                      <a:pt x="7144" y="54769"/>
                    </a:lnTo>
                    <a:lnTo>
                      <a:pt x="7144" y="73819"/>
                    </a:lnTo>
                    <a:lnTo>
                      <a:pt x="35719" y="73819"/>
                    </a:lnTo>
                    <a:lnTo>
                      <a:pt x="35719" y="102394"/>
                    </a:lnTo>
                    <a:lnTo>
                      <a:pt x="7144" y="102394"/>
                    </a:lnTo>
                    <a:lnTo>
                      <a:pt x="7144" y="121444"/>
                    </a:lnTo>
                    <a:lnTo>
                      <a:pt x="35719" y="121444"/>
                    </a:lnTo>
                    <a:lnTo>
                      <a:pt x="35719" y="150019"/>
                    </a:lnTo>
                    <a:lnTo>
                      <a:pt x="7144" y="150019"/>
                    </a:lnTo>
                    <a:lnTo>
                      <a:pt x="7144" y="169069"/>
                    </a:lnTo>
                    <a:lnTo>
                      <a:pt x="35719" y="169069"/>
                    </a:lnTo>
                    <a:lnTo>
                      <a:pt x="35719" y="197644"/>
                    </a:lnTo>
                    <a:lnTo>
                      <a:pt x="7144" y="197644"/>
                    </a:lnTo>
                    <a:lnTo>
                      <a:pt x="7144" y="216694"/>
                    </a:lnTo>
                    <a:lnTo>
                      <a:pt x="35719" y="216694"/>
                    </a:lnTo>
                    <a:lnTo>
                      <a:pt x="35719" y="245269"/>
                    </a:lnTo>
                    <a:lnTo>
                      <a:pt x="7144" y="245269"/>
                    </a:lnTo>
                    <a:lnTo>
                      <a:pt x="7144" y="264319"/>
                    </a:lnTo>
                    <a:lnTo>
                      <a:pt x="35719" y="264319"/>
                    </a:lnTo>
                    <a:cubicBezTo>
                      <a:pt x="36671" y="274796"/>
                      <a:pt x="44291" y="282416"/>
                      <a:pt x="54769" y="283369"/>
                    </a:cubicBezTo>
                    <a:lnTo>
                      <a:pt x="54769" y="311944"/>
                    </a:lnTo>
                    <a:lnTo>
                      <a:pt x="73819" y="311944"/>
                    </a:lnTo>
                    <a:lnTo>
                      <a:pt x="73819" y="283369"/>
                    </a:lnTo>
                    <a:lnTo>
                      <a:pt x="102394" y="283369"/>
                    </a:lnTo>
                    <a:lnTo>
                      <a:pt x="102394" y="311944"/>
                    </a:lnTo>
                    <a:lnTo>
                      <a:pt x="121444" y="311944"/>
                    </a:lnTo>
                    <a:lnTo>
                      <a:pt x="121444" y="283369"/>
                    </a:lnTo>
                    <a:lnTo>
                      <a:pt x="150019" y="283369"/>
                    </a:lnTo>
                    <a:lnTo>
                      <a:pt x="150019" y="311944"/>
                    </a:lnTo>
                    <a:lnTo>
                      <a:pt x="169069" y="311944"/>
                    </a:lnTo>
                    <a:lnTo>
                      <a:pt x="169069" y="283369"/>
                    </a:lnTo>
                    <a:lnTo>
                      <a:pt x="197644" y="283369"/>
                    </a:lnTo>
                    <a:lnTo>
                      <a:pt x="197644" y="311944"/>
                    </a:lnTo>
                    <a:lnTo>
                      <a:pt x="216694" y="311944"/>
                    </a:lnTo>
                    <a:lnTo>
                      <a:pt x="216694" y="283369"/>
                    </a:lnTo>
                    <a:lnTo>
                      <a:pt x="245269" y="283369"/>
                    </a:lnTo>
                    <a:lnTo>
                      <a:pt x="245269" y="311944"/>
                    </a:lnTo>
                    <a:lnTo>
                      <a:pt x="264319" y="311944"/>
                    </a:lnTo>
                    <a:lnTo>
                      <a:pt x="264319" y="283369"/>
                    </a:lnTo>
                    <a:cubicBezTo>
                      <a:pt x="274796" y="282416"/>
                      <a:pt x="282416" y="274796"/>
                      <a:pt x="283369" y="264319"/>
                    </a:cubicBezTo>
                    <a:lnTo>
                      <a:pt x="311944" y="264319"/>
                    </a:lnTo>
                    <a:lnTo>
                      <a:pt x="311944" y="245269"/>
                    </a:lnTo>
                    <a:lnTo>
                      <a:pt x="283369" y="245269"/>
                    </a:lnTo>
                    <a:lnTo>
                      <a:pt x="283369" y="216694"/>
                    </a:lnTo>
                    <a:lnTo>
                      <a:pt x="311944" y="216694"/>
                    </a:lnTo>
                    <a:lnTo>
                      <a:pt x="311944" y="197644"/>
                    </a:lnTo>
                    <a:lnTo>
                      <a:pt x="283369" y="197644"/>
                    </a:lnTo>
                    <a:lnTo>
                      <a:pt x="283369" y="169069"/>
                    </a:lnTo>
                    <a:lnTo>
                      <a:pt x="311944" y="169069"/>
                    </a:lnTo>
                    <a:lnTo>
                      <a:pt x="311944" y="150019"/>
                    </a:lnTo>
                    <a:lnTo>
                      <a:pt x="283369" y="150019"/>
                    </a:lnTo>
                    <a:lnTo>
                      <a:pt x="283369" y="121444"/>
                    </a:lnTo>
                    <a:lnTo>
                      <a:pt x="311944" y="121444"/>
                    </a:lnTo>
                    <a:lnTo>
                      <a:pt x="311944" y="102394"/>
                    </a:lnTo>
                    <a:lnTo>
                      <a:pt x="283369" y="102394"/>
                    </a:lnTo>
                    <a:lnTo>
                      <a:pt x="283369" y="73819"/>
                    </a:lnTo>
                    <a:lnTo>
                      <a:pt x="311944" y="73819"/>
                    </a:lnTo>
                    <a:lnTo>
                      <a:pt x="311944" y="54769"/>
                    </a:lnTo>
                    <a:lnTo>
                      <a:pt x="283369" y="54769"/>
                    </a:lnTo>
                    <a:cubicBezTo>
                      <a:pt x="282416" y="44291"/>
                      <a:pt x="274796" y="36671"/>
                      <a:pt x="264319" y="35719"/>
                    </a:cubicBezTo>
                    <a:close/>
                    <a:moveTo>
                      <a:pt x="264319" y="262414"/>
                    </a:moveTo>
                    <a:cubicBezTo>
                      <a:pt x="264319" y="263366"/>
                      <a:pt x="263366" y="264319"/>
                      <a:pt x="262414" y="264319"/>
                    </a:cubicBezTo>
                    <a:lnTo>
                      <a:pt x="56674" y="264319"/>
                    </a:lnTo>
                    <a:cubicBezTo>
                      <a:pt x="56674" y="264319"/>
                      <a:pt x="56674" y="264319"/>
                      <a:pt x="56674" y="264319"/>
                    </a:cubicBezTo>
                    <a:cubicBezTo>
                      <a:pt x="55721" y="264319"/>
                      <a:pt x="54769" y="263366"/>
                      <a:pt x="54769" y="262414"/>
                    </a:cubicBezTo>
                    <a:lnTo>
                      <a:pt x="54769" y="56674"/>
                    </a:lnTo>
                    <a:cubicBezTo>
                      <a:pt x="54769" y="56674"/>
                      <a:pt x="54769" y="56674"/>
                      <a:pt x="54769" y="56674"/>
                    </a:cubicBezTo>
                    <a:cubicBezTo>
                      <a:pt x="54769" y="55721"/>
                      <a:pt x="55721" y="54769"/>
                      <a:pt x="56674" y="54769"/>
                    </a:cubicBezTo>
                    <a:lnTo>
                      <a:pt x="262414" y="54769"/>
                    </a:lnTo>
                    <a:cubicBezTo>
                      <a:pt x="263366" y="54769"/>
                      <a:pt x="264319" y="55721"/>
                      <a:pt x="264319" y="56674"/>
                    </a:cubicBezTo>
                    <a:lnTo>
                      <a:pt x="264319" y="262414"/>
                    </a:lnTo>
                    <a:close/>
                  </a:path>
                </a:pathLst>
              </a:custGeom>
              <a:grpFill/>
              <a:ln w="19050" cap="flat">
                <a:noFill/>
                <a:prstDash val="solid"/>
                <a:miter/>
              </a:ln>
            </p:spPr>
            <p:txBody>
              <a:bodyPr rtlCol="0" anchor="ctr"/>
              <a:lstStyle/>
              <a:p>
                <a:endParaRPr lang="en-US" sz="1125" dirty="0"/>
              </a:p>
            </p:txBody>
          </p:sp>
        </p:grpSp>
      </p:grpSp>
    </p:spTree>
    <p:extLst>
      <p:ext uri="{BB962C8B-B14F-4D97-AF65-F5344CB8AC3E}">
        <p14:creationId xmlns:p14="http://schemas.microsoft.com/office/powerpoint/2010/main" val="379961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EC2 Security Groups</a:t>
            </a:r>
          </a:p>
        </p:txBody>
      </p:sp>
      <p:sp>
        <p:nvSpPr>
          <p:cNvPr id="3" name="Content Placeholder 2"/>
          <p:cNvSpPr>
            <a:spLocks noGrp="1"/>
          </p:cNvSpPr>
          <p:nvPr>
            <p:ph idx="4294967295"/>
          </p:nvPr>
        </p:nvSpPr>
        <p:spPr>
          <a:xfrm>
            <a:off x="336788" y="952500"/>
            <a:ext cx="4458236" cy="3087688"/>
          </a:xfrm>
        </p:spPr>
        <p:txBody>
          <a:bodyPr/>
          <a:lstStyle/>
          <a:p>
            <a:r>
              <a:rPr lang="en-US" sz="2000" dirty="0"/>
              <a:t>Security Group Rules</a:t>
            </a:r>
          </a:p>
          <a:p>
            <a:pPr lvl="1"/>
            <a:r>
              <a:rPr lang="en-US" sz="1400" dirty="0"/>
              <a:t>Name</a:t>
            </a:r>
          </a:p>
          <a:p>
            <a:pPr lvl="1"/>
            <a:r>
              <a:rPr lang="en-US" sz="1400" dirty="0"/>
              <a:t>Description</a:t>
            </a:r>
          </a:p>
          <a:p>
            <a:pPr lvl="1"/>
            <a:r>
              <a:rPr lang="en-US" sz="1400" dirty="0"/>
              <a:t>Protocol</a:t>
            </a:r>
          </a:p>
          <a:p>
            <a:pPr lvl="1"/>
            <a:r>
              <a:rPr lang="en-US" sz="1400" dirty="0"/>
              <a:t>Port range</a:t>
            </a:r>
          </a:p>
          <a:p>
            <a:pPr lvl="1"/>
            <a:r>
              <a:rPr lang="en-US" sz="1400" dirty="0"/>
              <a:t>IP address, IP range, Security Group name</a:t>
            </a:r>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477526" y="1168849"/>
            <a:ext cx="2553377" cy="2012038"/>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5007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Tiered EC2 Security Groups</a:t>
            </a:r>
          </a:p>
        </p:txBody>
      </p:sp>
      <p:sp>
        <p:nvSpPr>
          <p:cNvPr id="3" name="Content Placeholder 2"/>
          <p:cNvSpPr>
            <a:spLocks noGrp="1"/>
          </p:cNvSpPr>
          <p:nvPr>
            <p:ph idx="4294967295"/>
          </p:nvPr>
        </p:nvSpPr>
        <p:spPr>
          <a:xfrm>
            <a:off x="336788" y="952500"/>
            <a:ext cx="5900499" cy="3087688"/>
          </a:xfrm>
        </p:spPr>
        <p:txBody>
          <a:bodyPr/>
          <a:lstStyle/>
          <a:p>
            <a:r>
              <a:rPr lang="en-US" sz="2000" dirty="0"/>
              <a:t>Hierarchical Security Group Rules</a:t>
            </a:r>
          </a:p>
          <a:p>
            <a:pPr lvl="1"/>
            <a:r>
              <a:rPr lang="en-US" sz="1400" dirty="0"/>
              <a:t>Dynamically created rules</a:t>
            </a:r>
          </a:p>
          <a:p>
            <a:pPr lvl="1"/>
            <a:r>
              <a:rPr lang="en-US" sz="1400" dirty="0"/>
              <a:t>Based on Security Group membership</a:t>
            </a:r>
          </a:p>
          <a:p>
            <a:pPr lvl="1"/>
            <a:r>
              <a:rPr lang="en-US" sz="1400" dirty="0"/>
              <a:t>Create tiered network architectures</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237613" y="9525"/>
            <a:ext cx="1449187" cy="4559319"/>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nvGrpSpPr>
          <p:cNvPr id="59" name="Group 11"/>
          <p:cNvGrpSpPr>
            <a:grpSpLocks/>
          </p:cNvGrpSpPr>
          <p:nvPr/>
        </p:nvGrpSpPr>
        <p:grpSpPr bwMode="auto">
          <a:xfrm>
            <a:off x="4449713" y="1341120"/>
            <a:ext cx="2619554" cy="3292793"/>
            <a:chOff x="0" y="16"/>
            <a:chExt cx="2016" cy="2176"/>
          </a:xfrm>
        </p:grpSpPr>
        <p:sp>
          <p:nvSpPr>
            <p:cNvPr id="60" name="AutoShape 9"/>
            <p:cNvSpPr>
              <a:spLocks/>
            </p:cNvSpPr>
            <p:nvPr/>
          </p:nvSpPr>
          <p:spPr bwMode="auto">
            <a:xfrm>
              <a:off x="0" y="75"/>
              <a:ext cx="2016" cy="2074"/>
            </a:xfrm>
            <a:prstGeom prst="roundRect">
              <a:avLst>
                <a:gd name="adj" fmla="val 8782"/>
              </a:avLst>
            </a:prstGeom>
            <a:solidFill>
              <a:schemeClr val="bg2">
                <a:lumMod val="25000"/>
              </a:schemeClr>
            </a:solidFill>
            <a:ln w="12700">
              <a:solidFill>
                <a:srgbClr val="FFFFFF"/>
              </a:solidFill>
              <a:round/>
              <a:headEnd/>
              <a:tailEnd/>
            </a:ln>
          </p:spPr>
          <p:txBody>
            <a:bodyPr lIns="0" tIns="0" rIns="0" bIns="0"/>
            <a:lstStyle/>
            <a:p>
              <a:endParaRPr lang="en-US" sz="1400"/>
            </a:p>
          </p:txBody>
        </p:sp>
        <p:sp>
          <p:nvSpPr>
            <p:cNvPr id="61" name="Rectangle 10"/>
            <p:cNvSpPr>
              <a:spLocks/>
            </p:cNvSpPr>
            <p:nvPr/>
          </p:nvSpPr>
          <p:spPr bwMode="auto">
            <a:xfrm>
              <a:off x="51" y="16"/>
              <a:ext cx="1912" cy="21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38100" tIns="38100" rIns="38100" bIns="38100" anchor="ctr"/>
            <a:lstStyle/>
            <a:p>
              <a:pPr algn="l"/>
              <a:r>
                <a:rPr lang="en-US" sz="1400" dirty="0">
                  <a:solidFill>
                    <a:srgbClr val="FFFFFF"/>
                  </a:solidFill>
                  <a:latin typeface="Calibri" charset="0"/>
                  <a:cs typeface="Calibri" charset="0"/>
                  <a:sym typeface="Calibri" charset="0"/>
                </a:rPr>
                <a:t>“Web” Security Group:</a:t>
              </a:r>
            </a:p>
            <a:p>
              <a:pPr algn="l"/>
              <a:r>
                <a:rPr lang="en-US" sz="1400" dirty="0">
                  <a:solidFill>
                    <a:srgbClr val="C0504D"/>
                  </a:solidFill>
                  <a:latin typeface="Calibri" charset="0"/>
                  <a:cs typeface="Calibri" charset="0"/>
                  <a:sym typeface="Calibri" charset="0"/>
                </a:rPr>
                <a:t>TCP </a:t>
              </a:r>
              <a:r>
                <a:rPr lang="en-US" sz="1400" dirty="0">
                  <a:solidFill>
                    <a:srgbClr val="FFFFFF"/>
                  </a:solidFill>
                  <a:latin typeface="Calibri" charset="0"/>
                  <a:cs typeface="Calibri" charset="0"/>
                  <a:sym typeface="Calibri" charset="0"/>
                </a:rPr>
                <a:t> </a:t>
              </a:r>
              <a:r>
                <a:rPr lang="en-US" sz="1400" dirty="0">
                  <a:solidFill>
                    <a:srgbClr val="FFC000"/>
                  </a:solidFill>
                  <a:latin typeface="Calibri" charset="0"/>
                  <a:cs typeface="Calibri" charset="0"/>
                  <a:sym typeface="Calibri" charset="0"/>
                </a:rPr>
                <a:t>80</a:t>
              </a:r>
              <a:r>
                <a:rPr lang="en-US" sz="1400" dirty="0">
                  <a:solidFill>
                    <a:srgbClr val="FFFFFF"/>
                  </a:solidFill>
                  <a:latin typeface="Calibri" charset="0"/>
                  <a:cs typeface="Calibri" charset="0"/>
                  <a:sym typeface="Calibri" charset="0"/>
                </a:rPr>
                <a:t>	</a:t>
              </a:r>
              <a:r>
                <a:rPr lang="en-US" sz="1400" dirty="0">
                  <a:solidFill>
                    <a:srgbClr val="00B050"/>
                  </a:solidFill>
                  <a:latin typeface="Calibri" charset="0"/>
                  <a:cs typeface="Calibri" charset="0"/>
                  <a:sym typeface="Calibri" charset="0"/>
                </a:rPr>
                <a:t>0.0.0.0/0</a:t>
              </a:r>
              <a:endParaRPr lang="en-US" sz="1400" dirty="0">
                <a:solidFill>
                  <a:srgbClr val="FFFFFF"/>
                </a:solidFill>
                <a:latin typeface="Calibri" charset="0"/>
                <a:cs typeface="Calibri" charset="0"/>
                <a:sym typeface="Calibri" charset="0"/>
              </a:endParaRPr>
            </a:p>
            <a:p>
              <a:r>
                <a:rPr lang="en-US" sz="1400" dirty="0">
                  <a:solidFill>
                    <a:srgbClr val="C0504D"/>
                  </a:solidFill>
                  <a:latin typeface="Calibri" charset="0"/>
                  <a:cs typeface="Calibri" charset="0"/>
                  <a:sym typeface="Calibri" charset="0"/>
                </a:rPr>
                <a:t>TCP </a:t>
              </a:r>
              <a:r>
                <a:rPr lang="en-US" sz="1400" dirty="0">
                  <a:solidFill>
                    <a:srgbClr val="FFFFFF"/>
                  </a:solidFill>
                  <a:latin typeface="Calibri" charset="0"/>
                  <a:cs typeface="Calibri" charset="0"/>
                  <a:sym typeface="Calibri" charset="0"/>
                </a:rPr>
                <a:t> </a:t>
              </a:r>
              <a:r>
                <a:rPr lang="en-US" sz="1400" dirty="0">
                  <a:solidFill>
                    <a:srgbClr val="FFC000"/>
                  </a:solidFill>
                  <a:latin typeface="Calibri" charset="0"/>
                  <a:cs typeface="Calibri" charset="0"/>
                  <a:sym typeface="Calibri" charset="0"/>
                </a:rPr>
                <a:t>22</a:t>
              </a:r>
              <a:r>
                <a:rPr lang="en-US" sz="1400" dirty="0">
                  <a:solidFill>
                    <a:srgbClr val="FFFFFF"/>
                  </a:solidFill>
                  <a:latin typeface="Calibri" charset="0"/>
                  <a:cs typeface="Calibri" charset="0"/>
                  <a:sym typeface="Calibri" charset="0"/>
                </a:rPr>
                <a:t>	</a:t>
              </a:r>
              <a:r>
                <a:rPr lang="en-US" sz="1400" dirty="0">
                  <a:solidFill>
                    <a:srgbClr val="00B050"/>
                  </a:solidFill>
                  <a:latin typeface="Calibri" charset="0"/>
                  <a:cs typeface="Calibri" charset="0"/>
                  <a:sym typeface="Calibri" charset="0"/>
                </a:rPr>
                <a:t>“</a:t>
              </a:r>
              <a:r>
                <a:rPr lang="en-US" sz="1400" dirty="0" err="1">
                  <a:solidFill>
                    <a:srgbClr val="00B050"/>
                  </a:solidFill>
                  <a:latin typeface="Calibri" charset="0"/>
                  <a:cs typeface="Calibri" charset="0"/>
                  <a:sym typeface="Calibri" charset="0"/>
                </a:rPr>
                <a:t>Mgmt</a:t>
              </a:r>
              <a:r>
                <a:rPr lang="en-US" sz="1400" dirty="0">
                  <a:solidFill>
                    <a:srgbClr val="00B050"/>
                  </a:solidFill>
                  <a:latin typeface="Calibri" charset="0"/>
                  <a:cs typeface="Calibri" charset="0"/>
                  <a:sym typeface="Calibri" charset="0"/>
                </a:rPr>
                <a:t>”</a:t>
              </a:r>
              <a:endParaRPr lang="en-US" sz="1400" dirty="0">
                <a:solidFill>
                  <a:srgbClr val="FFFFFF"/>
                </a:solidFill>
                <a:latin typeface="Calibri" charset="0"/>
                <a:cs typeface="Calibri" charset="0"/>
                <a:sym typeface="Calibri" charset="0"/>
              </a:endParaRPr>
            </a:p>
            <a:p>
              <a:pPr algn="l"/>
              <a:endParaRPr lang="en-US" sz="1400" dirty="0">
                <a:solidFill>
                  <a:srgbClr val="FFFFFF"/>
                </a:solidFill>
                <a:latin typeface="Calibri" charset="0"/>
                <a:cs typeface="Calibri" charset="0"/>
                <a:sym typeface="Calibri" charset="0"/>
              </a:endParaRPr>
            </a:p>
            <a:p>
              <a:pPr algn="l"/>
              <a:r>
                <a:rPr lang="en-US" sz="1400" dirty="0">
                  <a:solidFill>
                    <a:srgbClr val="FFFFFF"/>
                  </a:solidFill>
                  <a:latin typeface="Calibri" charset="0"/>
                  <a:cs typeface="Calibri" charset="0"/>
                  <a:sym typeface="Calibri" charset="0"/>
                </a:rPr>
                <a:t>“App” Security Group:</a:t>
              </a:r>
            </a:p>
            <a:p>
              <a:r>
                <a:rPr lang="en-US" sz="1400" dirty="0">
                  <a:solidFill>
                    <a:srgbClr val="C0504D"/>
                  </a:solidFill>
                  <a:latin typeface="Calibri" charset="0"/>
                  <a:cs typeface="Calibri" charset="0"/>
                  <a:sym typeface="Calibri" charset="0"/>
                </a:rPr>
                <a:t>TCP </a:t>
              </a:r>
              <a:r>
                <a:rPr lang="en-US" sz="1400" dirty="0">
                  <a:solidFill>
                    <a:srgbClr val="FFFFFF"/>
                  </a:solidFill>
                  <a:latin typeface="Calibri" charset="0"/>
                  <a:cs typeface="Calibri" charset="0"/>
                  <a:sym typeface="Calibri" charset="0"/>
                </a:rPr>
                <a:t> </a:t>
              </a:r>
              <a:r>
                <a:rPr lang="en-US" sz="1400" dirty="0">
                  <a:solidFill>
                    <a:srgbClr val="FFC000"/>
                  </a:solidFill>
                  <a:latin typeface="Calibri" charset="0"/>
                  <a:cs typeface="Calibri" charset="0"/>
                  <a:sym typeface="Calibri" charset="0"/>
                </a:rPr>
                <a:t>8080</a:t>
              </a:r>
              <a:r>
                <a:rPr lang="en-US" sz="1400" dirty="0">
                  <a:solidFill>
                    <a:srgbClr val="FFFFFF"/>
                  </a:solidFill>
                  <a:latin typeface="Calibri" charset="0"/>
                  <a:cs typeface="Calibri" charset="0"/>
                  <a:sym typeface="Calibri" charset="0"/>
                </a:rPr>
                <a:t>	</a:t>
              </a:r>
              <a:r>
                <a:rPr lang="en-US" sz="1400" dirty="0">
                  <a:solidFill>
                    <a:srgbClr val="00B050"/>
                  </a:solidFill>
                  <a:latin typeface="Calibri" charset="0"/>
                  <a:cs typeface="Calibri" charset="0"/>
                  <a:sym typeface="Calibri" charset="0"/>
                </a:rPr>
                <a:t>“Web”</a:t>
              </a:r>
              <a:endParaRPr lang="en-US" sz="1400" dirty="0">
                <a:solidFill>
                  <a:srgbClr val="FFFFFF"/>
                </a:solidFill>
                <a:latin typeface="Calibri" charset="0"/>
                <a:cs typeface="Calibri" charset="0"/>
                <a:sym typeface="Calibri" charset="0"/>
              </a:endParaRPr>
            </a:p>
            <a:p>
              <a:r>
                <a:rPr lang="en-US" sz="1400" dirty="0">
                  <a:solidFill>
                    <a:srgbClr val="C0504D"/>
                  </a:solidFill>
                  <a:latin typeface="Calibri" charset="0"/>
                  <a:cs typeface="Calibri" charset="0"/>
                  <a:sym typeface="Calibri" charset="0"/>
                </a:rPr>
                <a:t>TCP</a:t>
              </a:r>
              <a:r>
                <a:rPr lang="en-US" sz="1400" dirty="0">
                  <a:solidFill>
                    <a:srgbClr val="00B050"/>
                  </a:solidFill>
                  <a:latin typeface="Calibri" charset="0"/>
                  <a:cs typeface="Calibri" charset="0"/>
                  <a:sym typeface="Calibri" charset="0"/>
                </a:rPr>
                <a:t>  </a:t>
              </a:r>
              <a:r>
                <a:rPr lang="en-US" sz="1400" dirty="0">
                  <a:solidFill>
                    <a:srgbClr val="FFC000"/>
                  </a:solidFill>
                  <a:latin typeface="Calibri" charset="0"/>
                  <a:cs typeface="Calibri" charset="0"/>
                  <a:sym typeface="Calibri" charset="0"/>
                </a:rPr>
                <a:t>22</a:t>
              </a:r>
              <a:r>
                <a:rPr lang="en-US" sz="1400" dirty="0">
                  <a:solidFill>
                    <a:srgbClr val="00B050"/>
                  </a:solidFill>
                  <a:latin typeface="Calibri" charset="0"/>
                  <a:cs typeface="Calibri" charset="0"/>
                  <a:sym typeface="Calibri" charset="0"/>
                </a:rPr>
                <a:t>	“</a:t>
              </a:r>
              <a:r>
                <a:rPr lang="en-US" sz="1400" dirty="0" err="1">
                  <a:solidFill>
                    <a:srgbClr val="00B050"/>
                  </a:solidFill>
                  <a:latin typeface="Calibri" charset="0"/>
                  <a:cs typeface="Calibri" charset="0"/>
                  <a:sym typeface="Calibri" charset="0"/>
                </a:rPr>
                <a:t>Mgmt</a:t>
              </a:r>
              <a:r>
                <a:rPr lang="en-US" sz="1400" dirty="0">
                  <a:solidFill>
                    <a:srgbClr val="00B050"/>
                  </a:solidFill>
                  <a:latin typeface="Calibri" charset="0"/>
                  <a:cs typeface="Calibri" charset="0"/>
                  <a:sym typeface="Calibri" charset="0"/>
                </a:rPr>
                <a:t>”</a:t>
              </a:r>
              <a:endParaRPr lang="en-US" sz="1400" dirty="0">
                <a:solidFill>
                  <a:srgbClr val="FFFFFF"/>
                </a:solidFill>
                <a:latin typeface="Calibri" charset="0"/>
                <a:cs typeface="Calibri" charset="0"/>
                <a:sym typeface="Calibri" charset="0"/>
              </a:endParaRPr>
            </a:p>
            <a:p>
              <a:pPr algn="l"/>
              <a:endParaRPr lang="en-US" sz="1400" dirty="0">
                <a:solidFill>
                  <a:srgbClr val="FFFFFF"/>
                </a:solidFill>
                <a:latin typeface="Calibri" charset="0"/>
                <a:cs typeface="Calibri" charset="0"/>
                <a:sym typeface="Calibri" charset="0"/>
              </a:endParaRPr>
            </a:p>
            <a:p>
              <a:pPr algn="l"/>
              <a:r>
                <a:rPr lang="en-US" sz="1400" dirty="0">
                  <a:solidFill>
                    <a:srgbClr val="FFFFFF"/>
                  </a:solidFill>
                  <a:latin typeface="Calibri" charset="0"/>
                  <a:cs typeface="Calibri" charset="0"/>
                  <a:sym typeface="Calibri" charset="0"/>
                </a:rPr>
                <a:t>“DB” Security Group:</a:t>
              </a:r>
            </a:p>
            <a:p>
              <a:r>
                <a:rPr lang="en-US" sz="1400" dirty="0">
                  <a:solidFill>
                    <a:srgbClr val="C0504D"/>
                  </a:solidFill>
                  <a:latin typeface="Calibri" charset="0"/>
                  <a:cs typeface="Calibri" charset="0"/>
                  <a:sym typeface="Calibri" charset="0"/>
                </a:rPr>
                <a:t>TCP </a:t>
              </a:r>
              <a:r>
                <a:rPr lang="en-US" sz="1400" dirty="0">
                  <a:solidFill>
                    <a:srgbClr val="FFFFFF"/>
                  </a:solidFill>
                  <a:latin typeface="Calibri" charset="0"/>
                  <a:cs typeface="Calibri" charset="0"/>
                  <a:sym typeface="Calibri" charset="0"/>
                </a:rPr>
                <a:t> </a:t>
              </a:r>
              <a:r>
                <a:rPr lang="en-US" sz="1400" dirty="0">
                  <a:solidFill>
                    <a:srgbClr val="FFC000"/>
                  </a:solidFill>
                  <a:latin typeface="Calibri" charset="0"/>
                  <a:cs typeface="Calibri" charset="0"/>
                  <a:sym typeface="Calibri" charset="0"/>
                </a:rPr>
                <a:t>3306</a:t>
              </a:r>
              <a:r>
                <a:rPr lang="en-US" sz="1400" dirty="0">
                  <a:solidFill>
                    <a:srgbClr val="FFFFFF"/>
                  </a:solidFill>
                  <a:latin typeface="Calibri" charset="0"/>
                  <a:cs typeface="Calibri" charset="0"/>
                  <a:sym typeface="Calibri" charset="0"/>
                </a:rPr>
                <a:t>	</a:t>
              </a:r>
              <a:r>
                <a:rPr lang="en-US" sz="1400" dirty="0">
                  <a:solidFill>
                    <a:srgbClr val="00B050"/>
                  </a:solidFill>
                  <a:latin typeface="Calibri" charset="0"/>
                  <a:cs typeface="Calibri" charset="0"/>
                  <a:sym typeface="Calibri" charset="0"/>
                </a:rPr>
                <a:t>“App”</a:t>
              </a:r>
            </a:p>
            <a:p>
              <a:r>
                <a:rPr lang="en-US" sz="1400" dirty="0">
                  <a:solidFill>
                    <a:srgbClr val="C0504D"/>
                  </a:solidFill>
                  <a:latin typeface="Calibri" charset="0"/>
                  <a:cs typeface="Calibri" charset="0"/>
                  <a:sym typeface="Calibri" charset="0"/>
                </a:rPr>
                <a:t>TCP</a:t>
              </a:r>
              <a:r>
                <a:rPr lang="en-US" sz="1400" dirty="0">
                  <a:solidFill>
                    <a:srgbClr val="00B050"/>
                  </a:solidFill>
                  <a:latin typeface="Calibri" charset="0"/>
                  <a:cs typeface="Calibri" charset="0"/>
                  <a:sym typeface="Calibri" charset="0"/>
                </a:rPr>
                <a:t>  </a:t>
              </a:r>
              <a:r>
                <a:rPr lang="en-US" sz="1400" dirty="0">
                  <a:solidFill>
                    <a:srgbClr val="FFC000"/>
                  </a:solidFill>
                  <a:latin typeface="Calibri" charset="0"/>
                  <a:cs typeface="Calibri" charset="0"/>
                  <a:sym typeface="Calibri" charset="0"/>
                </a:rPr>
                <a:t>22</a:t>
              </a:r>
              <a:r>
                <a:rPr lang="en-US" sz="1400" dirty="0">
                  <a:solidFill>
                    <a:srgbClr val="00B050"/>
                  </a:solidFill>
                  <a:latin typeface="Calibri" charset="0"/>
                  <a:cs typeface="Calibri" charset="0"/>
                  <a:sym typeface="Calibri" charset="0"/>
                </a:rPr>
                <a:t>	“</a:t>
              </a:r>
              <a:r>
                <a:rPr lang="en-US" sz="1400" dirty="0" err="1">
                  <a:solidFill>
                    <a:srgbClr val="00B050"/>
                  </a:solidFill>
                  <a:latin typeface="Calibri" charset="0"/>
                  <a:cs typeface="Calibri" charset="0"/>
                  <a:sym typeface="Calibri" charset="0"/>
                </a:rPr>
                <a:t>Mgmt</a:t>
              </a:r>
              <a:r>
                <a:rPr lang="en-US" sz="1400" dirty="0">
                  <a:solidFill>
                    <a:srgbClr val="00B050"/>
                  </a:solidFill>
                  <a:latin typeface="Calibri" charset="0"/>
                  <a:cs typeface="Calibri" charset="0"/>
                  <a:sym typeface="Calibri" charset="0"/>
                </a:rPr>
                <a:t>”</a:t>
              </a:r>
            </a:p>
            <a:p>
              <a:endParaRPr lang="en-US" sz="1400" dirty="0">
                <a:solidFill>
                  <a:srgbClr val="FFFFFF"/>
                </a:solidFill>
                <a:latin typeface="Calibri" charset="0"/>
                <a:cs typeface="Calibri" charset="0"/>
                <a:sym typeface="Calibri" charset="0"/>
              </a:endParaRPr>
            </a:p>
            <a:p>
              <a:r>
                <a:rPr lang="en-US" sz="1400" dirty="0">
                  <a:solidFill>
                    <a:srgbClr val="FFFFFF"/>
                  </a:solidFill>
                  <a:latin typeface="Calibri" charset="0"/>
                  <a:cs typeface="Calibri" charset="0"/>
                  <a:sym typeface="Calibri" charset="0"/>
                </a:rPr>
                <a:t>“</a:t>
              </a:r>
              <a:r>
                <a:rPr lang="en-US" sz="1400" dirty="0" err="1">
                  <a:solidFill>
                    <a:srgbClr val="FFFFFF"/>
                  </a:solidFill>
                  <a:latin typeface="Calibri" charset="0"/>
                  <a:cs typeface="Calibri" charset="0"/>
                  <a:sym typeface="Calibri" charset="0"/>
                </a:rPr>
                <a:t>Mgmt</a:t>
              </a:r>
              <a:r>
                <a:rPr lang="en-US" sz="1400" dirty="0">
                  <a:solidFill>
                    <a:srgbClr val="FFFFFF"/>
                  </a:solidFill>
                  <a:latin typeface="Calibri" charset="0"/>
                  <a:cs typeface="Calibri" charset="0"/>
                  <a:sym typeface="Calibri" charset="0"/>
                </a:rPr>
                <a:t>” Security Group:</a:t>
              </a:r>
            </a:p>
            <a:p>
              <a:r>
                <a:rPr lang="en-US" sz="1400" dirty="0">
                  <a:solidFill>
                    <a:srgbClr val="C0504D"/>
                  </a:solidFill>
                  <a:latin typeface="Calibri" charset="0"/>
                  <a:cs typeface="Calibri" charset="0"/>
                  <a:sym typeface="Calibri" charset="0"/>
                </a:rPr>
                <a:t>TCP</a:t>
              </a:r>
              <a:r>
                <a:rPr lang="en-US" sz="1400" dirty="0">
                  <a:solidFill>
                    <a:srgbClr val="00B050"/>
                  </a:solidFill>
                  <a:latin typeface="Calibri" charset="0"/>
                  <a:cs typeface="Calibri" charset="0"/>
                  <a:sym typeface="Calibri" charset="0"/>
                </a:rPr>
                <a:t>  </a:t>
              </a:r>
              <a:r>
                <a:rPr lang="en-US" sz="1400" dirty="0">
                  <a:solidFill>
                    <a:srgbClr val="FFC000"/>
                  </a:solidFill>
                  <a:latin typeface="Calibri" charset="0"/>
                  <a:cs typeface="Calibri" charset="0"/>
                  <a:sym typeface="Calibri" charset="0"/>
                </a:rPr>
                <a:t>22</a:t>
              </a:r>
              <a:r>
                <a:rPr lang="en-US" sz="1400" dirty="0">
                  <a:solidFill>
                    <a:srgbClr val="00B050"/>
                  </a:solidFill>
                  <a:latin typeface="Calibri" charset="0"/>
                  <a:cs typeface="Calibri" charset="0"/>
                  <a:sym typeface="Calibri" charset="0"/>
                </a:rPr>
                <a:t>	163.128.25.32/32</a:t>
              </a:r>
              <a:endParaRPr lang="en-US" sz="1400" dirty="0">
                <a:solidFill>
                  <a:srgbClr val="FFFFFF"/>
                </a:solidFill>
                <a:latin typeface="Calibri" charset="0"/>
                <a:cs typeface="Calibri" charset="0"/>
                <a:sym typeface="Calibri" charset="0"/>
              </a:endParaRPr>
            </a:p>
          </p:txBody>
        </p:sp>
      </p:grpSp>
      <p:pic>
        <p:nvPicPr>
          <p:cNvPr id="62" name="Picture 3"/>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111681" y="2158668"/>
            <a:ext cx="2952401" cy="2410176"/>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3709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EC2 IP Addressing</a:t>
            </a:r>
          </a:p>
        </p:txBody>
      </p:sp>
      <p:graphicFrame>
        <p:nvGraphicFramePr>
          <p:cNvPr id="4" name="Table 3"/>
          <p:cNvGraphicFramePr>
            <a:graphicFrameLocks noGrp="1"/>
          </p:cNvGraphicFramePr>
          <p:nvPr>
            <p:extLst>
              <p:ext uri="{D42A27DB-BD31-4B8C-83A1-F6EECF244321}">
                <p14:modId xmlns:p14="http://schemas.microsoft.com/office/powerpoint/2010/main" val="3749324540"/>
              </p:ext>
            </p:extLst>
          </p:nvPr>
        </p:nvGraphicFramePr>
        <p:xfrm>
          <a:off x="685800" y="1276350"/>
          <a:ext cx="7620000" cy="2214880"/>
        </p:xfrm>
        <a:graphic>
          <a:graphicData uri="http://schemas.openxmlformats.org/drawingml/2006/table">
            <a:tbl>
              <a:tblPr firstRow="1" bandRow="1">
                <a:tableStyleId>{5C22544A-7EE6-4342-B048-85BDC9FD1C3A}</a:tableStyleId>
              </a:tblPr>
              <a:tblGrid>
                <a:gridCol w="3352800">
                  <a:extLst>
                    <a:ext uri="{9D8B030D-6E8A-4147-A177-3AD203B41FA5}">
                      <a16:colId xmlns:a16="http://schemas.microsoft.com/office/drawing/2014/main" val="20000"/>
                    </a:ext>
                  </a:extLst>
                </a:gridCol>
                <a:gridCol w="4267200">
                  <a:extLst>
                    <a:ext uri="{9D8B030D-6E8A-4147-A177-3AD203B41FA5}">
                      <a16:colId xmlns:a16="http://schemas.microsoft.com/office/drawing/2014/main" val="20001"/>
                    </a:ext>
                  </a:extLst>
                </a:gridCol>
              </a:tblGrid>
              <a:tr h="370840">
                <a:tc>
                  <a:txBody>
                    <a:bodyPr/>
                    <a:lstStyle/>
                    <a:p>
                      <a:r>
                        <a:rPr lang="en-US" sz="1600" baseline="0" dirty="0"/>
                        <a:t>Default VPC</a:t>
                      </a:r>
                      <a:endParaRPr lang="en-US" sz="1600" dirty="0"/>
                    </a:p>
                  </a:txBody>
                  <a:tcPr/>
                </a:tc>
                <a:tc>
                  <a:txBody>
                    <a:bodyPr/>
                    <a:lstStyle/>
                    <a:p>
                      <a:r>
                        <a:rPr lang="en-US" sz="1600" dirty="0"/>
                        <a:t>Virtual</a:t>
                      </a:r>
                      <a:r>
                        <a:rPr lang="en-US" sz="1600" baseline="0" dirty="0"/>
                        <a:t> Private Cloud</a:t>
                      </a:r>
                      <a:endParaRPr lang="en-US" sz="1600" dirty="0"/>
                    </a:p>
                  </a:txBody>
                  <a:tcPr/>
                </a:tc>
                <a:extLst>
                  <a:ext uri="{0D108BD9-81ED-4DB2-BD59-A6C34878D82A}">
                    <a16:rowId xmlns:a16="http://schemas.microsoft.com/office/drawing/2014/main" val="10000"/>
                  </a:ext>
                </a:extLst>
              </a:tr>
              <a:tr h="370840">
                <a:tc>
                  <a:txBody>
                    <a:bodyPr/>
                    <a:lstStyle/>
                    <a:p>
                      <a:r>
                        <a:rPr lang="en-US" sz="1400" dirty="0"/>
                        <a:t>Dynamic</a:t>
                      </a:r>
                      <a:r>
                        <a:rPr lang="en-US" sz="1400" baseline="0" dirty="0"/>
                        <a:t> Private IP</a:t>
                      </a:r>
                      <a:endParaRPr lang="en-US" sz="1400" dirty="0"/>
                    </a:p>
                  </a:txBody>
                  <a:tcPr/>
                </a:tc>
                <a:tc>
                  <a:txBody>
                    <a:bodyPr/>
                    <a:lstStyle/>
                    <a:p>
                      <a:r>
                        <a:rPr lang="en-US" sz="1400" dirty="0"/>
                        <a:t>Dynamic or</a:t>
                      </a:r>
                      <a:r>
                        <a:rPr lang="en-US" sz="1400" baseline="0" dirty="0"/>
                        <a:t> Static Private IP Address</a:t>
                      </a:r>
                      <a:endParaRPr lang="en-US" sz="1400" dirty="0"/>
                    </a:p>
                  </a:txBody>
                  <a:tcPr/>
                </a:tc>
                <a:extLst>
                  <a:ext uri="{0D108BD9-81ED-4DB2-BD59-A6C34878D82A}">
                    <a16:rowId xmlns:a16="http://schemas.microsoft.com/office/drawing/2014/main" val="10001"/>
                  </a:ext>
                </a:extLst>
              </a:tr>
              <a:tr h="370840">
                <a:tc>
                  <a:txBody>
                    <a:bodyPr/>
                    <a:lstStyle/>
                    <a:p>
                      <a:r>
                        <a:rPr lang="en-US" sz="1400" dirty="0"/>
                        <a:t>Dynamic</a:t>
                      </a:r>
                      <a:r>
                        <a:rPr lang="en-US" sz="1400" baseline="0" dirty="0"/>
                        <a:t> Public IP</a:t>
                      </a:r>
                      <a:endParaRPr lang="en-US" sz="1400" dirty="0"/>
                    </a:p>
                  </a:txBody>
                  <a:tcPr/>
                </a:tc>
                <a:tc>
                  <a:txBody>
                    <a:bodyPr/>
                    <a:lstStyle/>
                    <a:p>
                      <a:r>
                        <a:rPr lang="en-US" sz="1400" dirty="0"/>
                        <a:t>None by default (can be created with </a:t>
                      </a:r>
                      <a:r>
                        <a:rPr lang="en-US" sz="1400" dirty="0" err="1"/>
                        <a:t>publicIP</a:t>
                      </a:r>
                      <a:r>
                        <a:rPr lang="en-US" sz="1400" dirty="0"/>
                        <a:t>=true)</a:t>
                      </a:r>
                    </a:p>
                  </a:txBody>
                  <a:tcPr/>
                </a:tc>
                <a:extLst>
                  <a:ext uri="{0D108BD9-81ED-4DB2-BD59-A6C34878D82A}">
                    <a16:rowId xmlns:a16="http://schemas.microsoft.com/office/drawing/2014/main" val="10002"/>
                  </a:ext>
                </a:extLst>
              </a:tr>
              <a:tr h="370840">
                <a:tc>
                  <a:txBody>
                    <a:bodyPr/>
                    <a:lstStyle/>
                    <a:p>
                      <a:r>
                        <a:rPr lang="en-US" sz="1400" dirty="0"/>
                        <a:t>Optional</a:t>
                      </a:r>
                      <a:r>
                        <a:rPr lang="en-US" sz="1400" baseline="0" dirty="0"/>
                        <a:t> Static Public IP (EIP)</a:t>
                      </a:r>
                      <a:endParaRPr lang="en-US" sz="1400" dirty="0"/>
                    </a:p>
                  </a:txBody>
                  <a:tcPr/>
                </a:tc>
                <a:tc>
                  <a:txBody>
                    <a:bodyPr/>
                    <a:lstStyle/>
                    <a:p>
                      <a:r>
                        <a:rPr lang="en-US" sz="1400" dirty="0"/>
                        <a:t>Optional Static Public IP (EIP)</a:t>
                      </a:r>
                    </a:p>
                  </a:txBody>
                  <a:tcPr/>
                </a:tc>
                <a:extLst>
                  <a:ext uri="{0D108BD9-81ED-4DB2-BD59-A6C34878D82A}">
                    <a16:rowId xmlns:a16="http://schemas.microsoft.com/office/drawing/2014/main" val="10003"/>
                  </a:ext>
                </a:extLst>
              </a:tr>
              <a:tr h="370840">
                <a:tc>
                  <a:txBody>
                    <a:bodyPr/>
                    <a:lstStyle/>
                    <a:p>
                      <a:r>
                        <a:rPr lang="en-US" sz="1400" dirty="0"/>
                        <a:t>AWS-provided DNS names</a:t>
                      </a:r>
                    </a:p>
                    <a:p>
                      <a:pPr marL="742950" lvl="1" indent="-285750">
                        <a:buFont typeface="Arial" pitchFamily="34" charset="0"/>
                        <a:buChar char="•"/>
                      </a:pPr>
                      <a:r>
                        <a:rPr lang="en-US" sz="1400" dirty="0"/>
                        <a:t>Private DNS name</a:t>
                      </a:r>
                    </a:p>
                    <a:p>
                      <a:pPr marL="742950" lvl="1" indent="-285750">
                        <a:buFont typeface="Arial" pitchFamily="34" charset="0"/>
                        <a:buChar char="•"/>
                      </a:pPr>
                      <a:r>
                        <a:rPr lang="en-US" sz="1400" dirty="0"/>
                        <a:t>Public DNS name</a:t>
                      </a:r>
                    </a:p>
                  </a:txBody>
                  <a:tcPr/>
                </a:tc>
                <a:tc>
                  <a:txBody>
                    <a:bodyPr/>
                    <a:lstStyle/>
                    <a:p>
                      <a:r>
                        <a:rPr lang="en-US" sz="1400" dirty="0"/>
                        <a:t>AWS-provided public DNS lookup</a:t>
                      </a:r>
                    </a:p>
                    <a:p>
                      <a:r>
                        <a:rPr lang="en-US" sz="1400" dirty="0"/>
                        <a:t>AWS-provided</a:t>
                      </a:r>
                      <a:r>
                        <a:rPr lang="en-US" sz="1400" baseline="0" dirty="0"/>
                        <a:t> private DNS names</a:t>
                      </a:r>
                      <a:br>
                        <a:rPr lang="en-US" sz="1400" dirty="0"/>
                      </a:br>
                      <a:r>
                        <a:rPr lang="en-US" sz="1400" dirty="0"/>
                        <a:t>Customer-</a:t>
                      </a:r>
                      <a:r>
                        <a:rPr lang="en-US" sz="1400" baseline="0" dirty="0"/>
                        <a:t>controlled DNS options</a:t>
                      </a:r>
                      <a:endParaRPr lang="en-US" sz="1400"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394223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27E6B-A567-8047-B664-114D2FE3EF82}"/>
              </a:ext>
            </a:extLst>
          </p:cNvPr>
          <p:cNvSpPr>
            <a:spLocks noGrp="1"/>
          </p:cNvSpPr>
          <p:nvPr>
            <p:ph type="title"/>
          </p:nvPr>
        </p:nvSpPr>
        <p:spPr/>
        <p:txBody>
          <a:bodyPr/>
          <a:lstStyle/>
          <a:p>
            <a:r>
              <a:rPr lang="en-US" sz="3200" dirty="0">
                <a:solidFill>
                  <a:schemeClr val="accent1"/>
                </a:solidFill>
                <a:latin typeface="Amazon Ember" charset="0"/>
                <a:ea typeface="Amazon Ember" charset="0"/>
                <a:cs typeface="Amazon Ember" charset="0"/>
              </a:rPr>
              <a:t>Leveraging</a:t>
            </a:r>
            <a:r>
              <a:rPr lang="en-US" sz="3200" dirty="0">
                <a:solidFill>
                  <a:schemeClr val="tx1">
                    <a:lumMod val="85000"/>
                  </a:schemeClr>
                </a:solidFill>
                <a:latin typeface="Amazon Ember" charset="0"/>
                <a:ea typeface="Amazon Ember" charset="0"/>
                <a:cs typeface="Amazon Ember" charset="0"/>
              </a:rPr>
              <a:t> AWS Support</a:t>
            </a:r>
          </a:p>
        </p:txBody>
      </p:sp>
    </p:spTree>
    <p:extLst>
      <p:ext uri="{BB962C8B-B14F-4D97-AF65-F5344CB8AC3E}">
        <p14:creationId xmlns:p14="http://schemas.microsoft.com/office/powerpoint/2010/main" val="25553043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EC2-Specific Credentials</a:t>
            </a:r>
          </a:p>
        </p:txBody>
      </p:sp>
      <p:sp>
        <p:nvSpPr>
          <p:cNvPr id="3" name="Content Placeholder 2"/>
          <p:cNvSpPr>
            <a:spLocks noGrp="1"/>
          </p:cNvSpPr>
          <p:nvPr>
            <p:ph idx="4294967295"/>
          </p:nvPr>
        </p:nvSpPr>
        <p:spPr>
          <a:xfrm>
            <a:off x="336788" y="981075"/>
            <a:ext cx="5684599" cy="3635530"/>
          </a:xfrm>
        </p:spPr>
        <p:txBody>
          <a:bodyPr>
            <a:noAutofit/>
          </a:bodyPr>
          <a:lstStyle/>
          <a:p>
            <a:r>
              <a:rPr lang="en-US" sz="2000" dirty="0"/>
              <a:t>EC2 key pairs</a:t>
            </a:r>
          </a:p>
          <a:p>
            <a:pPr lvl="1"/>
            <a:r>
              <a:rPr lang="en-US" sz="1600" dirty="0"/>
              <a:t>Linux – SSH key pair for first-time host login</a:t>
            </a:r>
          </a:p>
          <a:p>
            <a:pPr lvl="1"/>
            <a:r>
              <a:rPr lang="en-US" sz="1600" dirty="0"/>
              <a:t>Windows – Retrieve Administrator password</a:t>
            </a:r>
          </a:p>
          <a:p>
            <a:r>
              <a:rPr lang="en-US" sz="2000" dirty="0"/>
              <a:t>Standard SSH RSA key pair</a:t>
            </a:r>
          </a:p>
          <a:p>
            <a:pPr lvl="1"/>
            <a:r>
              <a:rPr lang="en-US" sz="1600" dirty="0"/>
              <a:t>Public/Private Keys</a:t>
            </a:r>
          </a:p>
          <a:p>
            <a:pPr lvl="1"/>
            <a:r>
              <a:rPr lang="en-US" sz="1600" dirty="0"/>
              <a:t>Private keys are not stored by AWS</a:t>
            </a:r>
          </a:p>
          <a:p>
            <a:r>
              <a:rPr lang="en-US" sz="2000" dirty="0"/>
              <a:t>AWS approach for providing </a:t>
            </a:r>
            <a:r>
              <a:rPr lang="en-US" sz="2000" b="1" dirty="0"/>
              <a:t>initial</a:t>
            </a:r>
            <a:r>
              <a:rPr lang="en-US" sz="2000" dirty="0"/>
              <a:t> access to a generic OS</a:t>
            </a:r>
          </a:p>
          <a:p>
            <a:pPr lvl="1"/>
            <a:r>
              <a:rPr lang="en-US" sz="1600" dirty="0"/>
              <a:t>Secure</a:t>
            </a:r>
          </a:p>
          <a:p>
            <a:pPr lvl="1"/>
            <a:r>
              <a:rPr lang="en-US" sz="1600" dirty="0"/>
              <a:t>Personalized</a:t>
            </a:r>
          </a:p>
          <a:p>
            <a:pPr lvl="1"/>
            <a:r>
              <a:rPr lang="en-US" sz="1600" dirty="0"/>
              <a:t>Non-generic (NIST, PCI DSS)</a:t>
            </a:r>
          </a:p>
          <a:p>
            <a:endParaRPr lang="en-US" dirty="0"/>
          </a:p>
        </p:txBody>
      </p:sp>
      <p:grpSp>
        <p:nvGrpSpPr>
          <p:cNvPr id="4" name="Group 3"/>
          <p:cNvGrpSpPr/>
          <p:nvPr/>
        </p:nvGrpSpPr>
        <p:grpSpPr>
          <a:xfrm>
            <a:off x="6342100" y="1086502"/>
            <a:ext cx="2286000" cy="1257300"/>
            <a:chOff x="685800" y="2514600"/>
            <a:chExt cx="2286000" cy="1676400"/>
          </a:xfrm>
          <a:effectLst>
            <a:outerShdw blurRad="292100" dist="139700" dir="2700000" algn="tl" rotWithShape="0">
              <a:prstClr val="black">
                <a:alpha val="40000"/>
              </a:prstClr>
            </a:outerShdw>
          </a:effectLst>
        </p:grpSpPr>
        <p:sp>
          <p:nvSpPr>
            <p:cNvPr id="5" name="Rectangle 4"/>
            <p:cNvSpPr/>
            <p:nvPr/>
          </p:nvSpPr>
          <p:spPr>
            <a:xfrm>
              <a:off x="685800" y="2514600"/>
              <a:ext cx="2286000" cy="16764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6" name="Rectangle 5"/>
            <p:cNvSpPr/>
            <p:nvPr/>
          </p:nvSpPr>
          <p:spPr>
            <a:xfrm>
              <a:off x="762000" y="2590800"/>
              <a:ext cx="2133600" cy="1524000"/>
            </a:xfrm>
            <a:prstGeom prst="rect">
              <a:avLst/>
            </a:prstGeom>
            <a:solidFill>
              <a:schemeClr val="bg1">
                <a:lumMod val="85000"/>
              </a:schemeClr>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“Public Half” inserted by Amazon into each EC2 instance that you launch</a:t>
              </a:r>
            </a:p>
          </p:txBody>
        </p:sp>
        <p:sp>
          <p:nvSpPr>
            <p:cNvPr id="7" name="7-Point Star 6"/>
            <p:cNvSpPr/>
            <p:nvPr/>
          </p:nvSpPr>
          <p:spPr>
            <a:xfrm>
              <a:off x="2481713" y="2514600"/>
              <a:ext cx="457200" cy="457200"/>
            </a:xfrm>
            <a:prstGeom prst="star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400"/>
            </a:p>
          </p:txBody>
        </p:sp>
      </p:grpSp>
      <p:grpSp>
        <p:nvGrpSpPr>
          <p:cNvPr id="8" name="Group 7"/>
          <p:cNvGrpSpPr/>
          <p:nvPr/>
        </p:nvGrpSpPr>
        <p:grpSpPr>
          <a:xfrm>
            <a:off x="6342100" y="2750139"/>
            <a:ext cx="2286000" cy="1257300"/>
            <a:chOff x="5916706" y="2670320"/>
            <a:chExt cx="2286000" cy="1257300"/>
          </a:xfrm>
        </p:grpSpPr>
        <p:grpSp>
          <p:nvGrpSpPr>
            <p:cNvPr id="9" name="Group 8"/>
            <p:cNvGrpSpPr/>
            <p:nvPr/>
          </p:nvGrpSpPr>
          <p:grpSpPr>
            <a:xfrm>
              <a:off x="5916706" y="2670320"/>
              <a:ext cx="2286000" cy="1257300"/>
              <a:chOff x="685800" y="2514600"/>
              <a:chExt cx="2286000" cy="1676400"/>
            </a:xfrm>
            <a:effectLst>
              <a:outerShdw blurRad="292100" dist="139700" dir="2700000" algn="tl" rotWithShape="0">
                <a:prstClr val="black">
                  <a:alpha val="40000"/>
                </a:prstClr>
              </a:outerShdw>
            </a:effectLst>
          </p:grpSpPr>
          <p:sp>
            <p:nvSpPr>
              <p:cNvPr id="11" name="Rectangle 10"/>
              <p:cNvSpPr/>
              <p:nvPr/>
            </p:nvSpPr>
            <p:spPr>
              <a:xfrm>
                <a:off x="685800" y="2514600"/>
                <a:ext cx="2286000" cy="16764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sp>
            <p:nvSpPr>
              <p:cNvPr id="12" name="Rectangle 11"/>
              <p:cNvSpPr/>
              <p:nvPr/>
            </p:nvSpPr>
            <p:spPr>
              <a:xfrm>
                <a:off x="762000" y="2590800"/>
                <a:ext cx="2133600" cy="1524000"/>
              </a:xfrm>
              <a:prstGeom prst="rect">
                <a:avLst/>
              </a:prstGeom>
              <a:solidFill>
                <a:schemeClr val="bg1">
                  <a:lumMod val="85000"/>
                </a:schemeClr>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“Private Half” </a:t>
                </a:r>
                <a:br>
                  <a:rPr lang="en-US" sz="1400" dirty="0"/>
                </a:br>
                <a:r>
                  <a:rPr lang="en-US" sz="1400" dirty="0"/>
                  <a:t>downloaded to your desktop</a:t>
                </a:r>
              </a:p>
            </p:txBody>
          </p:sp>
        </p:grpSp>
        <p:pic>
          <p:nvPicPr>
            <p:cNvPr id="10" name="Picture 2"/>
            <p:cNvPicPr>
              <a:picLocks noChangeAspect="1" noChangeArrowheads="1"/>
            </p:cNvPicPr>
            <p:nvPr/>
          </p:nvPicPr>
          <p:blipFill>
            <a:blip r:embed="rId3"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21091872">
              <a:off x="7445194" y="2720800"/>
              <a:ext cx="661481" cy="266350"/>
            </a:xfrm>
            <a:prstGeom prst="rect">
              <a:avLst/>
            </a:prstGeom>
            <a:noFill/>
            <a:ln w="9525">
              <a:noFill/>
              <a:miter lim="800000"/>
              <a:headEnd/>
              <a:tailEnd/>
            </a:ln>
            <a:effectLst/>
          </p:spPr>
        </p:pic>
      </p:grpSp>
    </p:spTree>
    <p:extLst>
      <p:ext uri="{BB962C8B-B14F-4D97-AF65-F5344CB8AC3E}">
        <p14:creationId xmlns:p14="http://schemas.microsoft.com/office/powerpoint/2010/main" val="4130936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EC2 Instance access and Key Pairs</a:t>
            </a:r>
          </a:p>
        </p:txBody>
      </p:sp>
      <p:sp>
        <p:nvSpPr>
          <p:cNvPr id="3" name="Content Placeholder 2"/>
          <p:cNvSpPr>
            <a:spLocks noGrp="1"/>
          </p:cNvSpPr>
          <p:nvPr>
            <p:ph idx="4294967295"/>
          </p:nvPr>
        </p:nvSpPr>
        <p:spPr>
          <a:xfrm>
            <a:off x="336788" y="841375"/>
            <a:ext cx="5511561" cy="3121025"/>
          </a:xfrm>
        </p:spPr>
        <p:txBody>
          <a:bodyPr>
            <a:noAutofit/>
          </a:bodyPr>
          <a:lstStyle/>
          <a:p>
            <a:endParaRPr lang="en-US" sz="2000" dirty="0"/>
          </a:p>
          <a:p>
            <a:r>
              <a:rPr lang="en-US" sz="2000" dirty="0"/>
              <a:t>Linux launch (first boot)</a:t>
            </a:r>
          </a:p>
          <a:p>
            <a:pPr lvl="1"/>
            <a:r>
              <a:rPr lang="en-US" sz="1600" b="1" dirty="0"/>
              <a:t>Public key</a:t>
            </a:r>
            <a:r>
              <a:rPr lang="en-US" sz="1600" dirty="0"/>
              <a:t> made available through metadata</a:t>
            </a:r>
          </a:p>
          <a:p>
            <a:pPr lvl="1"/>
            <a:r>
              <a:rPr lang="en-US" sz="1600" dirty="0"/>
              <a:t>Public key inserted into ~/.</a:t>
            </a:r>
            <a:r>
              <a:rPr lang="en-US" sz="1600" dirty="0" err="1"/>
              <a:t>ssh</a:t>
            </a:r>
            <a:r>
              <a:rPr lang="en-US" sz="1600" dirty="0"/>
              <a:t>/</a:t>
            </a:r>
            <a:r>
              <a:rPr lang="en-US" sz="1600" dirty="0" err="1"/>
              <a:t>authorized_keys</a:t>
            </a:r>
            <a:endParaRPr lang="en-US" sz="1600" dirty="0"/>
          </a:p>
          <a:p>
            <a:pPr lvl="1"/>
            <a:r>
              <a:rPr lang="en-US" sz="1600" dirty="0"/>
              <a:t>User connects with SSH using their </a:t>
            </a:r>
            <a:r>
              <a:rPr lang="en-US" sz="1600" b="1" dirty="0"/>
              <a:t>private key</a:t>
            </a:r>
            <a:endParaRPr lang="en-US" sz="1200" dirty="0"/>
          </a:p>
        </p:txBody>
      </p:sp>
      <p:sp>
        <p:nvSpPr>
          <p:cNvPr id="4" name="Rectangular Callout 3"/>
          <p:cNvSpPr/>
          <p:nvPr/>
        </p:nvSpPr>
        <p:spPr>
          <a:xfrm>
            <a:off x="7765622" y="467976"/>
            <a:ext cx="1050027" cy="971550"/>
          </a:xfrm>
          <a:prstGeom prst="wedgeRectCallout">
            <a:avLst>
              <a:gd name="adj1" fmla="val -96317"/>
              <a:gd name="adj2" fmla="val 65333"/>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000" dirty="0">
                <a:solidFill>
                  <a:sysClr val="windowText" lastClr="000000"/>
                </a:solidFill>
              </a:rPr>
              <a:t>Instance metadata</a:t>
            </a:r>
            <a:endParaRPr lang="en-US" sz="1000" dirty="0">
              <a:solidFill>
                <a:schemeClr val="tx1"/>
              </a:solidFill>
            </a:endParaRPr>
          </a:p>
        </p:txBody>
      </p:sp>
      <p:grpSp>
        <p:nvGrpSpPr>
          <p:cNvPr id="5" name="Group 4"/>
          <p:cNvGrpSpPr/>
          <p:nvPr/>
        </p:nvGrpSpPr>
        <p:grpSpPr>
          <a:xfrm>
            <a:off x="7916168" y="848978"/>
            <a:ext cx="748934" cy="503572"/>
            <a:chOff x="685800" y="2340756"/>
            <a:chExt cx="2362200" cy="1850244"/>
          </a:xfrm>
          <a:effectLst>
            <a:outerShdw blurRad="292100" dist="139700" dir="2700000" algn="tl" rotWithShape="0">
              <a:prstClr val="black">
                <a:alpha val="40000"/>
              </a:prstClr>
            </a:outerShdw>
          </a:effectLst>
        </p:grpSpPr>
        <p:sp>
          <p:nvSpPr>
            <p:cNvPr id="6" name="Rectangle 5"/>
            <p:cNvSpPr/>
            <p:nvPr/>
          </p:nvSpPr>
          <p:spPr>
            <a:xfrm>
              <a:off x="685800" y="2514600"/>
              <a:ext cx="2286000" cy="16764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7" name="Rectangle 6"/>
            <p:cNvSpPr/>
            <p:nvPr/>
          </p:nvSpPr>
          <p:spPr>
            <a:xfrm>
              <a:off x="762000" y="2590800"/>
              <a:ext cx="2133600" cy="1524000"/>
            </a:xfrm>
            <a:prstGeom prst="rect">
              <a:avLst/>
            </a:prstGeom>
            <a:solidFill>
              <a:schemeClr val="bg1">
                <a:lumMod val="85000"/>
              </a:schemeClr>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RSA public key</a:t>
              </a:r>
            </a:p>
          </p:txBody>
        </p:sp>
        <p:sp>
          <p:nvSpPr>
            <p:cNvPr id="8" name="7-Point Star 7"/>
            <p:cNvSpPr/>
            <p:nvPr/>
          </p:nvSpPr>
          <p:spPr>
            <a:xfrm>
              <a:off x="2590800" y="2340756"/>
              <a:ext cx="457200" cy="457200"/>
            </a:xfrm>
            <a:prstGeom prst="star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800"/>
            </a:p>
          </p:txBody>
        </p:sp>
      </p:grpSp>
      <p:sp>
        <p:nvSpPr>
          <p:cNvPr id="9" name="Freeform 18"/>
          <p:cNvSpPr>
            <a:spLocks/>
          </p:cNvSpPr>
          <p:nvPr/>
        </p:nvSpPr>
        <p:spPr bwMode="auto">
          <a:xfrm>
            <a:off x="6826409" y="1581150"/>
            <a:ext cx="905541" cy="83820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vert="horz" wrap="square" lIns="91440" tIns="45720" rIns="91440" bIns="45720" numCol="1" anchor="ctr" anchorCtr="0" compatLnSpc="1">
            <a:prstTxWarp prst="textNoShape">
              <a:avLst/>
            </a:prstTxWarp>
          </a:bodyPr>
          <a:lstStyle/>
          <a:p>
            <a:pPr algn="ctr"/>
            <a:r>
              <a:rPr lang="en-US" sz="1400" dirty="0"/>
              <a:t>Instance</a:t>
            </a:r>
          </a:p>
        </p:txBody>
      </p:sp>
    </p:spTree>
    <p:extLst>
      <p:ext uri="{BB962C8B-B14F-4D97-AF65-F5344CB8AC3E}">
        <p14:creationId xmlns:p14="http://schemas.microsoft.com/office/powerpoint/2010/main" val="28502241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EC2 Instance access and Key Pairs</a:t>
            </a:r>
          </a:p>
        </p:txBody>
      </p:sp>
      <p:sp>
        <p:nvSpPr>
          <p:cNvPr id="3" name="Content Placeholder 2"/>
          <p:cNvSpPr>
            <a:spLocks noGrp="1"/>
          </p:cNvSpPr>
          <p:nvPr>
            <p:ph idx="4294967295"/>
          </p:nvPr>
        </p:nvSpPr>
        <p:spPr>
          <a:xfrm>
            <a:off x="336788" y="1200150"/>
            <a:ext cx="5511561" cy="3121025"/>
          </a:xfrm>
        </p:spPr>
        <p:txBody>
          <a:bodyPr>
            <a:noAutofit/>
          </a:bodyPr>
          <a:lstStyle/>
          <a:p>
            <a:r>
              <a:rPr lang="en-US" sz="2000" dirty="0">
                <a:solidFill>
                  <a:schemeClr val="bg1">
                    <a:lumMod val="65000"/>
                  </a:schemeClr>
                </a:solidFill>
              </a:rPr>
              <a:t>Linux launch (first boot)</a:t>
            </a:r>
          </a:p>
          <a:p>
            <a:pPr lvl="1"/>
            <a:r>
              <a:rPr lang="en-US" sz="1600" b="1" dirty="0">
                <a:solidFill>
                  <a:schemeClr val="bg1">
                    <a:lumMod val="65000"/>
                  </a:schemeClr>
                </a:solidFill>
              </a:rPr>
              <a:t>Public key</a:t>
            </a:r>
            <a:r>
              <a:rPr lang="en-US" sz="1600" dirty="0">
                <a:solidFill>
                  <a:schemeClr val="bg1">
                    <a:lumMod val="65000"/>
                  </a:schemeClr>
                </a:solidFill>
              </a:rPr>
              <a:t> made available through metadata</a:t>
            </a:r>
          </a:p>
          <a:p>
            <a:pPr lvl="1"/>
            <a:r>
              <a:rPr lang="en-US" sz="1600" dirty="0">
                <a:solidFill>
                  <a:schemeClr val="bg1">
                    <a:lumMod val="65000"/>
                  </a:schemeClr>
                </a:solidFill>
              </a:rPr>
              <a:t>Public key inserted into ~/.</a:t>
            </a:r>
            <a:r>
              <a:rPr lang="en-US" sz="1600" dirty="0" err="1">
                <a:solidFill>
                  <a:schemeClr val="bg1">
                    <a:lumMod val="65000"/>
                  </a:schemeClr>
                </a:solidFill>
              </a:rPr>
              <a:t>ssh</a:t>
            </a:r>
            <a:r>
              <a:rPr lang="en-US" sz="1600" dirty="0">
                <a:solidFill>
                  <a:schemeClr val="bg1">
                    <a:lumMod val="65000"/>
                  </a:schemeClr>
                </a:solidFill>
              </a:rPr>
              <a:t>/</a:t>
            </a:r>
            <a:r>
              <a:rPr lang="en-US" sz="1600" dirty="0" err="1">
                <a:solidFill>
                  <a:schemeClr val="bg1">
                    <a:lumMod val="65000"/>
                  </a:schemeClr>
                </a:solidFill>
              </a:rPr>
              <a:t>authorized_keys</a:t>
            </a:r>
            <a:endParaRPr lang="en-US" sz="1600" dirty="0">
              <a:solidFill>
                <a:schemeClr val="bg1">
                  <a:lumMod val="65000"/>
                </a:schemeClr>
              </a:solidFill>
            </a:endParaRPr>
          </a:p>
          <a:p>
            <a:pPr lvl="1"/>
            <a:r>
              <a:rPr lang="en-US" sz="1600" dirty="0">
                <a:solidFill>
                  <a:schemeClr val="bg1">
                    <a:lumMod val="65000"/>
                  </a:schemeClr>
                </a:solidFill>
              </a:rPr>
              <a:t>User connects with SSH using their </a:t>
            </a:r>
            <a:r>
              <a:rPr lang="en-US" sz="1600" b="1" dirty="0">
                <a:solidFill>
                  <a:schemeClr val="bg1">
                    <a:lumMod val="65000"/>
                  </a:schemeClr>
                </a:solidFill>
              </a:rPr>
              <a:t>private key</a:t>
            </a:r>
            <a:endParaRPr lang="en-US" sz="1200" dirty="0">
              <a:solidFill>
                <a:schemeClr val="bg1">
                  <a:lumMod val="65000"/>
                </a:schemeClr>
              </a:solidFill>
            </a:endParaRPr>
          </a:p>
          <a:p>
            <a:r>
              <a:rPr lang="en-US" sz="2000" dirty="0"/>
              <a:t>Windows launch (first boot sequence)</a:t>
            </a:r>
          </a:p>
          <a:p>
            <a:pPr lvl="1"/>
            <a:r>
              <a:rPr lang="en-US" sz="1600" b="1" dirty="0"/>
              <a:t>Public key</a:t>
            </a:r>
            <a:r>
              <a:rPr lang="en-US" sz="1600" dirty="0"/>
              <a:t> made available through metadata</a:t>
            </a:r>
          </a:p>
          <a:p>
            <a:pPr lvl="1"/>
            <a:r>
              <a:rPr lang="en-US" sz="1600" dirty="0" err="1"/>
              <a:t>Sysprep</a:t>
            </a:r>
            <a:endParaRPr lang="en-US" sz="1600" dirty="0"/>
          </a:p>
          <a:p>
            <a:pPr lvl="1"/>
            <a:r>
              <a:rPr lang="en-US" sz="1600" dirty="0"/>
              <a:t>Random Administrator password</a:t>
            </a:r>
          </a:p>
          <a:p>
            <a:pPr lvl="1"/>
            <a:r>
              <a:rPr lang="en-US" sz="1600" dirty="0"/>
              <a:t>Password encrypted with public key</a:t>
            </a:r>
          </a:p>
          <a:p>
            <a:pPr lvl="1"/>
            <a:r>
              <a:rPr lang="en-US" sz="1600" dirty="0"/>
              <a:t>User decrypts password with their </a:t>
            </a:r>
            <a:r>
              <a:rPr lang="en-US" sz="1600" b="1" dirty="0"/>
              <a:t>private key</a:t>
            </a:r>
            <a:endParaRPr lang="en-US" sz="1600" dirty="0"/>
          </a:p>
        </p:txBody>
      </p:sp>
      <p:sp>
        <p:nvSpPr>
          <p:cNvPr id="4" name="Rectangular Callout 3"/>
          <p:cNvSpPr/>
          <p:nvPr/>
        </p:nvSpPr>
        <p:spPr>
          <a:xfrm>
            <a:off x="7765622" y="467976"/>
            <a:ext cx="1050027" cy="971550"/>
          </a:xfrm>
          <a:prstGeom prst="wedgeRectCallout">
            <a:avLst>
              <a:gd name="adj1" fmla="val -96317"/>
              <a:gd name="adj2" fmla="val 65333"/>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000" dirty="0">
                <a:solidFill>
                  <a:sysClr val="windowText" lastClr="000000"/>
                </a:solidFill>
              </a:rPr>
              <a:t>Instance metadata</a:t>
            </a:r>
            <a:endParaRPr lang="en-US" sz="1000" dirty="0">
              <a:solidFill>
                <a:schemeClr val="tx1"/>
              </a:solidFill>
            </a:endParaRPr>
          </a:p>
        </p:txBody>
      </p:sp>
      <p:grpSp>
        <p:nvGrpSpPr>
          <p:cNvPr id="5" name="Group 4"/>
          <p:cNvGrpSpPr/>
          <p:nvPr/>
        </p:nvGrpSpPr>
        <p:grpSpPr>
          <a:xfrm>
            <a:off x="7916168" y="848978"/>
            <a:ext cx="748934" cy="503572"/>
            <a:chOff x="685800" y="2340756"/>
            <a:chExt cx="2362200" cy="1850244"/>
          </a:xfrm>
          <a:effectLst>
            <a:outerShdw blurRad="292100" dist="139700" dir="2700000" algn="tl" rotWithShape="0">
              <a:prstClr val="black">
                <a:alpha val="40000"/>
              </a:prstClr>
            </a:outerShdw>
          </a:effectLst>
        </p:grpSpPr>
        <p:sp>
          <p:nvSpPr>
            <p:cNvPr id="6" name="Rectangle 5"/>
            <p:cNvSpPr/>
            <p:nvPr/>
          </p:nvSpPr>
          <p:spPr>
            <a:xfrm>
              <a:off x="685800" y="2514600"/>
              <a:ext cx="2286000" cy="16764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p>
          </p:txBody>
        </p:sp>
        <p:sp>
          <p:nvSpPr>
            <p:cNvPr id="7" name="Rectangle 6"/>
            <p:cNvSpPr/>
            <p:nvPr/>
          </p:nvSpPr>
          <p:spPr>
            <a:xfrm>
              <a:off x="762000" y="2590800"/>
              <a:ext cx="2133600" cy="1524000"/>
            </a:xfrm>
            <a:prstGeom prst="rect">
              <a:avLst/>
            </a:prstGeom>
            <a:solidFill>
              <a:schemeClr val="bg1">
                <a:lumMod val="85000"/>
              </a:schemeClr>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RSA public key</a:t>
              </a:r>
            </a:p>
          </p:txBody>
        </p:sp>
        <p:sp>
          <p:nvSpPr>
            <p:cNvPr id="8" name="7-Point Star 7"/>
            <p:cNvSpPr/>
            <p:nvPr/>
          </p:nvSpPr>
          <p:spPr>
            <a:xfrm>
              <a:off x="2590800" y="2340756"/>
              <a:ext cx="457200" cy="457200"/>
            </a:xfrm>
            <a:prstGeom prst="star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800"/>
            </a:p>
          </p:txBody>
        </p:sp>
      </p:grpSp>
      <p:sp>
        <p:nvSpPr>
          <p:cNvPr id="9" name="Freeform 18"/>
          <p:cNvSpPr>
            <a:spLocks/>
          </p:cNvSpPr>
          <p:nvPr/>
        </p:nvSpPr>
        <p:spPr bwMode="auto">
          <a:xfrm>
            <a:off x="6826409" y="1581150"/>
            <a:ext cx="905541" cy="838200"/>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6">
                <a:lumMod val="50000"/>
              </a:schemeClr>
            </a:solidFill>
            <a:round/>
            <a:headEnd/>
            <a:tailEnd/>
          </a:ln>
        </p:spPr>
        <p:txBody>
          <a:bodyPr vert="horz" wrap="square" lIns="91440" tIns="45720" rIns="91440" bIns="45720" numCol="1" anchor="ctr" anchorCtr="0" compatLnSpc="1">
            <a:prstTxWarp prst="textNoShape">
              <a:avLst/>
            </a:prstTxWarp>
          </a:bodyPr>
          <a:lstStyle/>
          <a:p>
            <a:pPr algn="ctr"/>
            <a:r>
              <a:rPr lang="en-US" sz="1400" dirty="0"/>
              <a:t>Instance</a:t>
            </a:r>
          </a:p>
        </p:txBody>
      </p:sp>
      <p:pic>
        <p:nvPicPr>
          <p:cNvPr id="10"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948809" y="2724150"/>
            <a:ext cx="2604466" cy="723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 name="Rectangular Callout 10"/>
          <p:cNvSpPr/>
          <p:nvPr/>
        </p:nvSpPr>
        <p:spPr>
          <a:xfrm>
            <a:off x="7251043" y="3562350"/>
            <a:ext cx="1457744" cy="971550"/>
          </a:xfrm>
          <a:prstGeom prst="wedgeRectCallout">
            <a:avLst>
              <a:gd name="adj1" fmla="val -84488"/>
              <a:gd name="adj2" fmla="val -59235"/>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t"/>
          <a:lstStyle/>
          <a:p>
            <a:pPr algn="ctr"/>
            <a:r>
              <a:rPr lang="en-US" sz="1000" b="1" dirty="0">
                <a:solidFill>
                  <a:schemeClr val="tx1">
                    <a:lumMod val="85000"/>
                    <a:lumOff val="15000"/>
                  </a:schemeClr>
                </a:solidFill>
              </a:rPr>
              <a:t>System log</a:t>
            </a:r>
          </a:p>
          <a:p>
            <a:pPr algn="ctr"/>
            <a:r>
              <a:rPr lang="en-US" sz="1000" dirty="0">
                <a:solidFill>
                  <a:schemeClr val="tx1">
                    <a:lumMod val="85000"/>
                    <a:lumOff val="15000"/>
                  </a:schemeClr>
                </a:solidFill>
              </a:rPr>
              <a:t>&lt;Password&gt; </a:t>
            </a:r>
            <a:r>
              <a:rPr lang="en-US" sz="1000" dirty="0" err="1">
                <a:solidFill>
                  <a:schemeClr val="tx1">
                    <a:lumMod val="85000"/>
                    <a:lumOff val="15000"/>
                  </a:schemeClr>
                </a:solidFill>
              </a:rPr>
              <a:t>aGIhplGOqrJQmBJW</a:t>
            </a:r>
            <a:endParaRPr lang="en-US" sz="1000" dirty="0">
              <a:solidFill>
                <a:schemeClr val="tx1">
                  <a:lumMod val="85000"/>
                  <a:lumOff val="15000"/>
                </a:schemeClr>
              </a:solidFill>
            </a:endParaRPr>
          </a:p>
          <a:p>
            <a:pPr algn="ctr"/>
            <a:r>
              <a:rPr lang="en-US" sz="1000" dirty="0">
                <a:solidFill>
                  <a:schemeClr val="tx1">
                    <a:lumMod val="85000"/>
                    <a:lumOff val="15000"/>
                  </a:schemeClr>
                </a:solidFill>
              </a:rPr>
              <a:t>…</a:t>
            </a:r>
          </a:p>
          <a:p>
            <a:pPr algn="ctr"/>
            <a:r>
              <a:rPr lang="en-US" sz="1000" dirty="0">
                <a:solidFill>
                  <a:schemeClr val="tx1">
                    <a:lumMod val="85000"/>
                    <a:lumOff val="15000"/>
                  </a:schemeClr>
                </a:solidFill>
              </a:rPr>
              <a:t>K9gTD31Q== &lt;/Password&gt;</a:t>
            </a:r>
          </a:p>
        </p:txBody>
      </p:sp>
    </p:spTree>
    <p:extLst>
      <p:ext uri="{BB962C8B-B14F-4D97-AF65-F5344CB8AC3E}">
        <p14:creationId xmlns:p14="http://schemas.microsoft.com/office/powerpoint/2010/main" val="3024810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Instance Metadata</a:t>
            </a:r>
          </a:p>
        </p:txBody>
      </p:sp>
      <p:sp>
        <p:nvSpPr>
          <p:cNvPr id="4" name="Content Placeholder 3"/>
          <p:cNvSpPr>
            <a:spLocks noGrp="1"/>
          </p:cNvSpPr>
          <p:nvPr>
            <p:ph idx="4294967295"/>
          </p:nvPr>
        </p:nvSpPr>
        <p:spPr>
          <a:xfrm>
            <a:off x="676274" y="1200150"/>
            <a:ext cx="3583491" cy="3394075"/>
          </a:xfrm>
        </p:spPr>
        <p:txBody>
          <a:bodyPr/>
          <a:lstStyle/>
          <a:p>
            <a:pPr marL="342900" indent="-342900">
              <a:buFont typeface="Arial" charset="0"/>
              <a:buChar char="•"/>
            </a:pPr>
            <a:r>
              <a:rPr lang="en-US" sz="2000" dirty="0" err="1"/>
              <a:t>ami</a:t>
            </a:r>
            <a:r>
              <a:rPr lang="en-US" sz="2000" dirty="0"/>
              <a:t>-id</a:t>
            </a:r>
          </a:p>
          <a:p>
            <a:pPr marL="342900" indent="-342900">
              <a:buFont typeface="Arial" charset="0"/>
              <a:buChar char="•"/>
            </a:pPr>
            <a:r>
              <a:rPr lang="en-US" sz="2000" dirty="0" err="1"/>
              <a:t>ami</a:t>
            </a:r>
            <a:r>
              <a:rPr lang="en-US" sz="2000" dirty="0"/>
              <a:t>-launch-index</a:t>
            </a:r>
          </a:p>
          <a:p>
            <a:pPr marL="342900" indent="-342900">
              <a:buFont typeface="Arial" charset="0"/>
              <a:buChar char="•"/>
            </a:pPr>
            <a:r>
              <a:rPr lang="en-US" sz="2000" dirty="0" err="1"/>
              <a:t>ami</a:t>
            </a:r>
            <a:r>
              <a:rPr lang="en-US" sz="2000" dirty="0"/>
              <a:t>-manifest-path</a:t>
            </a:r>
          </a:p>
          <a:p>
            <a:pPr marL="342900" indent="-342900">
              <a:buFont typeface="Arial" charset="0"/>
              <a:buChar char="•"/>
            </a:pPr>
            <a:r>
              <a:rPr lang="en-US" sz="2000" dirty="0"/>
              <a:t>block-device-mapping/</a:t>
            </a:r>
          </a:p>
          <a:p>
            <a:pPr marL="342900" indent="-342900">
              <a:buFont typeface="Arial" charset="0"/>
              <a:buChar char="•"/>
            </a:pPr>
            <a:r>
              <a:rPr lang="en-US" sz="2000" dirty="0"/>
              <a:t>hostname</a:t>
            </a:r>
          </a:p>
          <a:p>
            <a:pPr marL="342900" indent="-342900">
              <a:buFont typeface="Arial" charset="0"/>
              <a:buChar char="•"/>
            </a:pPr>
            <a:r>
              <a:rPr lang="en-US" sz="2000" dirty="0"/>
              <a:t>instance-action</a:t>
            </a:r>
          </a:p>
          <a:p>
            <a:pPr marL="342900" indent="-342900">
              <a:buFont typeface="Arial" charset="0"/>
              <a:buChar char="•"/>
            </a:pPr>
            <a:r>
              <a:rPr lang="en-US" sz="2000" b="1" dirty="0"/>
              <a:t>instance-id</a:t>
            </a:r>
          </a:p>
          <a:p>
            <a:pPr marL="342900" indent="-342900">
              <a:buFont typeface="Arial" charset="0"/>
              <a:buChar char="•"/>
            </a:pPr>
            <a:r>
              <a:rPr lang="en-US" sz="2000" dirty="0"/>
              <a:t>instance-type</a:t>
            </a:r>
          </a:p>
          <a:p>
            <a:pPr marL="342900" indent="-342900">
              <a:buFont typeface="Arial" charset="0"/>
              <a:buChar char="•"/>
            </a:pPr>
            <a:r>
              <a:rPr lang="en-US" sz="2000" dirty="0"/>
              <a:t>kernel-id</a:t>
            </a:r>
          </a:p>
        </p:txBody>
      </p:sp>
      <p:sp>
        <p:nvSpPr>
          <p:cNvPr id="5" name="Content Placeholder 5"/>
          <p:cNvSpPr txBox="1">
            <a:spLocks/>
          </p:cNvSpPr>
          <p:nvPr/>
        </p:nvSpPr>
        <p:spPr>
          <a:xfrm>
            <a:off x="4858453" y="1200151"/>
            <a:ext cx="3832393" cy="3394472"/>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solidFill>
                  <a:schemeClr val="tx1">
                    <a:lumMod val="20000"/>
                    <a:lumOff val="80000"/>
                  </a:schemeClr>
                </a:solidFill>
              </a:rPr>
              <a:t>local-hostname</a:t>
            </a:r>
          </a:p>
          <a:p>
            <a:r>
              <a:rPr lang="en-US" sz="2000" dirty="0">
                <a:solidFill>
                  <a:schemeClr val="tx1">
                    <a:lumMod val="20000"/>
                    <a:lumOff val="80000"/>
                  </a:schemeClr>
                </a:solidFill>
              </a:rPr>
              <a:t>local-ipv4</a:t>
            </a:r>
          </a:p>
          <a:p>
            <a:r>
              <a:rPr lang="en-US" sz="2000" dirty="0">
                <a:solidFill>
                  <a:schemeClr val="tx1">
                    <a:lumMod val="20000"/>
                    <a:lumOff val="80000"/>
                  </a:schemeClr>
                </a:solidFill>
              </a:rPr>
              <a:t>mac</a:t>
            </a:r>
          </a:p>
          <a:p>
            <a:r>
              <a:rPr lang="en-US" sz="2000" dirty="0">
                <a:solidFill>
                  <a:schemeClr val="tx1">
                    <a:lumMod val="20000"/>
                    <a:lumOff val="80000"/>
                  </a:schemeClr>
                </a:solidFill>
              </a:rPr>
              <a:t>network/</a:t>
            </a:r>
          </a:p>
          <a:p>
            <a:r>
              <a:rPr lang="en-US" sz="2000" b="1" dirty="0">
                <a:solidFill>
                  <a:schemeClr val="tx1">
                    <a:lumMod val="20000"/>
                    <a:lumOff val="80000"/>
                  </a:schemeClr>
                </a:solidFill>
              </a:rPr>
              <a:t>placement/availability-zone</a:t>
            </a:r>
          </a:p>
          <a:p>
            <a:r>
              <a:rPr lang="en-US" sz="2000" dirty="0">
                <a:solidFill>
                  <a:schemeClr val="tx1">
                    <a:lumMod val="20000"/>
                    <a:lumOff val="80000"/>
                  </a:schemeClr>
                </a:solidFill>
              </a:rPr>
              <a:t>profile</a:t>
            </a:r>
          </a:p>
          <a:p>
            <a:r>
              <a:rPr lang="en-US" sz="2000" dirty="0">
                <a:solidFill>
                  <a:schemeClr val="tx1">
                    <a:lumMod val="20000"/>
                    <a:lumOff val="80000"/>
                  </a:schemeClr>
                </a:solidFill>
              </a:rPr>
              <a:t>public-hostname</a:t>
            </a:r>
          </a:p>
          <a:p>
            <a:r>
              <a:rPr lang="en-US" sz="2000" dirty="0">
                <a:solidFill>
                  <a:schemeClr val="tx1">
                    <a:lumMod val="20000"/>
                    <a:lumOff val="80000"/>
                  </a:schemeClr>
                </a:solidFill>
              </a:rPr>
              <a:t>public-ipv4</a:t>
            </a:r>
          </a:p>
          <a:p>
            <a:r>
              <a:rPr lang="en-US" sz="2000" dirty="0">
                <a:solidFill>
                  <a:schemeClr val="tx1">
                    <a:lumMod val="20000"/>
                    <a:lumOff val="80000"/>
                  </a:schemeClr>
                </a:solidFill>
              </a:rPr>
              <a:t>public-keys/</a:t>
            </a:r>
          </a:p>
        </p:txBody>
      </p:sp>
      <p:sp>
        <p:nvSpPr>
          <p:cNvPr id="6" name="TextBox 5"/>
          <p:cNvSpPr txBox="1"/>
          <p:nvPr/>
        </p:nvSpPr>
        <p:spPr>
          <a:xfrm>
            <a:off x="1100537" y="797899"/>
            <a:ext cx="6942927" cy="369332"/>
          </a:xfrm>
          <a:prstGeom prst="rect">
            <a:avLst/>
          </a:prstGeom>
          <a:solidFill>
            <a:srgbClr val="0F2235"/>
          </a:solidFill>
          <a:ln w="9525">
            <a:solidFill>
              <a:srgbClr val="595A5D"/>
            </a:solidFill>
          </a:ln>
          <a:effectLst>
            <a:outerShdw blurRad="292100" dist="1397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rtlCol="0">
            <a:spAutoFit/>
          </a:bodyPr>
          <a:lstStyle/>
          <a:p>
            <a:pPr algn="ctr"/>
            <a:r>
              <a:rPr lang="en-US" dirty="0">
                <a:solidFill>
                  <a:schemeClr val="accent1"/>
                </a:solidFill>
              </a:rPr>
              <a:t>http://169.254.169.254/latest/meta-data/ </a:t>
            </a:r>
            <a:r>
              <a:rPr lang="en-US" dirty="0">
                <a:solidFill>
                  <a:schemeClr val="bg1"/>
                </a:solidFill>
              </a:rPr>
              <a:t>contains a wealth of info</a:t>
            </a:r>
          </a:p>
        </p:txBody>
      </p:sp>
      <p:sp>
        <p:nvSpPr>
          <p:cNvPr id="7" name="5-Point Star 6"/>
          <p:cNvSpPr/>
          <p:nvPr/>
        </p:nvSpPr>
        <p:spPr>
          <a:xfrm>
            <a:off x="676275" y="3485072"/>
            <a:ext cx="258790" cy="198407"/>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5-Point Star 7"/>
          <p:cNvSpPr/>
          <p:nvPr/>
        </p:nvSpPr>
        <p:spPr>
          <a:xfrm>
            <a:off x="4858453" y="2760800"/>
            <a:ext cx="258790" cy="198407"/>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95351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Any Questions?</a:t>
            </a:r>
          </a:p>
        </p:txBody>
      </p:sp>
      <p:pic>
        <p:nvPicPr>
          <p:cNvPr id="4" name="Picture 3" descr="question.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20972" y="972186"/>
            <a:ext cx="2059630" cy="3048507"/>
          </a:xfrm>
          <a:prstGeom prst="rect">
            <a:avLst/>
          </a:prstGeom>
        </p:spPr>
      </p:pic>
    </p:spTree>
    <p:extLst>
      <p:ext uri="{BB962C8B-B14F-4D97-AF65-F5344CB8AC3E}">
        <p14:creationId xmlns:p14="http://schemas.microsoft.com/office/powerpoint/2010/main" val="36918921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Shape 665"/>
        <p:cNvGrpSpPr/>
        <p:nvPr/>
      </p:nvGrpSpPr>
      <p:grpSpPr>
        <a:xfrm>
          <a:off x="0" y="0"/>
          <a:ext cx="0" cy="0"/>
          <a:chOff x="0" y="0"/>
          <a:chExt cx="0" cy="0"/>
        </a:xfrm>
      </p:grpSpPr>
      <p:sp>
        <p:nvSpPr>
          <p:cNvPr id="667" name="Google Shape;667;p40"/>
          <p:cNvSpPr txBox="1">
            <a:spLocks noGrp="1"/>
          </p:cNvSpPr>
          <p:nvPr>
            <p:ph type="title"/>
          </p:nvPr>
        </p:nvSpPr>
        <p:spPr>
          <a:xfrm>
            <a:off x="219412" y="325603"/>
            <a:ext cx="8765438" cy="617175"/>
          </a:xfrm>
          <a:prstGeom prst="rect">
            <a:avLst/>
          </a:prstGeom>
        </p:spPr>
        <p:txBody>
          <a:bodyPr spcFirstLastPara="1" vert="horz" wrap="square" lIns="0" tIns="17138" rIns="34284" bIns="17138" rtlCol="0" anchor="ctr" anchorCtr="0">
            <a:noAutofit/>
          </a:bodyPr>
          <a:lstStyle/>
          <a:p>
            <a:r>
              <a:rPr lang="en-US" dirty="0"/>
              <a:t>Hands-on Labs</a:t>
            </a:r>
            <a:endParaRPr dirty="0"/>
          </a:p>
        </p:txBody>
      </p:sp>
      <p:sp>
        <p:nvSpPr>
          <p:cNvPr id="668" name="Google Shape;668;p40"/>
          <p:cNvSpPr txBox="1">
            <a:spLocks noGrp="1"/>
          </p:cNvSpPr>
          <p:nvPr>
            <p:ph type="subTitle" idx="2"/>
          </p:nvPr>
        </p:nvSpPr>
        <p:spPr>
          <a:xfrm>
            <a:off x="244190" y="0"/>
            <a:ext cx="8740688" cy="257063"/>
          </a:xfrm>
          <a:prstGeom prst="rect">
            <a:avLst/>
          </a:prstGeom>
        </p:spPr>
        <p:txBody>
          <a:bodyPr spcFirstLastPara="1" vert="horz" wrap="square" lIns="0" tIns="17138" rIns="34284" bIns="17138" rtlCol="0" anchor="b" anchorCtr="0">
            <a:noAutofit/>
          </a:bodyPr>
          <a:lstStyle/>
          <a:p>
            <a:r>
              <a:rPr lang="en-US"/>
              <a:t> </a:t>
            </a:r>
            <a:endParaRPr/>
          </a:p>
        </p:txBody>
      </p:sp>
      <p:pic>
        <p:nvPicPr>
          <p:cNvPr id="669" name="Google Shape;669;p40"/>
          <p:cNvPicPr preferRelativeResize="0"/>
          <p:nvPr/>
        </p:nvPicPr>
        <p:blipFill>
          <a:blip r:embed="rId3">
            <a:alphaModFix amt="22000"/>
          </a:blip>
          <a:stretch>
            <a:fillRect/>
          </a:stretch>
        </p:blipFill>
        <p:spPr>
          <a:xfrm>
            <a:off x="5130534" y="2575148"/>
            <a:ext cx="3940969" cy="2045128"/>
          </a:xfrm>
          <a:prstGeom prst="rect">
            <a:avLst/>
          </a:prstGeom>
          <a:noFill/>
          <a:ln>
            <a:noFill/>
          </a:ln>
        </p:spPr>
      </p:pic>
      <p:sp>
        <p:nvSpPr>
          <p:cNvPr id="2" name="TextBox 1">
            <a:extLst>
              <a:ext uri="{FF2B5EF4-FFF2-40B4-BE49-F238E27FC236}">
                <a16:creationId xmlns:a16="http://schemas.microsoft.com/office/drawing/2014/main" id="{478919B1-449E-7D4B-AF67-6279F42EEF83}"/>
              </a:ext>
            </a:extLst>
          </p:cNvPr>
          <p:cNvSpPr txBox="1"/>
          <p:nvPr/>
        </p:nvSpPr>
        <p:spPr>
          <a:xfrm>
            <a:off x="119058" y="1229538"/>
            <a:ext cx="6545382" cy="2031325"/>
          </a:xfrm>
          <a:prstGeom prst="rect">
            <a:avLst/>
          </a:prstGeom>
          <a:noFill/>
        </p:spPr>
        <p:txBody>
          <a:bodyPr wrap="none" rtlCol="0">
            <a:spAutoFit/>
          </a:bodyPr>
          <a:lstStyle/>
          <a:p>
            <a:r>
              <a:rPr lang="en-US" dirty="0"/>
              <a:t>Bootcamp AWS Account:</a:t>
            </a:r>
          </a:p>
          <a:p>
            <a:r>
              <a:rPr lang="en-US" dirty="0"/>
              <a:t>URL: </a:t>
            </a:r>
            <a:r>
              <a:rPr lang="en-US" dirty="0">
                <a:hlinkClick r:id="rId4">
                  <a:extLst>
                    <a:ext uri="{A12FA001-AC4F-418D-AE19-62706E023703}">
                      <ahyp:hlinkClr xmlns:ahyp="http://schemas.microsoft.com/office/drawing/2018/hyperlinkcolor" val="tx"/>
                    </a:ext>
                  </a:extLst>
                </a:hlinkClick>
              </a:rPr>
              <a:t>https://coveobootcamp.signin.aws.amazon.com/console</a:t>
            </a:r>
            <a:r>
              <a:rPr lang="en-US" dirty="0"/>
              <a:t> </a:t>
            </a:r>
          </a:p>
          <a:p>
            <a:r>
              <a:rPr lang="en-US" dirty="0"/>
              <a:t>User: </a:t>
            </a:r>
            <a:r>
              <a:rPr lang="en-US" dirty="0" err="1"/>
              <a:t>coveo</a:t>
            </a:r>
            <a:r>
              <a:rPr lang="en-US" dirty="0"/>
              <a:t>{1..50}</a:t>
            </a:r>
          </a:p>
          <a:p>
            <a:r>
              <a:rPr lang="en-US" dirty="0"/>
              <a:t>Password: </a:t>
            </a:r>
          </a:p>
          <a:p>
            <a:r>
              <a:rPr lang="en-US" dirty="0"/>
              <a:t>Region: N. Virginia</a:t>
            </a:r>
          </a:p>
          <a:p>
            <a:endParaRPr lang="en-US" dirty="0"/>
          </a:p>
          <a:p>
            <a:r>
              <a:rPr lang="en-US" dirty="0"/>
              <a:t>Labs are here: </a:t>
            </a:r>
            <a:r>
              <a:rPr lang="en-US" dirty="0">
                <a:hlinkClick r:id="rId5">
                  <a:extLst>
                    <a:ext uri="{A12FA001-AC4F-418D-AE19-62706E023703}">
                      <ahyp:hlinkClr xmlns:ahyp="http://schemas.microsoft.com/office/drawing/2018/hyperlinkcolor" val="tx"/>
                    </a:ext>
                  </a:extLst>
                </a:hlinkClick>
              </a:rPr>
              <a:t>https://github.com/ricardoadrianpeters/coveo</a:t>
            </a:r>
            <a:endParaRPr lang="en-US" dirty="0"/>
          </a:p>
        </p:txBody>
      </p:sp>
    </p:spTree>
    <p:extLst>
      <p:ext uri="{BB962C8B-B14F-4D97-AF65-F5344CB8AC3E}">
        <p14:creationId xmlns:p14="http://schemas.microsoft.com/office/powerpoint/2010/main" val="1719021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Support Process</a:t>
            </a:r>
          </a:p>
        </p:txBody>
      </p:sp>
      <p:sp>
        <p:nvSpPr>
          <p:cNvPr id="3" name="Content Placeholder 2"/>
          <p:cNvSpPr>
            <a:spLocks noGrp="1"/>
          </p:cNvSpPr>
          <p:nvPr>
            <p:ph idx="1"/>
          </p:nvPr>
        </p:nvSpPr>
        <p:spPr>
          <a:xfrm>
            <a:off x="734292" y="869632"/>
            <a:ext cx="7482608" cy="3651568"/>
          </a:xfrm>
        </p:spPr>
        <p:txBody>
          <a:bodyPr/>
          <a:lstStyle/>
          <a:p>
            <a:pPr marL="457200" indent="-457200">
              <a:buFontTx/>
              <a:buAutoNum type="arabicParenR"/>
            </a:pPr>
            <a:r>
              <a:rPr lang="en-US" sz="1800" b="1" dirty="0"/>
              <a:t>Check the status and personal health dashboards</a:t>
            </a:r>
          </a:p>
          <a:p>
            <a:pPr marL="1200150" lvl="1" indent="-457200"/>
            <a:r>
              <a:rPr lang="en-US" sz="1800" dirty="0"/>
              <a:t>Public status page confirms AWS is operating normally, personal health dashboard identifies issues that may be impacting your environment</a:t>
            </a:r>
          </a:p>
          <a:p>
            <a:pPr marL="457200" indent="-457200">
              <a:lnSpc>
                <a:spcPct val="150000"/>
              </a:lnSpc>
              <a:buAutoNum type="arabicParenR"/>
            </a:pPr>
            <a:r>
              <a:rPr lang="en-US" sz="1800" b="1" dirty="0"/>
              <a:t>Open a support case with correct severity</a:t>
            </a:r>
          </a:p>
          <a:p>
            <a:pPr marL="1200150" lvl="1" indent="-457200"/>
            <a:r>
              <a:rPr lang="en-US" sz="1800" dirty="0"/>
              <a:t>Use the phone or chat contact methods for impactful events</a:t>
            </a:r>
          </a:p>
          <a:p>
            <a:pPr marL="457200" indent="-457200">
              <a:lnSpc>
                <a:spcPct val="150000"/>
              </a:lnSpc>
              <a:buAutoNum type="arabicParenR"/>
            </a:pPr>
            <a:r>
              <a:rPr lang="en-US" sz="1800" b="1" dirty="0"/>
              <a:t>TAMs are notified + Reach out directly</a:t>
            </a:r>
          </a:p>
          <a:p>
            <a:pPr marL="1200150" lvl="1" indent="-457200"/>
            <a:r>
              <a:rPr lang="en-US" sz="1800" dirty="0"/>
              <a:t>Email, phone, chat</a:t>
            </a:r>
          </a:p>
          <a:p>
            <a:pPr marL="1200150" lvl="1" indent="-457200"/>
            <a:r>
              <a:rPr lang="en-US" sz="1800" dirty="0"/>
              <a:t>Our pagers go off when you open a critical severity case</a:t>
            </a:r>
          </a:p>
        </p:txBody>
      </p:sp>
    </p:spTree>
    <p:extLst>
      <p:ext uri="{BB962C8B-B14F-4D97-AF65-F5344CB8AC3E}">
        <p14:creationId xmlns:p14="http://schemas.microsoft.com/office/powerpoint/2010/main" val="2031098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Support - Response Times</a:t>
            </a:r>
          </a:p>
        </p:txBody>
      </p:sp>
      <p:graphicFrame>
        <p:nvGraphicFramePr>
          <p:cNvPr id="4" name="Table 3"/>
          <p:cNvGraphicFramePr>
            <a:graphicFrameLocks noGrp="1"/>
          </p:cNvGraphicFramePr>
          <p:nvPr>
            <p:extLst/>
          </p:nvPr>
        </p:nvGraphicFramePr>
        <p:xfrm>
          <a:off x="565223" y="883623"/>
          <a:ext cx="7905751" cy="3594431"/>
        </p:xfrm>
        <a:graphic>
          <a:graphicData uri="http://schemas.openxmlformats.org/drawingml/2006/table">
            <a:tbl>
              <a:tblPr firstRow="1" bandRow="1">
                <a:tableStyleId>{93296810-A885-4BE3-A3E7-6D5BEEA58F35}</a:tableStyleId>
              </a:tblPr>
              <a:tblGrid>
                <a:gridCol w="2250455">
                  <a:extLst>
                    <a:ext uri="{9D8B030D-6E8A-4147-A177-3AD203B41FA5}">
                      <a16:colId xmlns:a16="http://schemas.microsoft.com/office/drawing/2014/main" val="20000"/>
                    </a:ext>
                  </a:extLst>
                </a:gridCol>
                <a:gridCol w="998315">
                  <a:extLst>
                    <a:ext uri="{9D8B030D-6E8A-4147-A177-3AD203B41FA5}">
                      <a16:colId xmlns:a16="http://schemas.microsoft.com/office/drawing/2014/main" val="20001"/>
                    </a:ext>
                  </a:extLst>
                </a:gridCol>
                <a:gridCol w="4656981">
                  <a:extLst>
                    <a:ext uri="{9D8B030D-6E8A-4147-A177-3AD203B41FA5}">
                      <a16:colId xmlns:a16="http://schemas.microsoft.com/office/drawing/2014/main" val="20002"/>
                    </a:ext>
                  </a:extLst>
                </a:gridCol>
              </a:tblGrid>
              <a:tr h="64008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kern="1200" dirty="0"/>
                        <a:t>Severity</a:t>
                      </a:r>
                      <a:endParaRPr lang="en-US" sz="1200" b="1" kern="1200" dirty="0">
                        <a:solidFill>
                          <a:srgbClr val="000000"/>
                        </a:solidFill>
                        <a:latin typeface="+mn-lt"/>
                        <a:ea typeface="+mn-ea"/>
                        <a:cs typeface="+mn-cs"/>
                      </a:endParaRPr>
                    </a:p>
                  </a:txBody>
                  <a:tcPr anchor="ctr">
                    <a:solidFill>
                      <a:schemeClr val="tx1">
                        <a:lumMod val="65000"/>
                        <a:lumOff val="3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kern="1200" dirty="0"/>
                        <a:t>First-Response Time</a:t>
                      </a:r>
                      <a:endParaRPr lang="en-US" sz="1200" b="1" kern="1200" dirty="0">
                        <a:solidFill>
                          <a:srgbClr val="000000"/>
                        </a:solidFill>
                        <a:latin typeface="+mn-lt"/>
                        <a:ea typeface="+mn-ea"/>
                        <a:cs typeface="+mn-cs"/>
                      </a:endParaRPr>
                    </a:p>
                  </a:txBody>
                  <a:tcPr anchor="ctr">
                    <a:solidFill>
                      <a:schemeClr val="tx1">
                        <a:lumMod val="65000"/>
                        <a:lumOff val="3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kern="1200" dirty="0"/>
                        <a:t>Description / Support Plan</a:t>
                      </a:r>
                      <a:endParaRPr lang="en-US" sz="1200" b="1" kern="1200" dirty="0">
                        <a:solidFill>
                          <a:srgbClr val="000000"/>
                        </a:solidFill>
                        <a:latin typeface="+mn-lt"/>
                        <a:ea typeface="+mn-ea"/>
                        <a:cs typeface="+mn-cs"/>
                      </a:endParaRPr>
                    </a:p>
                  </a:txBody>
                  <a:tcPr anchor="ctr">
                    <a:solidFill>
                      <a:schemeClr val="tx1">
                        <a:lumMod val="65000"/>
                        <a:lumOff val="35000"/>
                      </a:schemeClr>
                    </a:solidFill>
                  </a:tcPr>
                </a:tc>
                <a:extLst>
                  <a:ext uri="{0D108BD9-81ED-4DB2-BD59-A6C34878D82A}">
                    <a16:rowId xmlns:a16="http://schemas.microsoft.com/office/drawing/2014/main" val="10000"/>
                  </a:ext>
                </a:extLst>
              </a:tr>
              <a:tr h="518160">
                <a:tc>
                  <a:txBody>
                    <a:bodyPr/>
                    <a:lstStyle/>
                    <a:p>
                      <a:pPr algn="ctr"/>
                      <a:r>
                        <a:rPr lang="en-US" sz="1400" b="1" dirty="0">
                          <a:solidFill>
                            <a:schemeClr val="bg1"/>
                          </a:solidFill>
                        </a:rPr>
                        <a:t>Business-critical</a:t>
                      </a:r>
                      <a:r>
                        <a:rPr lang="en-US" sz="1400" dirty="0">
                          <a:solidFill>
                            <a:schemeClr val="bg1"/>
                          </a:solidFill>
                        </a:rPr>
                        <a:t> </a:t>
                      </a:r>
                      <a:r>
                        <a:rPr lang="en-US" sz="1400" b="1" dirty="0">
                          <a:solidFill>
                            <a:schemeClr val="bg1"/>
                          </a:solidFill>
                        </a:rPr>
                        <a:t>system down</a:t>
                      </a:r>
                    </a:p>
                  </a:txBody>
                  <a:tcPr anchor="ctr">
                    <a:solidFill>
                      <a:srgbClr val="D73C34"/>
                    </a:solidFill>
                  </a:tcPr>
                </a:tc>
                <a:tc>
                  <a:txBody>
                    <a:bodyPr/>
                    <a:lstStyle/>
                    <a:p>
                      <a:pPr algn="ctr"/>
                      <a:r>
                        <a:rPr lang="en-US" sz="1400" dirty="0"/>
                        <a:t>15 min</a:t>
                      </a:r>
                    </a:p>
                  </a:txBody>
                  <a:tcPr anchor="ctr">
                    <a:solidFill>
                      <a:schemeClr val="bg1">
                        <a:lumMod val="75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t>Your business is at risk. Critical functions of your application are unavailable. (Enterprise support plan)</a:t>
                      </a:r>
                      <a:endParaRPr lang="en-US" sz="1100" dirty="0">
                        <a:solidFill>
                          <a:srgbClr val="4F4F4E"/>
                        </a:solidFill>
                      </a:endParaRPr>
                    </a:p>
                  </a:txBody>
                  <a:tcPr anchor="ctr">
                    <a:solidFill>
                      <a:schemeClr val="bg1">
                        <a:lumMod val="75000"/>
                      </a:schemeClr>
                    </a:solidFill>
                  </a:tcPr>
                </a:tc>
                <a:extLst>
                  <a:ext uri="{0D108BD9-81ED-4DB2-BD59-A6C34878D82A}">
                    <a16:rowId xmlns:a16="http://schemas.microsoft.com/office/drawing/2014/main" val="10001"/>
                  </a:ext>
                </a:extLst>
              </a:tr>
              <a:tr h="706643">
                <a:tc>
                  <a:txBody>
                    <a:bodyPr/>
                    <a:lstStyle/>
                    <a:p>
                      <a:pPr algn="ctr"/>
                      <a:r>
                        <a:rPr lang="en-US" sz="1400" b="1" dirty="0">
                          <a:solidFill>
                            <a:schemeClr val="bg1"/>
                          </a:solidFill>
                        </a:rPr>
                        <a:t>Production system down</a:t>
                      </a:r>
                    </a:p>
                  </a:txBody>
                  <a:tcPr anchor="ctr">
                    <a:solidFill>
                      <a:srgbClr val="F0702A"/>
                    </a:solidFill>
                  </a:tcPr>
                </a:tc>
                <a:tc>
                  <a:txBody>
                    <a:bodyPr/>
                    <a:lstStyle/>
                    <a:p>
                      <a:pPr algn="ctr"/>
                      <a:r>
                        <a:rPr lang="en-US" sz="1400" dirty="0"/>
                        <a:t>1 hr</a:t>
                      </a:r>
                    </a:p>
                  </a:txBody>
                  <a:tcPr anchor="ctr">
                    <a:solidFill>
                      <a:schemeClr val="bg1">
                        <a:lumMod val="95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t>Your business is significantly impacted. Important functions of your application are unavailable. (Business and Enterprise support plans)</a:t>
                      </a:r>
                      <a:endParaRPr lang="en-US" sz="1100" dirty="0">
                        <a:solidFill>
                          <a:srgbClr val="4F4F4E"/>
                        </a:solidFill>
                      </a:endParaRPr>
                    </a:p>
                  </a:txBody>
                  <a:tcPr anchor="ctr">
                    <a:solidFill>
                      <a:schemeClr val="bg1">
                        <a:lumMod val="95000"/>
                      </a:schemeClr>
                    </a:solidFill>
                  </a:tcPr>
                </a:tc>
                <a:extLst>
                  <a:ext uri="{0D108BD9-81ED-4DB2-BD59-A6C34878D82A}">
                    <a16:rowId xmlns:a16="http://schemas.microsoft.com/office/drawing/2014/main" val="10002"/>
                  </a:ext>
                </a:extLst>
              </a:tr>
              <a:tr h="518160">
                <a:tc>
                  <a:txBody>
                    <a:bodyPr/>
                    <a:lstStyle/>
                    <a:p>
                      <a:pPr algn="ctr"/>
                      <a:r>
                        <a:rPr lang="en-US" sz="1400" b="1" dirty="0">
                          <a:solidFill>
                            <a:schemeClr val="bg1"/>
                          </a:solidFill>
                        </a:rPr>
                        <a:t>Production system impaired</a:t>
                      </a:r>
                    </a:p>
                  </a:txBody>
                  <a:tcPr anchor="ctr">
                    <a:solidFill>
                      <a:srgbClr val="EE980F"/>
                    </a:solidFill>
                  </a:tcPr>
                </a:tc>
                <a:tc>
                  <a:txBody>
                    <a:bodyPr/>
                    <a:lstStyle/>
                    <a:p>
                      <a:pPr algn="ctr"/>
                      <a:r>
                        <a:rPr lang="en-US" sz="1400" dirty="0"/>
                        <a:t>4 hrs</a:t>
                      </a:r>
                    </a:p>
                  </a:txBody>
                  <a:tcPr anchor="ctr">
                    <a:solidFill>
                      <a:schemeClr val="bg1">
                        <a:lumMod val="75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solidFill>
                            <a:srgbClr val="4F4F4E"/>
                          </a:solidFill>
                        </a:rPr>
                        <a:t>Important functions of your application are impaired or degraded. (Business and Enterprise support plans)</a:t>
                      </a:r>
                    </a:p>
                  </a:txBody>
                  <a:tcPr anchor="ctr">
                    <a:solidFill>
                      <a:schemeClr val="bg1">
                        <a:lumMod val="75000"/>
                      </a:schemeClr>
                    </a:solidFill>
                  </a:tcPr>
                </a:tc>
                <a:extLst>
                  <a:ext uri="{0D108BD9-81ED-4DB2-BD59-A6C34878D82A}">
                    <a16:rowId xmlns:a16="http://schemas.microsoft.com/office/drawing/2014/main" val="10003"/>
                  </a:ext>
                </a:extLst>
              </a:tr>
              <a:tr h="706643">
                <a:tc>
                  <a:txBody>
                    <a:bodyPr/>
                    <a:lstStyle/>
                    <a:p>
                      <a:pPr algn="ctr"/>
                      <a:r>
                        <a:rPr lang="en-US" sz="1400" b="1" dirty="0">
                          <a:solidFill>
                            <a:schemeClr val="bg1"/>
                          </a:solidFill>
                        </a:rPr>
                        <a:t>System impaired</a:t>
                      </a:r>
                    </a:p>
                  </a:txBody>
                  <a:tcPr anchor="ctr">
                    <a:solidFill>
                      <a:srgbClr val="5F8330"/>
                    </a:solidFill>
                  </a:tcPr>
                </a:tc>
                <a:tc>
                  <a:txBody>
                    <a:bodyPr/>
                    <a:lstStyle/>
                    <a:p>
                      <a:pPr algn="ctr"/>
                      <a:r>
                        <a:rPr lang="en-US" sz="1400" dirty="0"/>
                        <a:t>12 hrs</a:t>
                      </a:r>
                    </a:p>
                  </a:txBody>
                  <a:tcPr anchor="ctr">
                    <a:solidFill>
                      <a:schemeClr val="bg1">
                        <a:lumMod val="95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t>Non-critical functions of your application are behaving abnormally, or you have a time-sensitive development question. (Developer*, Business, and Enterprise support plans)</a:t>
                      </a:r>
                      <a:endParaRPr lang="en-US" sz="1100" dirty="0">
                        <a:solidFill>
                          <a:srgbClr val="4F4F4E"/>
                        </a:solidFill>
                      </a:endParaRPr>
                    </a:p>
                  </a:txBody>
                  <a:tcPr anchor="ctr">
                    <a:solidFill>
                      <a:schemeClr val="bg1">
                        <a:lumMod val="95000"/>
                      </a:schemeClr>
                    </a:solidFill>
                  </a:tcPr>
                </a:tc>
                <a:extLst>
                  <a:ext uri="{0D108BD9-81ED-4DB2-BD59-A6C34878D82A}">
                    <a16:rowId xmlns:a16="http://schemas.microsoft.com/office/drawing/2014/main" val="10004"/>
                  </a:ext>
                </a:extLst>
              </a:tr>
              <a:tr h="504745">
                <a:tc>
                  <a:txBody>
                    <a:bodyPr/>
                    <a:lstStyle/>
                    <a:p>
                      <a:pPr algn="ctr"/>
                      <a:r>
                        <a:rPr lang="en-US" sz="1400" b="1" dirty="0">
                          <a:solidFill>
                            <a:schemeClr val="bg1"/>
                          </a:solidFill>
                        </a:rPr>
                        <a:t>General guidance</a:t>
                      </a:r>
                    </a:p>
                  </a:txBody>
                  <a:tcPr anchor="ctr">
                    <a:solidFill>
                      <a:srgbClr val="285490"/>
                    </a:solidFill>
                  </a:tcPr>
                </a:tc>
                <a:tc>
                  <a:txBody>
                    <a:bodyPr/>
                    <a:lstStyle/>
                    <a:p>
                      <a:pPr algn="ctr"/>
                      <a:r>
                        <a:rPr lang="en-US" sz="1400" dirty="0"/>
                        <a:t>24 hrs</a:t>
                      </a:r>
                    </a:p>
                  </a:txBody>
                  <a:tcPr anchor="ctr">
                    <a:solidFill>
                      <a:schemeClr val="bg1">
                        <a:lumMod val="75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t>You have a general development question, or you want to request a feature. (Developer*, Business, and Enterprise support plans)</a:t>
                      </a:r>
                      <a:endParaRPr lang="en-US" sz="1100" dirty="0">
                        <a:solidFill>
                          <a:srgbClr val="4F4F4E"/>
                        </a:solidFill>
                      </a:endParaRPr>
                    </a:p>
                  </a:txBody>
                  <a:tcPr anchor="ctr">
                    <a:solidFill>
                      <a:schemeClr val="bg1">
                        <a:lumMod val="7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552726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Support - Escalations</a:t>
            </a:r>
          </a:p>
        </p:txBody>
      </p:sp>
      <p:sp>
        <p:nvSpPr>
          <p:cNvPr id="3" name="Content Placeholder 2"/>
          <p:cNvSpPr>
            <a:spLocks noGrp="1"/>
          </p:cNvSpPr>
          <p:nvPr>
            <p:ph idx="1"/>
          </p:nvPr>
        </p:nvSpPr>
        <p:spPr>
          <a:xfrm>
            <a:off x="340592" y="1009332"/>
            <a:ext cx="8205304" cy="3421353"/>
          </a:xfrm>
        </p:spPr>
        <p:txBody>
          <a:bodyPr/>
          <a:lstStyle/>
          <a:p>
            <a:pPr>
              <a:spcBef>
                <a:spcPts val="0"/>
              </a:spcBef>
              <a:spcAft>
                <a:spcPts val="900"/>
              </a:spcAft>
            </a:pPr>
            <a:r>
              <a:rPr lang="en-US" sz="1800" dirty="0">
                <a:solidFill>
                  <a:srgbClr val="EE980F"/>
                </a:solidFill>
              </a:rPr>
              <a:t>In situations where an escalation is required, please contact us via the following escalation path:   </a:t>
            </a:r>
          </a:p>
          <a:p>
            <a:pPr marL="685800" lvl="1" indent="-342900">
              <a:spcBef>
                <a:spcPts val="0"/>
              </a:spcBef>
              <a:spcAft>
                <a:spcPts val="900"/>
              </a:spcAft>
              <a:buFont typeface="+mj-lt"/>
              <a:buAutoNum type="arabicPeriod"/>
            </a:pPr>
            <a:r>
              <a:rPr lang="en-US" sz="1200" b="1" dirty="0">
                <a:latin typeface="Amazon Ember" charset="0"/>
                <a:ea typeface="Amazon Ember" charset="0"/>
                <a:cs typeface="Amazon Ember" charset="0"/>
              </a:rPr>
              <a:t>Submit a support case: (</a:t>
            </a:r>
            <a:r>
              <a:rPr lang="en-US" sz="1200" b="1" dirty="0">
                <a:latin typeface="Amazon Ember" charset="0"/>
                <a:ea typeface="Amazon Ember" charset="0"/>
                <a:cs typeface="Amazon Ember" charset="0"/>
                <a:hlinkClick r:id="rId3">
                  <a:extLst>
                    <a:ext uri="{A12FA001-AC4F-418D-AE19-62706E023703}">
                      <ahyp:hlinkClr xmlns:ahyp="http://schemas.microsoft.com/office/drawing/2018/hyperlinkcolor" val="tx"/>
                    </a:ext>
                  </a:extLst>
                </a:hlinkClick>
              </a:rPr>
              <a:t>https://aws.amazon.com/support</a:t>
            </a:r>
            <a:r>
              <a:rPr lang="en-US" sz="1200" b="1" dirty="0">
                <a:latin typeface="Amazon Ember" charset="0"/>
                <a:ea typeface="Amazon Ember" charset="0"/>
                <a:cs typeface="Amazon Ember" charset="0"/>
              </a:rPr>
              <a:t>)</a:t>
            </a:r>
            <a:endParaRPr lang="en-US" sz="1400" b="1" dirty="0">
              <a:latin typeface="Amazon Ember" charset="0"/>
              <a:ea typeface="Amazon Ember" charset="0"/>
              <a:cs typeface="Amazon Ember" charset="0"/>
            </a:endParaRPr>
          </a:p>
          <a:p>
            <a:pPr marL="685800" lvl="1" indent="-342900">
              <a:spcBef>
                <a:spcPts val="0"/>
              </a:spcBef>
              <a:spcAft>
                <a:spcPts val="900"/>
              </a:spcAft>
              <a:buFont typeface="+mj-lt"/>
              <a:buAutoNum type="arabicPeriod"/>
            </a:pPr>
            <a:r>
              <a:rPr lang="en-US" sz="1200" b="1" dirty="0">
                <a:latin typeface="Amazon Ember" charset="0"/>
                <a:ea typeface="Amazon Ember" charset="0"/>
                <a:cs typeface="Amazon Ember" charset="0"/>
              </a:rPr>
              <a:t>Technical Account Managers</a:t>
            </a:r>
            <a:endParaRPr lang="en-US" sz="1200" dirty="0">
              <a:latin typeface="Amazon Ember" charset="0"/>
              <a:ea typeface="Amazon Ember" charset="0"/>
              <a:cs typeface="Amazon Ember" charset="0"/>
            </a:endParaRPr>
          </a:p>
          <a:p>
            <a:pPr marL="820738" lvl="2" indent="-342900">
              <a:spcBef>
                <a:spcPts val="0"/>
              </a:spcBef>
              <a:spcAft>
                <a:spcPts val="900"/>
              </a:spcAft>
              <a:buClr>
                <a:srgbClr val="4F4F4E"/>
              </a:buClr>
              <a:buFont typeface="Arial" panose="020B0604020202020204" pitchFamily="34" charset="0"/>
              <a:buChar char="•"/>
            </a:pPr>
            <a:r>
              <a:rPr lang="en-US" sz="1200" dirty="0">
                <a:latin typeface="Amazon Ember" charset="0"/>
                <a:ea typeface="Amazon Ember" charset="0"/>
                <a:cs typeface="Amazon Ember" charset="0"/>
              </a:rPr>
              <a:t>Ricardo Peters: </a:t>
            </a:r>
            <a:r>
              <a:rPr lang="en-US" sz="1200" dirty="0">
                <a:latin typeface="Amazon Ember" charset="0"/>
                <a:ea typeface="Amazon Ember" charset="0"/>
                <a:cs typeface="Amazon Ember" charset="0"/>
                <a:hlinkClick r:id="rId4">
                  <a:extLst>
                    <a:ext uri="{A12FA001-AC4F-418D-AE19-62706E023703}">
                      <ahyp:hlinkClr xmlns:ahyp="http://schemas.microsoft.com/office/drawing/2018/hyperlinkcolor" val="tx"/>
                    </a:ext>
                  </a:extLst>
                </a:hlinkClick>
              </a:rPr>
              <a:t>ricapete@amazon.com</a:t>
            </a:r>
            <a:r>
              <a:rPr lang="en-US" sz="1200" dirty="0">
                <a:latin typeface="Amazon Ember" charset="0"/>
                <a:ea typeface="Amazon Ember" charset="0"/>
                <a:cs typeface="Amazon Ember" charset="0"/>
              </a:rPr>
              <a:t> , Cell: +1-705-464-9029</a:t>
            </a:r>
          </a:p>
          <a:p>
            <a:pPr marL="821889" lvl="2" indent="-342900">
              <a:spcBef>
                <a:spcPts val="0"/>
              </a:spcBef>
              <a:spcAft>
                <a:spcPts val="900"/>
              </a:spcAft>
              <a:buClr>
                <a:srgbClr val="4F4F4E"/>
              </a:buClr>
              <a:buFont typeface="Arial" panose="020B0604020202020204" pitchFamily="34" charset="0"/>
              <a:buChar char="•"/>
            </a:pPr>
            <a:r>
              <a:rPr lang="en-US" sz="1200" dirty="0"/>
              <a:t>BEST OPTION! </a:t>
            </a:r>
            <a:r>
              <a:rPr lang="en-US" sz="1200" dirty="0">
                <a:latin typeface="Amazon Ember" charset="0"/>
                <a:ea typeface="Amazon Ember" charset="0"/>
                <a:cs typeface="Amazon Ember" charset="0"/>
              </a:rPr>
              <a:t>Enterprise Team alias: </a:t>
            </a:r>
            <a:r>
              <a:rPr lang="en-US" sz="1200" dirty="0">
                <a:hlinkClick r:id="rId5">
                  <a:extLst>
                    <a:ext uri="{A12FA001-AC4F-418D-AE19-62706E023703}">
                      <ahyp:hlinkClr xmlns:ahyp="http://schemas.microsoft.com/office/drawing/2018/hyperlinkcolor" val="tx"/>
                    </a:ext>
                  </a:extLst>
                </a:hlinkClick>
              </a:rPr>
              <a:t>aws-coveo-team@amazon.com</a:t>
            </a:r>
            <a:r>
              <a:rPr lang="en-US" sz="1200" dirty="0"/>
              <a:t> </a:t>
            </a:r>
            <a:endParaRPr lang="en-US" sz="1200" b="1" dirty="0">
              <a:latin typeface="Amazon Ember" charset="0"/>
              <a:ea typeface="Amazon Ember" charset="0"/>
              <a:cs typeface="Amazon Ember" charset="0"/>
            </a:endParaRPr>
          </a:p>
          <a:p>
            <a:pPr marL="685800" lvl="1" indent="-342900">
              <a:spcBef>
                <a:spcPts val="0"/>
              </a:spcBef>
              <a:spcAft>
                <a:spcPts val="900"/>
              </a:spcAft>
              <a:buFont typeface="+mj-lt"/>
              <a:buAutoNum type="arabicPeriod" startAt="3"/>
            </a:pPr>
            <a:r>
              <a:rPr lang="en-US" sz="1200" b="1" dirty="0">
                <a:latin typeface="Amazon Ember" charset="0"/>
                <a:ea typeface="Amazon Ember" charset="0"/>
                <a:cs typeface="Amazon Ember" charset="0"/>
              </a:rPr>
              <a:t>Enterprise Support Manager</a:t>
            </a:r>
          </a:p>
          <a:p>
            <a:pPr marL="514350" lvl="1" indent="347663">
              <a:spcBef>
                <a:spcPts val="0"/>
              </a:spcBef>
              <a:spcAft>
                <a:spcPts val="900"/>
              </a:spcAft>
            </a:pPr>
            <a:r>
              <a:rPr lang="en-US" sz="1200" dirty="0">
                <a:latin typeface="Amazon Ember" charset="0"/>
                <a:ea typeface="Amazon Ember" charset="0"/>
                <a:cs typeface="Amazon Ember" charset="0"/>
              </a:rPr>
              <a:t>Rob Brown: </a:t>
            </a:r>
            <a:r>
              <a:rPr lang="en-US" sz="1200" dirty="0">
                <a:latin typeface="Amazon Ember" charset="0"/>
                <a:ea typeface="Amazon Ember" charset="0"/>
                <a:cs typeface="Amazon Ember" charset="0"/>
                <a:hlinkClick r:id="rId6">
                  <a:extLst>
                    <a:ext uri="{A12FA001-AC4F-418D-AE19-62706E023703}">
                      <ahyp:hlinkClr xmlns:ahyp="http://schemas.microsoft.com/office/drawing/2018/hyperlinkcolor" val="tx"/>
                    </a:ext>
                  </a:extLst>
                </a:hlinkClick>
              </a:rPr>
              <a:t>robbrown@amazon.com</a:t>
            </a:r>
            <a:r>
              <a:rPr lang="en-US" sz="1200" b="1" dirty="0">
                <a:latin typeface="Amazon Ember" charset="0"/>
                <a:ea typeface="Amazon Ember" charset="0"/>
                <a:cs typeface="Amazon Ember" charset="0"/>
              </a:rPr>
              <a:t> </a:t>
            </a:r>
            <a:r>
              <a:rPr lang="en-US" sz="1200" dirty="0">
                <a:latin typeface="Amazon Ember" charset="0"/>
                <a:ea typeface="Amazon Ember" charset="0"/>
                <a:cs typeface="Amazon Ember" charset="0"/>
              </a:rPr>
              <a:t>,Cell: +1-226-203-3402</a:t>
            </a:r>
          </a:p>
        </p:txBody>
      </p:sp>
    </p:spTree>
    <p:extLst>
      <p:ext uri="{BB962C8B-B14F-4D97-AF65-F5344CB8AC3E}">
        <p14:creationId xmlns:p14="http://schemas.microsoft.com/office/powerpoint/2010/main" val="1793651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87899" y="3536414"/>
            <a:ext cx="4447658" cy="800609"/>
          </a:xfrm>
        </p:spPr>
        <p:txBody>
          <a:bodyPr>
            <a:normAutofit/>
          </a:bodyPr>
          <a:lstStyle/>
          <a:p>
            <a:r>
              <a:rPr lang="en-US" dirty="0"/>
              <a:t>Ricardo Peters, </a:t>
            </a:r>
            <a:r>
              <a:rPr lang="en-US" dirty="0">
                <a:hlinkClick r:id="rId3"/>
              </a:rPr>
              <a:t>ricapete@amazon.com</a:t>
            </a:r>
            <a:endParaRPr lang="en-US" dirty="0"/>
          </a:p>
          <a:p>
            <a:r>
              <a:rPr lang="en-US" dirty="0"/>
              <a:t>Brian Fanning, </a:t>
            </a:r>
            <a:r>
              <a:rPr lang="en-US" dirty="0">
                <a:hlinkClick r:id="rId4"/>
              </a:rPr>
              <a:t>bfannin@amazon.com</a:t>
            </a:r>
            <a:r>
              <a:rPr lang="en-US" dirty="0"/>
              <a:t> </a:t>
            </a:r>
          </a:p>
        </p:txBody>
      </p:sp>
      <p:sp>
        <p:nvSpPr>
          <p:cNvPr id="4" name="Text Placeholder 3"/>
          <p:cNvSpPr>
            <a:spLocks noGrp="1"/>
          </p:cNvSpPr>
          <p:nvPr>
            <p:ph type="body" sz="quarter" idx="12"/>
          </p:nvPr>
        </p:nvSpPr>
        <p:spPr>
          <a:xfrm>
            <a:off x="487899" y="1738712"/>
            <a:ext cx="6205509" cy="744537"/>
          </a:xfrm>
        </p:spPr>
        <p:txBody>
          <a:bodyPr/>
          <a:lstStyle/>
          <a:p>
            <a:r>
              <a:rPr lang="en-US" sz="3600" dirty="0"/>
              <a:t>Introduction to Amazon Cloud &amp; EC2 Overview</a:t>
            </a:r>
          </a:p>
        </p:txBody>
      </p:sp>
      <p:sp>
        <p:nvSpPr>
          <p:cNvPr id="5" name="Text Placeholder 4"/>
          <p:cNvSpPr>
            <a:spLocks noGrp="1"/>
          </p:cNvSpPr>
          <p:nvPr>
            <p:ph type="body" sz="quarter" idx="11"/>
          </p:nvPr>
        </p:nvSpPr>
        <p:spPr/>
        <p:txBody>
          <a:bodyPr/>
          <a:lstStyle/>
          <a:p>
            <a:r>
              <a:rPr lang="en-US" dirty="0"/>
              <a:t>May 8</a:t>
            </a:r>
            <a:r>
              <a:rPr lang="en-US" baseline="30000" dirty="0"/>
              <a:t>th</a:t>
            </a:r>
            <a:r>
              <a:rPr lang="en-US" dirty="0"/>
              <a:t> 2019</a:t>
            </a:r>
          </a:p>
        </p:txBody>
      </p:sp>
    </p:spTree>
    <p:extLst>
      <p:ext uri="{BB962C8B-B14F-4D97-AF65-F5344CB8AC3E}">
        <p14:creationId xmlns:p14="http://schemas.microsoft.com/office/powerpoint/2010/main" val="49701253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9|41.7|40.5"/>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WS_Blue_White_New_Logo">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Blue_White_New_Logo" id="{B29CF2B0-9CA0-3249-AB4E-9E3DACD63AB5}" vid="{3AA3A3FB-D9BE-4B44-8820-EE9BBC073BC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AWS extended color">
    <a:dk1>
      <a:srgbClr val="002D43"/>
    </a:dk1>
    <a:lt1>
      <a:srgbClr val="FFFFFF"/>
    </a:lt1>
    <a:dk2>
      <a:srgbClr val="002D43"/>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fontScheme name="Custom 1">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1CAD1257093A848B7066675EE926BAE" ma:contentTypeVersion="1" ma:contentTypeDescription="Create a new document." ma:contentTypeScope="" ma:versionID="f1cae5c6ae88aba1a237e05ed3ad9d7e">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97C89A-FD0C-431E-81F6-90225B937683}">
  <ds:schemaRefs>
    <ds:schemaRef ds:uri="http://purl.org/dc/dcmitype/"/>
    <ds:schemaRef ds:uri="http://schemas.microsoft.com/office/2006/documentManagement/types"/>
    <ds:schemaRef ds:uri="http://schemas.microsoft.com/office/2006/metadata/properties"/>
    <ds:schemaRef ds:uri="http://purl.org/dc/terms/"/>
    <ds:schemaRef ds:uri="http://www.w3.org/XML/1998/namespace"/>
    <ds:schemaRef ds:uri="http://purl.org/dc/elements/1.1/"/>
    <ds:schemaRef ds:uri="http://schemas.openxmlformats.org/package/2006/metadata/core-properties"/>
  </ds:schemaRefs>
</ds:datastoreItem>
</file>

<file path=customXml/itemProps2.xml><?xml version="1.0" encoding="utf-8"?>
<ds:datastoreItem xmlns:ds="http://schemas.openxmlformats.org/officeDocument/2006/customXml" ds:itemID="{14F771E0-E80D-4EA8-BEC2-76983043A3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705B35A6-8B52-46A5-AE45-B98C6459DC1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21909</TotalTime>
  <Words>5811</Words>
  <Application>Microsoft Macintosh PowerPoint</Application>
  <PresentationFormat>On-screen Show (16:9)</PresentationFormat>
  <Paragraphs>809</Paragraphs>
  <Slides>55</Slides>
  <Notes>47</Notes>
  <HiddenSlides>0</HiddenSlides>
  <MMClips>0</MMClips>
  <ScaleCrop>false</ScaleCrop>
  <HeadingPairs>
    <vt:vector size="6" baseType="variant">
      <vt:variant>
        <vt:lpstr>Fonts Used</vt:lpstr>
      </vt:variant>
      <vt:variant>
        <vt:i4>19</vt:i4>
      </vt:variant>
      <vt:variant>
        <vt:lpstr>Theme</vt:lpstr>
      </vt:variant>
      <vt:variant>
        <vt:i4>2</vt:i4>
      </vt:variant>
      <vt:variant>
        <vt:lpstr>Slide Titles</vt:lpstr>
      </vt:variant>
      <vt:variant>
        <vt:i4>55</vt:i4>
      </vt:variant>
    </vt:vector>
  </HeadingPairs>
  <TitlesOfParts>
    <vt:vector size="76" baseType="lpstr">
      <vt:lpstr>Amazon Ember</vt:lpstr>
      <vt:lpstr>Amazon Ember Cd</vt:lpstr>
      <vt:lpstr>Amazon Ember Heavy</vt:lpstr>
      <vt:lpstr>Amazon Ember Light</vt:lpstr>
      <vt:lpstr>Amazon Ember Medium</vt:lpstr>
      <vt:lpstr>Amazon Ember Regular</vt:lpstr>
      <vt:lpstr>Arial</vt:lpstr>
      <vt:lpstr>Calibri</vt:lpstr>
      <vt:lpstr>Consolas</vt:lpstr>
      <vt:lpstr>Helvetica</vt:lpstr>
      <vt:lpstr>Lato</vt:lpstr>
      <vt:lpstr>Lato Light</vt:lpstr>
      <vt:lpstr>Lucida Console</vt:lpstr>
      <vt:lpstr>Noto Sans Symbols</vt:lpstr>
      <vt:lpstr>Segoe UI</vt:lpstr>
      <vt:lpstr>Tahoma</vt:lpstr>
      <vt:lpstr>Times New Roman</vt:lpstr>
      <vt:lpstr>Verdana</vt:lpstr>
      <vt:lpstr>Wingdings</vt:lpstr>
      <vt:lpstr>Custom Design</vt:lpstr>
      <vt:lpstr>AWS_Blue_White_New_Logo</vt:lpstr>
      <vt:lpstr>Amazon Web Services</vt:lpstr>
      <vt:lpstr>Enterprise Support</vt:lpstr>
      <vt:lpstr>AWS Enterprise Support Benefits  </vt:lpstr>
      <vt:lpstr>Technical Account Manager</vt:lpstr>
      <vt:lpstr>Leveraging AWS Support</vt:lpstr>
      <vt:lpstr>AWS Support Process</vt:lpstr>
      <vt:lpstr>AWS Support - Response Times</vt:lpstr>
      <vt:lpstr>AWS Support - Escalations</vt:lpstr>
      <vt:lpstr>PowerPoint Presentation</vt:lpstr>
      <vt:lpstr>Agenda</vt:lpstr>
      <vt:lpstr>What is AWS?</vt:lpstr>
      <vt:lpstr>What sets AWS apart?</vt:lpstr>
      <vt:lpstr>Experience with Operational Reliability</vt:lpstr>
      <vt:lpstr>Pricing Philosophy</vt:lpstr>
      <vt:lpstr>Customer obsessed</vt:lpstr>
      <vt:lpstr>AWS positioned as a leader in  the Gartner Magic Quadrant for  Cloud Infrastructure as a Service </vt:lpstr>
      <vt:lpstr>PowerPoint Presentation</vt:lpstr>
      <vt:lpstr>PowerPoint Presentation</vt:lpstr>
      <vt:lpstr>PowerPoint Presentation</vt:lpstr>
      <vt:lpstr>PowerPoint Presentation</vt:lpstr>
      <vt:lpstr>Intra &amp; inter-AZ connectivity</vt:lpstr>
      <vt:lpstr>Availability Zones</vt:lpstr>
      <vt:lpstr>Availability Zones</vt:lpstr>
      <vt:lpstr>PowerPoint Presentation</vt:lpstr>
      <vt:lpstr>Choices for Compute</vt:lpstr>
      <vt:lpstr>Amazon EC2</vt:lpstr>
      <vt:lpstr>EC2 Terminology</vt:lpstr>
      <vt:lpstr>What’s a virtual CPU? (vCPU)</vt:lpstr>
      <vt:lpstr>Memory and Storage</vt:lpstr>
      <vt:lpstr>Instance sizing</vt:lpstr>
      <vt:lpstr>Resource allocation</vt:lpstr>
      <vt:lpstr>EC2 Naming Explained</vt:lpstr>
      <vt:lpstr>EC2 Operating Systems Supported</vt:lpstr>
      <vt:lpstr>Windows Licenses by Cloud Provider</vt:lpstr>
      <vt:lpstr>Choose your processor and architecture</vt:lpstr>
      <vt:lpstr>What is an Amazon Machine Image (AMI)? </vt:lpstr>
      <vt:lpstr>Choosing an AMI</vt:lpstr>
      <vt:lpstr>Instance Types</vt:lpstr>
      <vt:lpstr>Purchasing options at a glance</vt:lpstr>
      <vt:lpstr>Layer your options</vt:lpstr>
      <vt:lpstr>EC2 Options</vt:lpstr>
      <vt:lpstr>PowerPoint Presentation</vt:lpstr>
      <vt:lpstr>EC2 Host Virtualization</vt:lpstr>
      <vt:lpstr>Which hypervisor do we use?</vt:lpstr>
      <vt:lpstr>AWS Nitro System</vt:lpstr>
      <vt:lpstr>AWS Nitro System</vt:lpstr>
      <vt:lpstr>EC2 Security Groups</vt:lpstr>
      <vt:lpstr>Tiered EC2 Security Groups</vt:lpstr>
      <vt:lpstr>EC2 IP Addressing</vt:lpstr>
      <vt:lpstr>EC2-Specific Credentials</vt:lpstr>
      <vt:lpstr>EC2 Instance access and Key Pairs</vt:lpstr>
      <vt:lpstr>EC2 Instance access and Key Pairs</vt:lpstr>
      <vt:lpstr>Instance Metadata</vt:lpstr>
      <vt:lpstr>Any Questions?</vt:lpstr>
      <vt:lpstr>Hands-on Labs</vt:lpstr>
    </vt:vector>
  </TitlesOfParts>
  <Company>Amazon.com</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Catalano, Alec</dc:creator>
  <cp:lastModifiedBy>Microsoft Office User</cp:lastModifiedBy>
  <cp:revision>674</cp:revision>
  <dcterms:created xsi:type="dcterms:W3CDTF">2012-12-27T19:47:40Z</dcterms:created>
  <dcterms:modified xsi:type="dcterms:W3CDTF">2019-05-08T04:12:01Z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0x01010061CAD1257093A848B7066675EE926BAE</vt:lpwstr>
  </property>
</Properties>
</file>